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40"/>
  </p:notesMasterIdLst>
  <p:handoutMasterIdLst>
    <p:handoutMasterId r:id="rId41"/>
  </p:handoutMasterIdLst>
  <p:sldIdLst>
    <p:sldId id="1206" r:id="rId2"/>
    <p:sldId id="1447" r:id="rId3"/>
    <p:sldId id="1446" r:id="rId4"/>
    <p:sldId id="1410" r:id="rId5"/>
    <p:sldId id="1448" r:id="rId6"/>
    <p:sldId id="1415" r:id="rId7"/>
    <p:sldId id="1416" r:id="rId8"/>
    <p:sldId id="1479" r:id="rId9"/>
    <p:sldId id="1478" r:id="rId10"/>
    <p:sldId id="1418" r:id="rId11"/>
    <p:sldId id="1472" r:id="rId12"/>
    <p:sldId id="1435" r:id="rId13"/>
    <p:sldId id="1425" r:id="rId14"/>
    <p:sldId id="1426" r:id="rId15"/>
    <p:sldId id="1429" r:id="rId16"/>
    <p:sldId id="1452" r:id="rId17"/>
    <p:sldId id="1473" r:id="rId18"/>
    <p:sldId id="1433" r:id="rId19"/>
    <p:sldId id="1436" r:id="rId20"/>
    <p:sldId id="1437" r:id="rId21"/>
    <p:sldId id="1456" r:id="rId22"/>
    <p:sldId id="1438" r:id="rId23"/>
    <p:sldId id="1439" r:id="rId24"/>
    <p:sldId id="1440" r:id="rId25"/>
    <p:sldId id="1462" r:id="rId26"/>
    <p:sldId id="1463" r:id="rId27"/>
    <p:sldId id="1443" r:id="rId28"/>
    <p:sldId id="1444" r:id="rId29"/>
    <p:sldId id="1503" r:id="rId30"/>
    <p:sldId id="1486" r:id="rId31"/>
    <p:sldId id="1487" r:id="rId32"/>
    <p:sldId id="1488" r:id="rId33"/>
    <p:sldId id="1499" r:id="rId34"/>
    <p:sldId id="1489" r:id="rId35"/>
    <p:sldId id="1500" r:id="rId36"/>
    <p:sldId id="1498" r:id="rId37"/>
    <p:sldId id="1501" r:id="rId38"/>
    <p:sldId id="150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pit Gupta" initials="" lastIdx="0" clrIdx="0"/>
  <p:cmAuthor id="1" name="Arpit Gupta" initials="AG" lastIdx="1" clrIdx="1">
    <p:extLst/>
  </p:cmAuthor>
  <p:cmAuthor id="2" name="Arpit Gupta" initials="AG [2]" lastIdx="0" clrIdx="2">
    <p:extLst/>
  </p:cmAuthor>
  <p:cmAuthor id="3" name="Arpit Gupta" initials="AG [3]"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0FF"/>
    <a:srgbClr val="F5B184"/>
    <a:srgbClr val="00FDFF"/>
    <a:srgbClr val="00B0F0"/>
    <a:srgbClr val="3D7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4288" autoAdjust="0"/>
  </p:normalViewPr>
  <p:slideViewPr>
    <p:cSldViewPr snapToGrid="0" snapToObjects="1">
      <p:cViewPr varScale="1">
        <p:scale>
          <a:sx n="109" d="100"/>
          <a:sy n="109" d="100"/>
        </p:scale>
        <p:origin x="29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11688"/>
    </p:cViewPr>
  </p:sorterViewPr>
  <p:notesViewPr>
    <p:cSldViewPr snapToGrid="0" snapToObjects="1">
      <p:cViewPr varScale="1">
        <p:scale>
          <a:sx n="79" d="100"/>
          <a:sy n="79" d="100"/>
        </p:scale>
        <p:origin x="-31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1"/>
                <c:pt idx="0">
                  <c:v>CPU-Only</c:v>
                </c:pt>
              </c:strCache>
            </c:strRef>
          </c:cat>
          <c:val>
            <c:numRef>
              <c:f>Sheet1!$B$2:$B$4</c:f>
              <c:numCache>
                <c:formatCode>#,##0</c:formatCode>
                <c:ptCount val="3"/>
                <c:pt idx="0">
                  <c:v>1.0E9</c:v>
                </c:pt>
                <c:pt idx="1">
                  <c:v>1.0</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606588224"/>
        <c:axId val="-1607055456"/>
      </c:barChart>
      <c:catAx>
        <c:axId val="-16065882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607055456"/>
        <c:crosses val="autoZero"/>
        <c:auto val="1"/>
        <c:lblAlgn val="ctr"/>
        <c:lblOffset val="100"/>
        <c:noMultiLvlLbl val="0"/>
      </c:catAx>
      <c:valAx>
        <c:axId val="-1607055456"/>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606588224"/>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2"/>
                <c:pt idx="0">
                  <c:v>CPU-Only</c:v>
                </c:pt>
                <c:pt idx="1">
                  <c:v>Paritioning</c:v>
                </c:pt>
              </c:strCache>
            </c:strRef>
          </c:cat>
          <c:val>
            <c:numRef>
              <c:f>Sheet1!$B$2:$B$4</c:f>
              <c:numCache>
                <c:formatCode>#,##0</c:formatCode>
                <c:ptCount val="3"/>
                <c:pt idx="0">
                  <c:v>1.0E9</c:v>
                </c:pt>
                <c:pt idx="1">
                  <c:v>1.0E8</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605126912"/>
        <c:axId val="-1605124864"/>
      </c:barChart>
      <c:catAx>
        <c:axId val="-16051269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605124864"/>
        <c:crosses val="autoZero"/>
        <c:auto val="1"/>
        <c:lblAlgn val="ctr"/>
        <c:lblOffset val="100"/>
        <c:noMultiLvlLbl val="0"/>
      </c:catAx>
      <c:valAx>
        <c:axId val="-1605124864"/>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605126912"/>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85351175445009"/>
          <c:y val="0.0143836941007317"/>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lumMod val="50000"/>
              </a:schemeClr>
            </a:solidFill>
            <a:ln>
              <a:noFill/>
            </a:ln>
            <a:effectLst/>
          </c:spPr>
          <c:invertIfNegative val="0"/>
          <c:cat>
            <c:strRef>
              <c:f>Sheet1!$A$2:$A$4</c:f>
              <c:strCache>
                <c:ptCount val="3"/>
                <c:pt idx="0">
                  <c:v>CPU-Only</c:v>
                </c:pt>
                <c:pt idx="1">
                  <c:v>Paritioning</c:v>
                </c:pt>
                <c:pt idx="2">
                  <c:v>Partitioning + Refinement</c:v>
                </c:pt>
              </c:strCache>
            </c:strRef>
          </c:cat>
          <c:val>
            <c:numRef>
              <c:f>Sheet1!$B$2:$B$4</c:f>
              <c:numCache>
                <c:formatCode>#,##0</c:formatCode>
                <c:ptCount val="3"/>
                <c:pt idx="0">
                  <c:v>1.0E9</c:v>
                </c:pt>
                <c:pt idx="1">
                  <c:v>1.0E8</c:v>
                </c:pt>
                <c:pt idx="2" formatCode="General">
                  <c:v>100000.0</c:v>
                </c:pt>
              </c:numCache>
            </c:numRef>
          </c:val>
          <c:extLst xmlns:c16r2="http://schemas.microsoft.com/office/drawing/2015/06/chart">
            <c:ext xmlns:c16="http://schemas.microsoft.com/office/drawing/2014/chart" uri="{C3380CC4-5D6E-409C-BE32-E72D297353CC}">
              <c16:uniqueId val="{00000000-B2B9-1649-959B-800AACB1B4E3}"/>
            </c:ext>
          </c:extLst>
        </c:ser>
        <c:dLbls>
          <c:showLegendKey val="0"/>
          <c:showVal val="0"/>
          <c:showCatName val="0"/>
          <c:showSerName val="0"/>
          <c:showPercent val="0"/>
          <c:showBubbleSize val="0"/>
        </c:dLbls>
        <c:gapWidth val="208"/>
        <c:overlap val="-43"/>
        <c:axId val="-1592353280"/>
        <c:axId val="-1592350528"/>
      </c:barChart>
      <c:catAx>
        <c:axId val="-15923532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592350528"/>
        <c:crosses val="autoZero"/>
        <c:auto val="1"/>
        <c:lblAlgn val="ctr"/>
        <c:lblOffset val="100"/>
        <c:noMultiLvlLbl val="0"/>
      </c:catAx>
      <c:valAx>
        <c:axId val="-1592350528"/>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Helvetica Neue" charset="0"/>
                <a:ea typeface="Helvetica Neue" charset="0"/>
                <a:cs typeface="Helvetica Neue" charset="0"/>
              </a:defRPr>
            </a:pPr>
            <a:endParaRPr lang="en-US"/>
          </a:p>
        </c:txPr>
        <c:crossAx val="-1592353280"/>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D6A4B-E7A7-8142-8CB1-B441A6F163BD}" type="datetimeFigureOut">
              <a:rPr lang="en-US" smtClean="0"/>
              <a:t>10/7/19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D0285-E1AE-EB42-87BC-128C98804786}" type="slidenum">
              <a:rPr lang="en-US" smtClean="0"/>
              <a:t>‹#›</a:t>
            </a:fld>
            <a:endParaRPr lang="en-US"/>
          </a:p>
        </p:txBody>
      </p:sp>
    </p:spTree>
    <p:extLst>
      <p:ext uri="{BB962C8B-B14F-4D97-AF65-F5344CB8AC3E}">
        <p14:creationId xmlns:p14="http://schemas.microsoft.com/office/powerpoint/2010/main" val="3194852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A0B6-B635-6E4E-A0BD-AF165E473B62}" type="datetimeFigureOut">
              <a:rPr lang="en-US" smtClean="0"/>
              <a:t>10/7/19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7901C-08B4-6F48-8C7E-553DA0B03668}" type="slidenum">
              <a:rPr lang="en-US" smtClean="0"/>
              <a:t>‹#›</a:t>
            </a:fld>
            <a:endParaRPr lang="en-US"/>
          </a:p>
        </p:txBody>
      </p:sp>
    </p:spTree>
    <p:extLst>
      <p:ext uri="{BB962C8B-B14F-4D97-AF65-F5344CB8AC3E}">
        <p14:creationId xmlns:p14="http://schemas.microsoft.com/office/powerpoint/2010/main" val="13945507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present a query-driven network telemetry system that is both flexible as</a:t>
            </a:r>
            <a:r>
              <a:rPr lang="en-US" baseline="0" dirty="0"/>
              <a:t> well as scalable</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a:t>
            </a:fld>
            <a:endParaRPr lang="en-US"/>
          </a:p>
        </p:txBody>
      </p:sp>
    </p:spTree>
    <p:extLst>
      <p:ext uri="{BB962C8B-B14F-4D97-AF65-F5344CB8AC3E}">
        <p14:creationId xmlns:p14="http://schemas.microsoft.com/office/powerpoint/2010/main" val="32446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Allowing operators to express their program processing all the packets in the network sets us up for a huge scalability challenge.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Now we need to figure out how we can execute these</a:t>
            </a:r>
            <a:r>
              <a:rPr lang="en-US" baseline="0" dirty="0"/>
              <a:t> flexible </a:t>
            </a:r>
            <a:r>
              <a:rPr lang="en-US" dirty="0"/>
              <a:t>queries for high-volume traffic and that too in real time. </a:t>
            </a:r>
          </a:p>
        </p:txBody>
      </p:sp>
      <p:sp>
        <p:nvSpPr>
          <p:cNvPr id="4" name="Slide Number Placeholder 3"/>
          <p:cNvSpPr>
            <a:spLocks noGrp="1"/>
          </p:cNvSpPr>
          <p:nvPr>
            <p:ph type="sldNum" sz="quarter" idx="10"/>
          </p:nvPr>
        </p:nvSpPr>
        <p:spPr/>
        <p:txBody>
          <a:bodyPr/>
          <a:lstStyle/>
          <a:p>
            <a:fld id="{6937901C-08B4-6F48-8C7E-553DA0B03668}" type="slidenum">
              <a:rPr lang="en-US" smtClean="0"/>
              <a:t>10</a:t>
            </a:fld>
            <a:endParaRPr lang="en-US"/>
          </a:p>
        </p:txBody>
      </p:sp>
    </p:spTree>
    <p:extLst>
      <p:ext uri="{BB962C8B-B14F-4D97-AF65-F5344CB8AC3E}">
        <p14:creationId xmlns:p14="http://schemas.microsoft.com/office/powerpoint/2010/main" val="73480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first question we need to answer here is which target should we use to execute</a:t>
            </a:r>
            <a:r>
              <a:rPr lang="en-US" baseline="0" dirty="0"/>
              <a:t> these flexible queries?</a:t>
            </a:r>
          </a:p>
          <a:p>
            <a:pPr marL="228600" indent="-228600">
              <a:buAutoNum type="arabicPeriod"/>
            </a:pPr>
            <a:r>
              <a:rPr lang="en-US" baseline="0" dirty="0"/>
              <a:t>One option is to use CPU, they can match on both header as well as payload fields, they can perform any operation over the packet, and can support </a:t>
            </a:r>
            <a:r>
              <a:rPr lang="en-US" baseline="0" dirty="0" err="1"/>
              <a:t>stateful</a:t>
            </a:r>
            <a:r>
              <a:rPr lang="en-US" baseline="0" dirty="0"/>
              <a:t> operations that require </a:t>
            </a:r>
            <a:r>
              <a:rPr lang="en-US" baseline="0" dirty="0" err="1"/>
              <a:t>Gbs</a:t>
            </a:r>
            <a:r>
              <a:rPr lang="en-US" baseline="0" dirty="0"/>
              <a:t> of memory.</a:t>
            </a:r>
          </a:p>
          <a:p>
            <a:pPr marL="228600" indent="-228600">
              <a:buAutoNum type="arabicPeriod"/>
            </a:pPr>
            <a:r>
              <a:rPr lang="en-US" baseline="0" dirty="0"/>
              <a:t>But, their packet -processing capability is very slow.</a:t>
            </a:r>
          </a:p>
          <a:p>
            <a:pPr marL="228600" indent="-228600">
              <a:buAutoNum type="arabicPeriod"/>
            </a:pPr>
            <a:r>
              <a:rPr lang="en-US" baseline="0" dirty="0"/>
              <a:t>One can leverage advances made in the area of scalable stream processing to horizontally scale the computations,</a:t>
            </a:r>
          </a:p>
          <a:p>
            <a:pPr marL="228600" indent="-228600">
              <a:buAutoNum type="arabicPeriod"/>
            </a:pPr>
            <a:r>
              <a:rPr lang="en-US" baseline="0" dirty="0"/>
              <a:t>But, as they are not in-network solutions, they incur significant bandwidth costs</a:t>
            </a:r>
          </a:p>
          <a:p>
            <a:pPr marL="228600" indent="-228600">
              <a:buAutoNum type="arabicPeriod"/>
            </a:pPr>
            <a:r>
              <a:rPr lang="en-US" baseline="0" dirty="0"/>
              <a:t>The other option is programmable switches, though they can process packets at line rate, but they offer limited packet-processing and storage capabilities.</a:t>
            </a:r>
          </a:p>
          <a:p>
            <a:pPr marL="228600" indent="-228600">
              <a:buAutoNum type="arabicPeriod"/>
            </a:pPr>
            <a:r>
              <a:rPr lang="en-US" baseline="0" dirty="0"/>
              <a:t>Thus, unlike existing network-monitoring systems, we explored the idea of using both the targets for query execution, extracting the best of both worlds.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127481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a:t>
            </a:r>
            <a:r>
              <a:rPr lang="en-US" dirty="0"/>
              <a:t>odern</a:t>
            </a:r>
            <a:r>
              <a:rPr lang="en-US" baseline="0" dirty="0"/>
              <a:t> Protocol Independent Switch Architecture devices consist of a programmable parser,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that can process user-defined packet formats and stores the parsed header fields in a fixed-length packet header vector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switch has multiple processing stages, each consisting of multiple reconfigurable match-action tables implemented using a block of TCAM memory, Arithmetic-Logic-Units for processing, and a limited amount of persistent state as SRAM memory.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pipeline consists of a fixed number of these stages, followed by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programmable </a:t>
            </a:r>
            <a:r>
              <a:rPr lang="en-US" baseline="0" dirty="0" err="1"/>
              <a:t>deparser</a:t>
            </a:r>
            <a:r>
              <a:rPr lang="en-US" baseline="0" dirty="0"/>
              <a:t>, that serializes a new packet out of the transformed packet header vector.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Given this background, let’s compare the packet-processing model of PISA switches with the dataflow processing model inherent to stream processors.</a:t>
            </a:r>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12</a:t>
            </a:fld>
            <a:endParaRPr lang="en-US"/>
          </a:p>
        </p:txBody>
      </p:sp>
    </p:spTree>
    <p:extLst>
      <p:ext uri="{BB962C8B-B14F-4D97-AF65-F5344CB8AC3E}">
        <p14:creationId xmlns:p14="http://schemas.microsoft.com/office/powerpoint/2010/main" val="93680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Both</a:t>
            </a:r>
            <a:r>
              <a:rPr lang="en-US" baseline="0" dirty="0"/>
              <a:t> dataflow and data plane processing models can be represented as a pipeline of processing units that transform some structured data.</a:t>
            </a:r>
          </a:p>
          <a:p>
            <a:pPr marL="228600" indent="-228600">
              <a:buAutoNum type="arabicPeriod"/>
            </a:pPr>
            <a:r>
              <a:rPr lang="en-US" baseline="0" dirty="0"/>
              <a:t>In the dataflow model, these processing units are dataflow operators such as filter, map, and reduce. In the data plane, they are match-action tables.</a:t>
            </a:r>
          </a:p>
          <a:p>
            <a:pPr marL="228600" indent="-228600">
              <a:buAutoNum type="arabicPeriod"/>
            </a:pPr>
            <a:r>
              <a:rPr lang="en-US" baseline="0" dirty="0"/>
              <a:t>Dataflow processing pipelines apply transformations over stream of tuples, and switches apply transformations over packets.  </a:t>
            </a:r>
          </a:p>
          <a:p>
            <a:pPr marL="228600" indent="-228600">
              <a:buAutoNum type="arabicPeriod"/>
            </a:pPr>
            <a:r>
              <a:rPr lang="en-US" baseline="0" dirty="0"/>
              <a:t>Though representing packet as a tuple is straightforward, but figuring out how to compile dataflow operators to match-action tables is non-trivial.</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13</a:t>
            </a:fld>
            <a:endParaRPr lang="en-US"/>
          </a:p>
        </p:txBody>
      </p:sp>
    </p:spTree>
    <p:extLst>
      <p:ext uri="{BB962C8B-B14F-4D97-AF65-F5344CB8AC3E}">
        <p14:creationId xmlns:p14="http://schemas.microsoft.com/office/powerpoint/2010/main" val="14527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Let's start</a:t>
            </a:r>
            <a:r>
              <a:rPr lang="en-US" baseline="0" dirty="0"/>
              <a:t> by looking at what it takes to compile individual operators to match-action tables, one at a time.</a:t>
            </a:r>
          </a:p>
          <a:p>
            <a:pPr marL="228600" indent="-228600">
              <a:buAutoNum type="arabicPeriod"/>
            </a:pPr>
            <a:r>
              <a:rPr lang="en-US" dirty="0"/>
              <a:t>The filter</a:t>
            </a:r>
            <a:r>
              <a:rPr lang="en-US" baseline="0" dirty="0"/>
              <a:t> operator takes </a:t>
            </a:r>
          </a:p>
          <a:p>
            <a:pPr marL="228600" indent="-228600">
              <a:buAutoNum type="arabicPeriod"/>
            </a:pPr>
            <a:r>
              <a:rPr lang="en-US" baseline="0" dirty="0"/>
              <a:t>a stream of elements as input, and returns </a:t>
            </a:r>
          </a:p>
          <a:p>
            <a:pPr marL="228600" indent="-228600">
              <a:buAutoNum type="arabicPeriod"/>
            </a:pPr>
            <a:r>
              <a:rPr lang="en-US" baseline="0" dirty="0"/>
              <a:t>the set of elements that satisfy some predicate p.</a:t>
            </a:r>
          </a:p>
          <a:p>
            <a:pPr marL="228600" indent="-228600">
              <a:buAutoNum type="arabicPeriod"/>
            </a:pPr>
            <a:r>
              <a:rPr lang="en-US" dirty="0"/>
              <a:t>We can implement this with</a:t>
            </a:r>
            <a:r>
              <a:rPr lang="en-US" baseline="0" dirty="0"/>
              <a:t> </a:t>
            </a:r>
            <a:r>
              <a:rPr lang="en-US" dirty="0"/>
              <a:t>match-action tables by simply supplying p as the match component.</a:t>
            </a:r>
            <a:r>
              <a:rPr lang="en-US" baseline="0" dirty="0"/>
              <a:t>  </a:t>
            </a:r>
          </a:p>
          <a:p>
            <a:pPr marL="228600" indent="-228600">
              <a:buAutoNum type="arabicPeriod"/>
            </a:pPr>
            <a:r>
              <a:rPr lang="en-US" baseline="0" dirty="0"/>
              <a:t>If we return to the DNS reflection query we saw earlier, the predicate performs an exact match on the UDP source port.  </a:t>
            </a:r>
          </a:p>
          <a:p>
            <a:pPr marL="228600" indent="-228600">
              <a:buAutoNum type="arabicPeriod"/>
            </a:pPr>
            <a:r>
              <a:rPr lang="en-US" baseline="0" dirty="0"/>
              <a:t>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14</a:t>
            </a:fld>
            <a:endParaRPr lang="en-US"/>
          </a:p>
        </p:txBody>
      </p:sp>
    </p:spTree>
    <p:extLst>
      <p:ext uri="{BB962C8B-B14F-4D97-AF65-F5344CB8AC3E}">
        <p14:creationId xmlns:p14="http://schemas.microsoft.com/office/powerpoint/2010/main" val="12456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a:t>
            </a:r>
            <a:r>
              <a:rPr lang="en-US" baseline="0" dirty="0"/>
              <a:t> reduce operator also takes a stream of elements as input and returns a single result that is the application of the function f over all elements.  </a:t>
            </a:r>
          </a:p>
          <a:p>
            <a:pPr marL="228600" indent="-228600">
              <a:buAutoNum type="arabicPeriod"/>
            </a:pPr>
            <a:r>
              <a:rPr lang="en-US" baseline="0" dirty="0"/>
              <a:t>Naturally, we break up the stream into windows of size (W) seconds to compute this function over a finite stream.</a:t>
            </a:r>
          </a:p>
          <a:p>
            <a:pPr marL="228600" indent="-228600">
              <a:buAutoNum type="arabicPeriod"/>
            </a:pPr>
            <a:r>
              <a:rPr lang="en-US" baseline="0" dirty="0"/>
              <a:t>Unlike map and filter, the reduce function requires some memory to store the intermediate value of the function between the arrival of successive elements.  </a:t>
            </a:r>
          </a:p>
          <a:p>
            <a:pPr marL="228600" indent="-228600">
              <a:buAutoNum type="arabicPeriod"/>
            </a:pPr>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pPr marL="228600" indent="-228600">
              <a:buAutoNum type="arabicPeriod"/>
            </a:pPr>
            <a:r>
              <a:rPr lang="en-US" baseline="0" dirty="0"/>
              <a:t>In the case of our example query, </a:t>
            </a:r>
          </a:p>
          <a:p>
            <a:pPr marL="685800" lvl="1" indent="-228600">
              <a:buAutoNum type="arabicPeriod"/>
            </a:pPr>
            <a:r>
              <a:rPr lang="en-US" baseline="0" dirty="0"/>
              <a:t>the first table computes an index by hashing the key of interest, in this case </a:t>
            </a:r>
            <a:r>
              <a:rPr lang="en-US" baseline="0" dirty="0" err="1"/>
              <a:t>dstIP</a:t>
            </a:r>
            <a:r>
              <a:rPr lang="en-US" baseline="0" dirty="0"/>
              <a:t>. </a:t>
            </a:r>
          </a:p>
          <a:p>
            <a:pPr marL="685800" lvl="1" indent="-228600">
              <a:buAutoNum type="arabicPeriod"/>
            </a:pPr>
            <a:r>
              <a:rPr lang="en-US" baseline="0" dirty="0"/>
              <a:t>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15</a:t>
            </a:fld>
            <a:endParaRPr lang="en-US"/>
          </a:p>
        </p:txBody>
      </p:sp>
    </p:spTree>
    <p:extLst>
      <p:ext uri="{BB962C8B-B14F-4D97-AF65-F5344CB8AC3E}">
        <p14:creationId xmlns:p14="http://schemas.microsoft.com/office/powerpoint/2010/main" val="139713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compile an entire query, we would just sequentially apply [🌀] the set of match-action tables generated by each individual operator.  Here the D1/D2 and R1/R2 abbreviate the first and second tables of the distinct and reduce operators, respectively.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16</a:t>
            </a:fld>
            <a:endParaRPr lang="en-US"/>
          </a:p>
        </p:txBody>
      </p:sp>
    </p:spTree>
    <p:extLst>
      <p:ext uri="{BB962C8B-B14F-4D97-AF65-F5344CB8AC3E}">
        <p14:creationId xmlns:p14="http://schemas.microsoft.com/office/powerpoint/2010/main" val="42581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a:t>
            </a:r>
            <a:r>
              <a:rPr lang="en-US" baseline="0" dirty="0"/>
              <a:t> far, we’ve seen how we can compile a query to a sequence of match action tables in the switch</a:t>
            </a:r>
          </a:p>
          <a:p>
            <a:pPr marL="228600" indent="-228600">
              <a:buAutoNum type="arabicPeriod"/>
            </a:pPr>
            <a:r>
              <a:rPr lang="en-US" baseline="0" dirty="0"/>
              <a:t>However, as the switches have limited compute and storage resources, system’s query planner decides how to partition the query between the switch and the stream processor</a:t>
            </a:r>
          </a:p>
          <a:p>
            <a:pPr marL="228600" indent="-228600">
              <a:buAutoNum type="arabicPeriod"/>
            </a:pPr>
            <a:r>
              <a:rPr lang="en-US" baseline="0" dirty="0"/>
              <a:t>After executing the subset of dataflow operators, the switch sends the output tuples to the stream processor for further processing..</a:t>
            </a:r>
          </a:p>
          <a:p>
            <a:pPr marL="228600" indent="-228600">
              <a:buAutoNum type="arabicPeriod"/>
            </a:pPr>
            <a:r>
              <a:rPr lang="en-US" baseline="0" dirty="0"/>
              <a:t>There are many ways in which the query planner can partition the given query, for each partitioning decision, it needs to answer two questions: </a:t>
            </a:r>
          </a:p>
          <a:p>
            <a:pPr marL="685800" lvl="1" indent="-228600">
              <a:buAutoNum type="arabicPeriod"/>
            </a:pPr>
            <a:r>
              <a:rPr lang="en-US" baseline="0" dirty="0"/>
              <a:t>Whether the switch has enough resources to execute the partitioned queries, and </a:t>
            </a:r>
          </a:p>
          <a:p>
            <a:pPr marL="685800" lvl="1" indent="-228600">
              <a:buAutoNum type="arabicPeriod"/>
            </a:pPr>
            <a:r>
              <a:rPr lang="en-US" baseline="0" dirty="0"/>
              <a:t>Whether the partitioning decision minimizes the load on the stream processor?</a:t>
            </a:r>
          </a:p>
          <a:p>
            <a:pPr marL="228600" lvl="0" indent="-228600">
              <a:buAutoNum type="arabicPeriod"/>
            </a:pPr>
            <a:r>
              <a:rPr lang="en-US" baseline="0" dirty="0"/>
              <a:t>The decision making might look simpler for a single query, but note that query planner needs to make partitioning decision for multiple queries.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17</a:t>
            </a:fld>
            <a:endParaRPr lang="en-US"/>
          </a:p>
        </p:txBody>
      </p:sp>
    </p:spTree>
    <p:extLst>
      <p:ext uri="{BB962C8B-B14F-4D97-AF65-F5344CB8AC3E}">
        <p14:creationId xmlns:p14="http://schemas.microsoft.com/office/powerpoint/2010/main" val="163975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a:t>
            </a:r>
            <a:r>
              <a:rPr lang="en-US" dirty="0"/>
              <a:t>e model this query-partitioning </a:t>
            </a:r>
            <a:r>
              <a:rPr lang="en-US" baseline="0" dirty="0"/>
              <a:t>problem as an Integer-Linear-Program. </a:t>
            </a:r>
          </a:p>
          <a:p>
            <a:pPr marL="228600" indent="-228600">
              <a:buAutoNum type="arabicPeriod"/>
            </a:pPr>
            <a:r>
              <a:rPr lang="en-US" baseline="0" dirty="0"/>
              <a:t>Here, query planner’s goal is to minimize the number of tuples sent to the stream processor subject to the [🌀] constraints of the underlying data plane target.</a:t>
            </a:r>
          </a:p>
          <a:p>
            <a:pPr marL="228600" indent="-228600">
              <a:buAutoNum type="arabicPeriod"/>
            </a:pPr>
            <a:r>
              <a:rPr lang="en-US" baseline="0" dirty="0"/>
              <a:t>More concretely, we take into consideration: the size of the packet header vector, the number of actions per stage, the amount of </a:t>
            </a:r>
            <a:r>
              <a:rPr lang="en-US" baseline="0" dirty="0" err="1"/>
              <a:t>stateful</a:t>
            </a:r>
            <a:r>
              <a:rPr lang="en-US" baseline="0" dirty="0"/>
              <a:t> memory per stage, and the total number of stages </a:t>
            </a:r>
          </a:p>
          <a:p>
            <a:pPr marL="228600" indent="-228600">
              <a:buAutoNum type="arabicPeriod"/>
            </a:pPr>
            <a:r>
              <a:rPr lang="en-US" baseline="0" dirty="0"/>
              <a:t>The query planner uses representative packet traces to estimate the resource requirements for individual operators and how partitioning decisions affect the load at the stream processor.</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18</a:t>
            </a:fld>
            <a:endParaRPr lang="en-US"/>
          </a:p>
        </p:txBody>
      </p:sp>
    </p:spTree>
    <p:extLst>
      <p:ext uri="{BB962C8B-B14F-4D97-AF65-F5344CB8AC3E}">
        <p14:creationId xmlns:p14="http://schemas.microsoft.com/office/powerpoint/2010/main" val="209823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graph and</a:t>
            </a:r>
            <a:r>
              <a:rPr lang="en-US" baseline="0" dirty="0"/>
              <a:t> setup</a:t>
            </a:r>
          </a:p>
          <a:p>
            <a:r>
              <a:rPr lang="en-US" baseline="0" dirty="0"/>
              <a:t>Build intuition that we expect multiple orders of magnitude reduction</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19</a:t>
            </a:fld>
            <a:endParaRPr lang="en-US"/>
          </a:p>
        </p:txBody>
      </p:sp>
    </p:spTree>
    <p:extLst>
      <p:ext uri="{BB962C8B-B14F-4D97-AF65-F5344CB8AC3E}">
        <p14:creationId xmlns:p14="http://schemas.microsoft.com/office/powerpoint/2010/main" val="13651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The onus of making the net</a:t>
            </a:r>
            <a:r>
              <a:rPr lang="en-US" sz="2400" b="0" i="0" u="none" strike="noStrike" kern="1200" baseline="0" dirty="0">
                <a:solidFill>
                  <a:schemeClr val="tx1"/>
                </a:solidFill>
                <a:effectLst/>
                <a:latin typeface="+mn-lt"/>
                <a:ea typeface="+mn-ea"/>
                <a:cs typeface="+mn-cs"/>
              </a:rPr>
              <a:t> work </a:t>
            </a:r>
            <a:r>
              <a:rPr lang="en-US" sz="2400" b="0" i="0" u="none" strike="noStrike" kern="1200" dirty="0">
                <a:solidFill>
                  <a:schemeClr val="tx1"/>
                </a:solidFill>
                <a:effectLst/>
                <a:latin typeface="+mn-lt"/>
                <a:ea typeface="+mn-ea"/>
                <a:cs typeface="+mn-cs"/>
              </a:rPr>
              <a:t>is on network operators managing these networks.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However, in recent years with the exponential growth in Internet-connected devices and applications, the complexity of network management has increased significantly.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To keep the network running, they need continuously handle various network events such as </a:t>
            </a:r>
            <a:r>
              <a:rPr lang="en-US" sz="2400" b="0" i="0" u="none" strike="noStrike" kern="1200" baseline="0" dirty="0">
                <a:solidFill>
                  <a:schemeClr val="tx1"/>
                </a:solidFill>
                <a:effectLst/>
                <a:latin typeface="+mn-lt"/>
                <a:ea typeface="+mn-ea"/>
                <a:cs typeface="+mn-cs"/>
              </a:rPr>
              <a:t>outages, network congestion, and cyber attacks.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baseline="0" dirty="0">
                <a:solidFill>
                  <a:schemeClr val="tx1"/>
                </a:solidFill>
                <a:effectLst/>
                <a:latin typeface="+mn-lt"/>
                <a:ea typeface="+mn-ea"/>
                <a:cs typeface="+mn-cs"/>
              </a:rPr>
              <a:t>To handle all these events, they need to detect these events in real time, </a:t>
            </a:r>
            <a:r>
              <a:rPr lang="en-US" sz="2400" b="0" i="0" u="none" strike="noStrike" kern="1200" baseline="0" dirty="0" err="1">
                <a:solidFill>
                  <a:schemeClr val="tx1"/>
                </a:solidFill>
                <a:effectLst/>
                <a:latin typeface="+mn-lt"/>
                <a:ea typeface="+mn-ea"/>
                <a:cs typeface="+mn-cs"/>
              </a:rPr>
              <a:t>ie</a:t>
            </a:r>
            <a:r>
              <a:rPr lang="en-US" sz="2400" b="0" i="0" u="none" strike="noStrike" kern="1200" baseline="0" dirty="0">
                <a:solidFill>
                  <a:schemeClr val="tx1"/>
                </a:solidFill>
                <a:effectLst/>
                <a:latin typeface="+mn-lt"/>
                <a:ea typeface="+mn-ea"/>
                <a:cs typeface="+mn-cs"/>
              </a:rPr>
              <a:t> perform network monitoring.</a:t>
            </a:r>
          </a:p>
        </p:txBody>
      </p:sp>
    </p:spTree>
    <p:extLst>
      <p:ext uri="{BB962C8B-B14F-4D97-AF65-F5344CB8AC3E}">
        <p14:creationId xmlns:p14="http://schemas.microsoft.com/office/powerpoint/2010/main" val="209530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Argue that one order is not</a:t>
            </a:r>
            <a:r>
              <a:rPr lang="en-US" baseline="0" dirty="0"/>
              <a:t> enough.</a:t>
            </a:r>
            <a:endParaRPr lang="en-US" dirty="0"/>
          </a:p>
          <a:p>
            <a:r>
              <a:rPr lang="en-US" dirty="0"/>
              <a:t>Let’s try</a:t>
            </a:r>
            <a:r>
              <a:rPr lang="en-US" baseline="0" dirty="0"/>
              <a:t> to </a:t>
            </a:r>
            <a:r>
              <a:rPr lang="en-US" dirty="0"/>
              <a:t>understand</a:t>
            </a:r>
            <a:r>
              <a:rPr lang="en-US" baseline="0" dirty="0"/>
              <a:t> why we don’t see expected gains with query partitioning.</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20</a:t>
            </a:fld>
            <a:endParaRPr lang="en-US"/>
          </a:p>
        </p:txBody>
      </p:sp>
    </p:spTree>
    <p:extLst>
      <p:ext uri="{BB962C8B-B14F-4D97-AF65-F5344CB8AC3E}">
        <p14:creationId xmlns:p14="http://schemas.microsoft.com/office/powerpoint/2010/main" val="136795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observed that for many </a:t>
            </a:r>
            <a:r>
              <a:rPr lang="en-US" baseline="0" dirty="0" err="1"/>
              <a:t>stateful</a:t>
            </a:r>
            <a:r>
              <a:rPr lang="en-US" baseline="0" dirty="0"/>
              <a:t> operations, the amount of </a:t>
            </a:r>
            <a:r>
              <a:rPr lang="en-US" baseline="0" dirty="0" err="1"/>
              <a:t>stateful</a:t>
            </a:r>
            <a:r>
              <a:rPr lang="en-US" baseline="0" dirty="0"/>
              <a:t> memory required was more than what’s available in the switch.</a:t>
            </a:r>
          </a:p>
          <a:p>
            <a:r>
              <a:rPr lang="en-US" baseline="0" dirty="0"/>
              <a:t>We then started exploring how we can reduce the memory footprint of </a:t>
            </a:r>
            <a:r>
              <a:rPr lang="en-US" baseline="0" dirty="0" err="1"/>
              <a:t>stateful</a:t>
            </a:r>
            <a:r>
              <a:rPr lang="en-US" baseline="0" dirty="0"/>
              <a:t> operators.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21</a:t>
            </a:fld>
            <a:endParaRPr lang="en-US"/>
          </a:p>
        </p:txBody>
      </p:sp>
    </p:spTree>
    <p:extLst>
      <p:ext uri="{BB962C8B-B14F-4D97-AF65-F5344CB8AC3E}">
        <p14:creationId xmlns:p14="http://schemas.microsoft.com/office/powerpoint/2010/main" val="99774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We observed that most monitoring tasks are looking for a needle in a haystack. For example, for the reflection attack query, there are only few victims compared to millions of hosts in the network. The question is, how can we avoid wasting limited resources over haystack and focus on those tiny needles. </a:t>
            </a:r>
          </a:p>
        </p:txBody>
      </p:sp>
      <p:sp>
        <p:nvSpPr>
          <p:cNvPr id="4" name="Slide Number Placeholder 3"/>
          <p:cNvSpPr>
            <a:spLocks noGrp="1"/>
          </p:cNvSpPr>
          <p:nvPr>
            <p:ph type="sldNum" sz="quarter" idx="10"/>
          </p:nvPr>
        </p:nvSpPr>
        <p:spPr/>
        <p:txBody>
          <a:bodyPr/>
          <a:lstStyle/>
          <a:p>
            <a:fld id="{6937901C-08B4-6F48-8C7E-553DA0B03668}" type="slidenum">
              <a:rPr lang="en-US" smtClean="0"/>
              <a:t>22</a:t>
            </a:fld>
            <a:endParaRPr lang="en-US"/>
          </a:p>
        </p:txBody>
      </p:sp>
    </p:spTree>
    <p:extLst>
      <p:ext uri="{BB962C8B-B14F-4D97-AF65-F5344CB8AC3E}">
        <p14:creationId xmlns:p14="http://schemas.microsoft.com/office/powerpoint/2010/main" val="166219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 that executing queries at coarser levels have smaller memory footprint</a:t>
            </a:r>
          </a:p>
        </p:txBody>
      </p:sp>
      <p:sp>
        <p:nvSpPr>
          <p:cNvPr id="4" name="Slide Number Placeholder 3"/>
          <p:cNvSpPr>
            <a:spLocks noGrp="1"/>
          </p:cNvSpPr>
          <p:nvPr>
            <p:ph type="sldNum" sz="quarter" idx="10"/>
          </p:nvPr>
        </p:nvSpPr>
        <p:spPr/>
        <p:txBody>
          <a:bodyPr/>
          <a:lstStyle/>
          <a:p>
            <a:fld id="{6937901C-08B4-6F48-8C7E-553DA0B03668}" type="slidenum">
              <a:rPr lang="en-US" smtClean="0"/>
              <a:t>23</a:t>
            </a:fld>
            <a:endParaRPr lang="en-US"/>
          </a:p>
        </p:txBody>
      </p:sp>
    </p:spTree>
    <p:extLst>
      <p:ext uri="{BB962C8B-B14F-4D97-AF65-F5344CB8AC3E}">
        <p14:creationId xmlns:p14="http://schemas.microsoft.com/office/powerpoint/2010/main" val="207465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Packet field </a:t>
            </a:r>
            <a:r>
              <a:rPr lang="en-US" dirty="0" err="1"/>
              <a:t>dstIP</a:t>
            </a:r>
            <a:r>
              <a:rPr lang="en-US" dirty="0"/>
              <a:t> is hierarchical in nature. This ensures that executing queries at coarser levels does not miss the needles of interest. </a:t>
            </a:r>
          </a:p>
          <a:p>
            <a:r>
              <a:rPr lang="en-US" dirty="0"/>
              <a:t>There are more packet fields that have hierarchical structure such as source IP address, domain name state, location etc. </a:t>
            </a:r>
          </a:p>
          <a:p>
            <a:r>
              <a:rPr lang="en-US" dirty="0"/>
              <a:t>Now let’s see how we can use these observation to scale query execution.</a:t>
            </a:r>
          </a:p>
        </p:txBody>
      </p:sp>
      <p:sp>
        <p:nvSpPr>
          <p:cNvPr id="4" name="Slide Number Placeholder 3"/>
          <p:cNvSpPr>
            <a:spLocks noGrp="1"/>
          </p:cNvSpPr>
          <p:nvPr>
            <p:ph type="sldNum" sz="quarter" idx="10"/>
          </p:nvPr>
        </p:nvSpPr>
        <p:spPr/>
        <p:txBody>
          <a:bodyPr/>
          <a:lstStyle/>
          <a:p>
            <a:fld id="{6937901C-08B4-6F48-8C7E-553DA0B03668}" type="slidenum">
              <a:rPr lang="en-US" smtClean="0"/>
              <a:t>24</a:t>
            </a:fld>
            <a:endParaRPr lang="en-US"/>
          </a:p>
        </p:txBody>
      </p:sp>
    </p:spTree>
    <p:extLst>
      <p:ext uri="{BB962C8B-B14F-4D97-AF65-F5344CB8AC3E}">
        <p14:creationId xmlns:p14="http://schemas.microsoft.com/office/powerpoint/2010/main" val="64902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25</a:t>
            </a:fld>
            <a:endParaRPr lang="en-US"/>
          </a:p>
        </p:txBody>
      </p:sp>
    </p:spTree>
    <p:extLst>
      <p:ext uri="{BB962C8B-B14F-4D97-AF65-F5344CB8AC3E}">
        <p14:creationId xmlns:p14="http://schemas.microsoft.com/office/powerpoint/2010/main" val="1820465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26</a:t>
            </a:fld>
            <a:endParaRPr lang="en-US"/>
          </a:p>
        </p:txBody>
      </p:sp>
    </p:spTree>
    <p:extLst>
      <p:ext uri="{BB962C8B-B14F-4D97-AF65-F5344CB8AC3E}">
        <p14:creationId xmlns:p14="http://schemas.microsoft.com/office/powerpoint/2010/main" val="197442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Automatically deciding which query to refine iteratively, which packet field to use for refinement, and how to make query-specific refinement plans w/o requiring any input from network operators is non-trivial.</a:t>
            </a:r>
          </a:p>
          <a:p>
            <a:r>
              <a:rPr lang="en-US" dirty="0"/>
              <a:t>Now that we understand how Sonata makes partitioning and refinement plans, let’s see how efficient are these two techniques to reduce the workload at the stream processor. </a:t>
            </a:r>
          </a:p>
        </p:txBody>
      </p:sp>
      <p:sp>
        <p:nvSpPr>
          <p:cNvPr id="4" name="Slide Number Placeholder 3"/>
          <p:cNvSpPr>
            <a:spLocks noGrp="1"/>
          </p:cNvSpPr>
          <p:nvPr>
            <p:ph type="sldNum" sz="quarter" idx="10"/>
          </p:nvPr>
        </p:nvSpPr>
        <p:spPr/>
        <p:txBody>
          <a:bodyPr/>
          <a:lstStyle/>
          <a:p>
            <a:fld id="{6937901C-08B4-6F48-8C7E-553DA0B03668}" type="slidenum">
              <a:rPr lang="en-US" smtClean="0"/>
              <a:t>27</a:t>
            </a:fld>
            <a:endParaRPr lang="en-US"/>
          </a:p>
        </p:txBody>
      </p:sp>
    </p:spTree>
    <p:extLst>
      <p:ext uri="{BB962C8B-B14F-4D97-AF65-F5344CB8AC3E}">
        <p14:creationId xmlns:p14="http://schemas.microsoft.com/office/powerpoint/2010/main" val="89655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28</a:t>
            </a:fld>
            <a:endParaRPr lang="en-US"/>
          </a:p>
        </p:txBody>
      </p:sp>
    </p:spTree>
    <p:extLst>
      <p:ext uri="{BB962C8B-B14F-4D97-AF65-F5344CB8AC3E}">
        <p14:creationId xmlns:p14="http://schemas.microsoft.com/office/powerpoint/2010/main" val="83819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start with</a:t>
            </a:r>
            <a:r>
              <a:rPr lang="en-US" baseline="0" dirty="0"/>
              <a:t> a [🌀] set of input queries, that are submitted to [🌀] Sonata’s core which consists of the Query Planner and a Run time.  The Query planner communicates with a [🌀] data plane driver that communicates [🌀]  the constraints of the available data plane targets as input to the Query planning ILP.  The Query Planner computes the best partitioning plan given the set of input queries, the data plane constraints, and the training data and [🌀] sends the partitioned queries to the the respective drivers responsible for interacting with the [🌀]  data plane and stream processor components.  These drivers then [🌀] configure each component for their portion of the partitioned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processing queries, [🌀] packets arrive from the network and are forwarded along their original forwarding path.  However, when a given packet satisfies a query that must be reported, The switch [🌀] clones those packets to an [🌀] emitter which receives [🌀] a parsing configuration from the runtime to convert the packet cloned from the switch into a tuple that [🌀] can be consumed by the stream processor.  Which ultimately reports [🌀] the final results of the input queries to the runtime.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29</a:t>
            </a:fld>
            <a:endParaRPr lang="en-US"/>
          </a:p>
        </p:txBody>
      </p:sp>
    </p:spTree>
    <p:extLst>
      <p:ext uri="{BB962C8B-B14F-4D97-AF65-F5344CB8AC3E}">
        <p14:creationId xmlns:p14="http://schemas.microsoft.com/office/powerpoint/2010/main" val="64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 better understand the requirements</a:t>
            </a:r>
            <a:r>
              <a:rPr lang="en-US" baseline="0" dirty="0"/>
              <a:t> of a network monitoring system, </a:t>
            </a:r>
          </a:p>
          <a:p>
            <a:pPr marL="228600" indent="-228600">
              <a:buAutoNum type="arabicPeriod"/>
            </a:pPr>
            <a:r>
              <a:rPr lang="en-US" baseline="0" dirty="0"/>
              <a:t>L</a:t>
            </a:r>
            <a:r>
              <a:rPr lang="en-US" dirty="0"/>
              <a:t>et us consider a</a:t>
            </a:r>
            <a:r>
              <a:rPr lang="en-US" baseline="0" dirty="0"/>
              <a:t> network </a:t>
            </a:r>
            <a:r>
              <a:rPr lang="en-US" dirty="0"/>
              <a:t>task where the operators wants to know whether any</a:t>
            </a:r>
            <a:r>
              <a:rPr lang="en-US" baseline="0" dirty="0"/>
              <a:t> host in the network is a victim of a </a:t>
            </a:r>
            <a:r>
              <a:rPr lang="en-US" dirty="0"/>
              <a:t>DNS Reflection attack.</a:t>
            </a:r>
          </a:p>
          <a:p>
            <a:r>
              <a:rPr lang="en-US" dirty="0"/>
              <a:t>2. In this attack, an attacker </a:t>
            </a:r>
            <a:r>
              <a:rPr lang="en-US" baseline="0" dirty="0"/>
              <a:t>sends spoofed DNS requests to </a:t>
            </a:r>
            <a:r>
              <a:rPr lang="en-US" dirty="0"/>
              <a:t>public DNS resolvers, </a:t>
            </a:r>
          </a:p>
          <a:p>
            <a:r>
              <a:rPr lang="en-US" dirty="0"/>
              <a:t>3. Response</a:t>
            </a:r>
            <a:r>
              <a:rPr lang="en-US" baseline="0" dirty="0"/>
              <a:t> to these requests get reflected to the victim, </a:t>
            </a:r>
            <a:r>
              <a:rPr lang="en-US" dirty="0"/>
              <a:t>who becomes overwhelmed as the number o</a:t>
            </a:r>
            <a:r>
              <a:rPr lang="en-US" baseline="0" dirty="0"/>
              <a:t>f responses </a:t>
            </a:r>
            <a:r>
              <a:rPr lang="en-US" dirty="0"/>
              <a:t>grow large</a:t>
            </a:r>
          </a:p>
          <a:p>
            <a:r>
              <a:rPr lang="en-US" dirty="0"/>
              <a:t>4.To detect victims of such</a:t>
            </a:r>
            <a:r>
              <a:rPr lang="en-US" baseline="0" dirty="0"/>
              <a:t> an attack, network operator needs to identify hosts that receive DNS responses from too many unique sources</a:t>
            </a:r>
            <a:endParaRPr lang="en-US" dirty="0"/>
          </a:p>
          <a:p>
            <a:r>
              <a:rPr lang="en-US" dirty="0"/>
              <a:t>5. Note</a:t>
            </a:r>
            <a:r>
              <a:rPr lang="en-US" baseline="0" dirty="0"/>
              <a:t> that here, network operator is trying to extract an aggregate metric from a subset of traffic.</a:t>
            </a:r>
          </a:p>
          <a:p>
            <a:r>
              <a:rPr lang="en-US" baseline="0" dirty="0"/>
              <a:t>6. In general, there are so many ways in which network operators would like to specify which subset of traffic it is interested in, and which metric it wants to extract.</a:t>
            </a:r>
          </a:p>
          <a:p>
            <a:r>
              <a:rPr lang="en-US" baseline="0" dirty="0"/>
              <a:t>7. Thus, it is critical that network monitoring systems are as flexible as possible.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a:t>
            </a:fld>
            <a:endParaRPr lang="en-US"/>
          </a:p>
        </p:txBody>
      </p:sp>
    </p:spTree>
    <p:extLst>
      <p:ext uri="{BB962C8B-B14F-4D97-AF65-F5344CB8AC3E}">
        <p14:creationId xmlns:p14="http://schemas.microsoft.com/office/powerpoint/2010/main" val="1261636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30</a:t>
            </a:fld>
            <a:endParaRPr lang="en-US"/>
          </a:p>
        </p:txBody>
      </p:sp>
    </p:spTree>
    <p:extLst>
      <p:ext uri="{BB962C8B-B14F-4D97-AF65-F5344CB8AC3E}">
        <p14:creationId xmlns:p14="http://schemas.microsoft.com/office/powerpoint/2010/main" val="62858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31</a:t>
            </a:fld>
            <a:endParaRPr lang="en-US"/>
          </a:p>
        </p:txBody>
      </p:sp>
    </p:spTree>
    <p:extLst>
      <p:ext uri="{BB962C8B-B14F-4D97-AF65-F5344CB8AC3E}">
        <p14:creationId xmlns:p14="http://schemas.microsoft.com/office/powerpoint/2010/main" val="128123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32</a:t>
            </a:fld>
            <a:endParaRPr lang="en-US"/>
          </a:p>
        </p:txBody>
      </p:sp>
    </p:spTree>
    <p:extLst>
      <p:ext uri="{BB962C8B-B14F-4D97-AF65-F5344CB8AC3E}">
        <p14:creationId xmlns:p14="http://schemas.microsoft.com/office/powerpoint/2010/main" val="4002804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33</a:t>
            </a:fld>
            <a:endParaRPr lang="en-US"/>
          </a:p>
        </p:txBody>
      </p:sp>
    </p:spTree>
    <p:extLst>
      <p:ext uri="{BB962C8B-B14F-4D97-AF65-F5344CB8AC3E}">
        <p14:creationId xmlns:p14="http://schemas.microsoft.com/office/powerpoint/2010/main" val="364082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34</a:t>
            </a:fld>
            <a:endParaRPr lang="en-US"/>
          </a:p>
        </p:txBody>
      </p:sp>
    </p:spTree>
    <p:extLst>
      <p:ext uri="{BB962C8B-B14F-4D97-AF65-F5344CB8AC3E}">
        <p14:creationId xmlns:p14="http://schemas.microsoft.com/office/powerpoint/2010/main" val="384517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35</a:t>
            </a:fld>
            <a:endParaRPr lang="en-US"/>
          </a:p>
        </p:txBody>
      </p:sp>
    </p:spTree>
    <p:extLst>
      <p:ext uri="{BB962C8B-B14F-4D97-AF65-F5344CB8AC3E}">
        <p14:creationId xmlns:p14="http://schemas.microsoft.com/office/powerpoint/2010/main" val="130170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36</a:t>
            </a:fld>
            <a:endParaRPr lang="en-US"/>
          </a:p>
        </p:txBody>
      </p:sp>
    </p:spTree>
    <p:extLst>
      <p:ext uri="{BB962C8B-B14F-4D97-AF65-F5344CB8AC3E}">
        <p14:creationId xmlns:p14="http://schemas.microsoft.com/office/powerpoint/2010/main" val="2597638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37</a:t>
            </a:fld>
            <a:endParaRPr lang="en-US"/>
          </a:p>
        </p:txBody>
      </p:sp>
    </p:spTree>
    <p:extLst>
      <p:ext uri="{BB962C8B-B14F-4D97-AF65-F5344CB8AC3E}">
        <p14:creationId xmlns:p14="http://schemas.microsoft.com/office/powerpoint/2010/main" val="1736294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We have designed and implemented a query-driven network monitoring system which is </a:t>
            </a:r>
          </a:p>
          <a:p>
            <a:pPr marL="685800" lvl="1" indent="-228600">
              <a:buAutoNum type="arabicPeriod"/>
            </a:pPr>
            <a:r>
              <a:rPr lang="en-US" baseline="0" dirty="0"/>
              <a:t>Flexible, network operators can express wide range of monitoring tasks as dataflow queries over packet tuples in less than 20 lines of code</a:t>
            </a:r>
          </a:p>
          <a:p>
            <a:pPr marL="685800" lvl="1" indent="-228600">
              <a:buAutoNum type="arabicPeriod"/>
            </a:pPr>
            <a:r>
              <a:rPr lang="en-US" baseline="0" dirty="0"/>
              <a:t>Scalable, which uses query partitioning and refinement algorithms to reduce the workload by 4 orders of magnitude.</a:t>
            </a:r>
          </a:p>
          <a:p>
            <a:pPr marL="228600" indent="-228600">
              <a:buAutoNum type="arabicPeriod"/>
            </a:pPr>
            <a:r>
              <a:rPr lang="en-US" baseline="0" dirty="0"/>
              <a:t>Though Sonata is a step forward in the right direction, it provides a foundation for much future work.</a:t>
            </a:r>
          </a:p>
        </p:txBody>
      </p:sp>
      <p:sp>
        <p:nvSpPr>
          <p:cNvPr id="4" name="Slide Number Placeholder 3"/>
          <p:cNvSpPr>
            <a:spLocks noGrp="1"/>
          </p:cNvSpPr>
          <p:nvPr>
            <p:ph type="sldNum" sz="quarter" idx="10"/>
          </p:nvPr>
        </p:nvSpPr>
        <p:spPr/>
        <p:txBody>
          <a:bodyPr/>
          <a:lstStyle/>
          <a:p>
            <a:fld id="{5E7036E8-6A70-5742-9E51-BEBE5E9E7346}" type="slidenum">
              <a:rPr lang="en-US" smtClean="0"/>
              <a:t>38</a:t>
            </a:fld>
            <a:endParaRPr lang="en-US"/>
          </a:p>
        </p:txBody>
      </p:sp>
    </p:spTree>
    <p:extLst>
      <p:ext uri="{BB962C8B-B14F-4D97-AF65-F5344CB8AC3E}">
        <p14:creationId xmlns:p14="http://schemas.microsoft.com/office/powerpoint/2010/main" val="336446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1.To efficiently monitor wide range of</a:t>
            </a:r>
            <a:r>
              <a:rPr lang="en-US" baseline="0" dirty="0"/>
              <a:t> network events</a:t>
            </a:r>
            <a:r>
              <a:rPr lang="en-US" dirty="0"/>
              <a:t>, on one hand monitoring systems</a:t>
            </a:r>
            <a:r>
              <a:rPr lang="en-US" baseline="0" dirty="0"/>
              <a:t> need to support </a:t>
            </a:r>
            <a:r>
              <a:rPr lang="en-US" dirty="0"/>
              <a:t>limitless creativity,</a:t>
            </a:r>
            <a:r>
              <a:rPr lang="en-US" baseline="0" dirty="0"/>
              <a:t> letting operators express </a:t>
            </a:r>
            <a:r>
              <a:rPr lang="en-US" dirty="0"/>
              <a:t>queries to figure out what’s going on in the network</a:t>
            </a:r>
          </a:p>
          <a:p>
            <a:r>
              <a:rPr lang="en-US" dirty="0"/>
              <a:t>2. But, on the other hand network</a:t>
            </a:r>
            <a:r>
              <a:rPr lang="en-US" baseline="0" dirty="0"/>
              <a:t> monitoring systems</a:t>
            </a:r>
            <a:r>
              <a:rPr lang="en-US" dirty="0"/>
              <a:t> only have limited compute and storage resources to use.</a:t>
            </a:r>
          </a:p>
          <a:p>
            <a:r>
              <a:rPr lang="en-US" dirty="0"/>
              <a:t>3. This creates</a:t>
            </a:r>
            <a:r>
              <a:rPr lang="en-US" baseline="0" dirty="0"/>
              <a:t> a fundamental gap between desired flexibility and scalability.</a:t>
            </a:r>
          </a:p>
          <a:p>
            <a:r>
              <a:rPr lang="en-US" baseline="0" dirty="0"/>
              <a:t>4. In today’s talk, I will show </a:t>
            </a:r>
            <a:r>
              <a:rPr lang="en-US" dirty="0"/>
              <a:t>how Sonata fills this gap.</a:t>
            </a:r>
          </a:p>
          <a:p>
            <a:r>
              <a:rPr lang="en-US" dirty="0"/>
              <a:t>5. More</a:t>
            </a:r>
            <a:r>
              <a:rPr lang="en-US" baseline="0" dirty="0"/>
              <a:t> specifically, </a:t>
            </a:r>
            <a:r>
              <a:rPr lang="en-US" sz="1200" b="0" i="0" u="none" strike="noStrike" kern="1200" dirty="0">
                <a:solidFill>
                  <a:schemeClr val="tx1"/>
                </a:solidFill>
                <a:effectLst/>
                <a:latin typeface="+mn-lt"/>
                <a:ea typeface="+mn-ea"/>
                <a:cs typeface="+mn-cs"/>
              </a:rPr>
              <a:t>I will show how we designed programming abstractions that made it easier for network operators to express queries for network</a:t>
            </a:r>
            <a:r>
              <a:rPr lang="en-US" sz="1200" b="0" i="0" u="none" strike="noStrike" kern="1200" baseline="0" dirty="0">
                <a:solidFill>
                  <a:schemeClr val="tx1"/>
                </a:solidFill>
                <a:effectLst/>
                <a:latin typeface="+mn-lt"/>
                <a:ea typeface="+mn-ea"/>
                <a:cs typeface="+mn-cs"/>
              </a:rPr>
              <a:t> monitoring</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6. Algorithms that we developed to make the best use of limited compute and storage resources;</a:t>
            </a:r>
          </a:p>
          <a:p>
            <a:r>
              <a:rPr lang="en-US" sz="1200" b="0" i="0" u="none" strike="noStrike" kern="1200" dirty="0">
                <a:solidFill>
                  <a:schemeClr val="tx1"/>
                </a:solidFill>
                <a:effectLst/>
                <a:latin typeface="+mn-lt"/>
                <a:ea typeface="+mn-ea"/>
                <a:cs typeface="+mn-cs"/>
              </a:rPr>
              <a:t>7. And the system</a:t>
            </a:r>
            <a:r>
              <a:rPr lang="en-US" sz="1200" b="0" i="0" u="none" strike="noStrike" kern="1200" baseline="0" dirty="0">
                <a:solidFill>
                  <a:schemeClr val="tx1"/>
                </a:solidFill>
                <a:effectLst/>
                <a:latin typeface="+mn-lt"/>
                <a:ea typeface="+mn-ea"/>
                <a:cs typeface="+mn-cs"/>
              </a:rPr>
              <a:t> we built</a:t>
            </a:r>
            <a:r>
              <a:rPr lang="en-US" sz="1200" b="0" i="0" u="none" strike="noStrike" kern="1200" dirty="0">
                <a:solidFill>
                  <a:schemeClr val="tx1"/>
                </a:solidFill>
                <a:effectLst/>
                <a:latin typeface="+mn-lt"/>
                <a:ea typeface="+mn-ea"/>
                <a:cs typeface="+mn-cs"/>
              </a:rPr>
              <a:t> that glues the high-level abstractions to the low-level algorithms.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7901C-08B4-6F48-8C7E-553DA0B036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0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Clearly building such a flexible and</a:t>
            </a:r>
            <a:r>
              <a:rPr lang="en-US" baseline="0" dirty="0"/>
              <a:t> scalable network-</a:t>
            </a:r>
            <a:r>
              <a:rPr lang="en-US" dirty="0"/>
              <a:t>monitoring system is challenging.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requires addressing two key challenges: how to let network operators express queries for a wide-range of monitoring tasks with as much flexibility as possible?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then figure out how to scale the execution of these flexible queries for high volume traffic and that too in real-time. </a:t>
            </a:r>
          </a:p>
        </p:txBody>
      </p:sp>
      <p:sp>
        <p:nvSpPr>
          <p:cNvPr id="4" name="Slide Number Placeholder 3"/>
          <p:cNvSpPr>
            <a:spLocks noGrp="1"/>
          </p:cNvSpPr>
          <p:nvPr>
            <p:ph type="sldNum" sz="quarter" idx="10"/>
          </p:nvPr>
        </p:nvSpPr>
        <p:spPr/>
        <p:txBody>
          <a:bodyPr/>
          <a:lstStyle/>
          <a:p>
            <a:fld id="{6937901C-08B4-6F48-8C7E-553DA0B03668}" type="slidenum">
              <a:rPr lang="en-US" smtClean="0"/>
              <a:t>5</a:t>
            </a:fld>
            <a:endParaRPr lang="en-US"/>
          </a:p>
        </p:txBody>
      </p:sp>
    </p:spTree>
    <p:extLst>
      <p:ext uri="{BB962C8B-B14F-4D97-AF65-F5344CB8AC3E}">
        <p14:creationId xmlns:p14="http://schemas.microsoft.com/office/powerpoint/2010/main" val="173952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let’s first talk about the programming abstractions.</a:t>
            </a:r>
          </a:p>
        </p:txBody>
      </p:sp>
      <p:sp>
        <p:nvSpPr>
          <p:cNvPr id="4" name="Slide Number Placeholder 3"/>
          <p:cNvSpPr>
            <a:spLocks noGrp="1"/>
          </p:cNvSpPr>
          <p:nvPr>
            <p:ph type="sldNum" sz="quarter" idx="10"/>
          </p:nvPr>
        </p:nvSpPr>
        <p:spPr/>
        <p:txBody>
          <a:bodyPr/>
          <a:lstStyle/>
          <a:p>
            <a:fld id="{6937901C-08B4-6F48-8C7E-553DA0B03668}" type="slidenum">
              <a:rPr lang="en-US" smtClean="0"/>
              <a:t>6</a:t>
            </a:fld>
            <a:endParaRPr lang="en-US"/>
          </a:p>
        </p:txBody>
      </p:sp>
    </p:spTree>
    <p:extLst>
      <p:ext uri="{BB962C8B-B14F-4D97-AF65-F5344CB8AC3E}">
        <p14:creationId xmlns:p14="http://schemas.microsoft.com/office/powerpoint/2010/main" val="20892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1 Packets in the network</a:t>
            </a:r>
            <a:r>
              <a:rPr lang="en-US" baseline="0" dirty="0"/>
              <a:t> not only </a:t>
            </a:r>
            <a:r>
              <a:rPr lang="en-US" dirty="0"/>
              <a:t>carry information in their header fields and payload, but also the meta information about the state of the underlying network, such as the time when a packet arrives at a switch or number of hops it traversed in the network etc.</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a:t>
            </a:r>
            <a:r>
              <a:rPr lang="en-US" baseline="0" dirty="0"/>
              <a:t> </a:t>
            </a:r>
            <a:r>
              <a:rPr lang="en-US" dirty="0"/>
              <a:t>Unlike many existing network monitoring systems, that operate at coarser level of granularity, Sonata lets network operators treat packet fields as tuple, capturing all the required information.</a:t>
            </a:r>
          </a:p>
        </p:txBody>
      </p:sp>
      <p:sp>
        <p:nvSpPr>
          <p:cNvPr id="4" name="Slide Number Placeholder 3"/>
          <p:cNvSpPr>
            <a:spLocks noGrp="1"/>
          </p:cNvSpPr>
          <p:nvPr>
            <p:ph type="sldNum" sz="quarter" idx="10"/>
          </p:nvPr>
        </p:nvSpPr>
        <p:spPr/>
        <p:txBody>
          <a:bodyPr/>
          <a:lstStyle/>
          <a:p>
            <a:fld id="{6937901C-08B4-6F48-8C7E-553DA0B03668}" type="slidenum">
              <a:rPr lang="en-US" smtClean="0"/>
              <a:t>7</a:t>
            </a:fld>
            <a:endParaRPr lang="en-US"/>
          </a:p>
        </p:txBody>
      </p:sp>
    </p:spTree>
    <p:extLst>
      <p:ext uri="{BB962C8B-B14F-4D97-AF65-F5344CB8AC3E}">
        <p14:creationId xmlns:p14="http://schemas.microsoft.com/office/powerpoint/2010/main" val="131733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p:txBody>
      </p:sp>
      <p:sp>
        <p:nvSpPr>
          <p:cNvPr id="4" name="Slide Number Placeholder 3"/>
          <p:cNvSpPr>
            <a:spLocks noGrp="1"/>
          </p:cNvSpPr>
          <p:nvPr>
            <p:ph type="sldNum" sz="quarter" idx="10"/>
          </p:nvPr>
        </p:nvSpPr>
        <p:spPr/>
        <p:txBody>
          <a:bodyPr/>
          <a:lstStyle/>
          <a:p>
            <a:fld id="{6937901C-08B4-6F48-8C7E-553DA0B03668}" type="slidenum">
              <a:rPr lang="en-US" smtClean="0"/>
              <a:t>8</a:t>
            </a:fld>
            <a:endParaRPr lang="en-US"/>
          </a:p>
        </p:txBody>
      </p:sp>
    </p:spTree>
    <p:extLst>
      <p:ext uri="{BB962C8B-B14F-4D97-AF65-F5344CB8AC3E}">
        <p14:creationId xmlns:p14="http://schemas.microsoft.com/office/powerpoint/2010/main" val="9651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9</a:t>
            </a:fld>
            <a:endParaRPr lang="en-US"/>
          </a:p>
        </p:txBody>
      </p:sp>
    </p:spTree>
    <p:extLst>
      <p:ext uri="{BB962C8B-B14F-4D97-AF65-F5344CB8AC3E}">
        <p14:creationId xmlns:p14="http://schemas.microsoft.com/office/powerpoint/2010/main" val="209512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6E98A-7617-944E-8DFB-8CB72C1C05CD}" type="slidenum">
              <a:rPr lang="en-US"/>
              <a:pPr>
                <a:defRPr/>
              </a:pPr>
              <a:t>‹#›</a:t>
            </a:fld>
            <a:endParaRPr lang="en-US"/>
          </a:p>
        </p:txBody>
      </p:sp>
    </p:spTree>
    <p:extLst>
      <p:ext uri="{BB962C8B-B14F-4D97-AF65-F5344CB8AC3E}">
        <p14:creationId xmlns:p14="http://schemas.microsoft.com/office/powerpoint/2010/main" val="425413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93720-7C34-EC4D-B2EC-8A5176876ECE}" type="slidenum">
              <a:rPr lang="en-US"/>
              <a:pPr>
                <a:defRPr/>
              </a:pPr>
              <a:t>‹#›</a:t>
            </a:fld>
            <a:endParaRPr lang="en-US"/>
          </a:p>
        </p:txBody>
      </p:sp>
    </p:spTree>
    <p:extLst>
      <p:ext uri="{BB962C8B-B14F-4D97-AF65-F5344CB8AC3E}">
        <p14:creationId xmlns:p14="http://schemas.microsoft.com/office/powerpoint/2010/main" val="15566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34F11E-9C30-FB49-AA82-45B2A56004DC}" type="slidenum">
              <a:rPr lang="en-US"/>
              <a:pPr>
                <a:defRPr/>
              </a:pPr>
              <a:t>‹#›</a:t>
            </a:fld>
            <a:endParaRPr lang="en-US"/>
          </a:p>
        </p:txBody>
      </p:sp>
    </p:spTree>
    <p:extLst>
      <p:ext uri="{BB962C8B-B14F-4D97-AF65-F5344CB8AC3E}">
        <p14:creationId xmlns:p14="http://schemas.microsoft.com/office/powerpoint/2010/main" val="8267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14427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ADB0F-E9F2-1D42-9E15-ECDE97EFB0F8}" type="slidenum">
              <a:rPr lang="en-US"/>
              <a:pPr>
                <a:defRPr/>
              </a:pPr>
              <a:t>‹#›</a:t>
            </a:fld>
            <a:endParaRPr lang="en-US"/>
          </a:p>
        </p:txBody>
      </p:sp>
    </p:spTree>
    <p:extLst>
      <p:ext uri="{BB962C8B-B14F-4D97-AF65-F5344CB8AC3E}">
        <p14:creationId xmlns:p14="http://schemas.microsoft.com/office/powerpoint/2010/main" val="115089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11394-FAD8-EE4B-8333-A4B9D281CAA4}" type="slidenum">
              <a:rPr lang="en-US"/>
              <a:pPr>
                <a:defRPr/>
              </a:pPr>
              <a:t>‹#›</a:t>
            </a:fld>
            <a:endParaRPr lang="en-US"/>
          </a:p>
        </p:txBody>
      </p:sp>
    </p:spTree>
    <p:extLst>
      <p:ext uri="{BB962C8B-B14F-4D97-AF65-F5344CB8AC3E}">
        <p14:creationId xmlns:p14="http://schemas.microsoft.com/office/powerpoint/2010/main" val="149830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4B203-ED2B-C44F-9466-CA8C73E55BA9}" type="slidenum">
              <a:rPr lang="en-US"/>
              <a:pPr>
                <a:defRPr/>
              </a:pPr>
              <a:t>‹#›</a:t>
            </a:fld>
            <a:endParaRPr lang="en-US"/>
          </a:p>
        </p:txBody>
      </p:sp>
    </p:spTree>
    <p:extLst>
      <p:ext uri="{BB962C8B-B14F-4D97-AF65-F5344CB8AC3E}">
        <p14:creationId xmlns:p14="http://schemas.microsoft.com/office/powerpoint/2010/main" val="34197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18A6FA-913C-904B-9D29-0CCC6C538FCC}" type="slidenum">
              <a:rPr lang="en-US"/>
              <a:pPr>
                <a:defRPr/>
              </a:pPr>
              <a:t>‹#›</a:t>
            </a:fld>
            <a:endParaRPr lang="en-US"/>
          </a:p>
        </p:txBody>
      </p:sp>
    </p:spTree>
    <p:extLst>
      <p:ext uri="{BB962C8B-B14F-4D97-AF65-F5344CB8AC3E}">
        <p14:creationId xmlns:p14="http://schemas.microsoft.com/office/powerpoint/2010/main" val="33359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DB1C28-92B6-8B47-9073-75D5621F4DE8}" type="slidenum">
              <a:rPr lang="en-US"/>
              <a:pPr>
                <a:defRPr/>
              </a:pPr>
              <a:t>‹#›</a:t>
            </a:fld>
            <a:endParaRPr lang="en-US"/>
          </a:p>
        </p:txBody>
      </p:sp>
    </p:spTree>
    <p:extLst>
      <p:ext uri="{BB962C8B-B14F-4D97-AF65-F5344CB8AC3E}">
        <p14:creationId xmlns:p14="http://schemas.microsoft.com/office/powerpoint/2010/main" val="28371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C02B4-4575-7243-9D87-AD52F727BE91}" type="slidenum">
              <a:rPr lang="en-US"/>
              <a:pPr>
                <a:defRPr/>
              </a:pPr>
              <a:t>‹#›</a:t>
            </a:fld>
            <a:endParaRPr lang="en-US"/>
          </a:p>
        </p:txBody>
      </p:sp>
    </p:spTree>
    <p:extLst>
      <p:ext uri="{BB962C8B-B14F-4D97-AF65-F5344CB8AC3E}">
        <p14:creationId xmlns:p14="http://schemas.microsoft.com/office/powerpoint/2010/main" val="115839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F97139-9D75-A746-A991-127502DC7ECB}" type="slidenum">
              <a:rPr lang="en-US"/>
              <a:pPr>
                <a:defRPr/>
              </a:pPr>
              <a:t>‹#›</a:t>
            </a:fld>
            <a:endParaRPr lang="en-US"/>
          </a:p>
        </p:txBody>
      </p:sp>
    </p:spTree>
    <p:extLst>
      <p:ext uri="{BB962C8B-B14F-4D97-AF65-F5344CB8AC3E}">
        <p14:creationId xmlns:p14="http://schemas.microsoft.com/office/powerpoint/2010/main" val="16679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EA5DD-A5D5-4646-A80B-179105F9478F}" type="slidenum">
              <a:rPr lang="en-US"/>
              <a:pPr>
                <a:defRPr/>
              </a:pPr>
              <a:t>‹#›</a:t>
            </a:fld>
            <a:endParaRPr lang="en-US"/>
          </a:p>
        </p:txBody>
      </p:sp>
    </p:spTree>
    <p:extLst>
      <p:ext uri="{BB962C8B-B14F-4D97-AF65-F5344CB8AC3E}">
        <p14:creationId xmlns:p14="http://schemas.microsoft.com/office/powerpoint/2010/main" val="2164760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9051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Helvetica Neue Regular" charset="0"/>
              </a:defRPr>
            </a:lvl1pPr>
          </a:lstStyle>
          <a:p>
            <a:pPr>
              <a:defRPr/>
            </a:pPr>
            <a:endParaRPr lang="en-US"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Helvetica Neue Regular" charset="0"/>
              </a:defRPr>
            </a:lvl1pPr>
          </a:lstStyle>
          <a:p>
            <a:pPr>
              <a:defRPr/>
            </a:pPr>
            <a:endParaRPr lang="en-US" dirty="0"/>
          </a:p>
        </p:txBody>
      </p:sp>
      <p:sp>
        <p:nvSpPr>
          <p:cNvPr id="5126" name="Rectangle 6"/>
          <p:cNvSpPr>
            <a:spLocks noGrp="1" noChangeArrowheads="1"/>
          </p:cNvSpPr>
          <p:nvPr>
            <p:ph type="sldNum" sz="quarter" idx="4"/>
          </p:nvPr>
        </p:nvSpPr>
        <p:spPr bwMode="auto">
          <a:xfrm>
            <a:off x="70104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Helvetica Neue Regular" charset="0"/>
              </a:defRPr>
            </a:lvl1pPr>
          </a:lstStyle>
          <a:p>
            <a:pPr>
              <a:defRPr/>
            </a:pPr>
            <a:fld id="{6BC8C012-C1F6-184D-9B14-78577182036A}" type="slidenum">
              <a:rPr lang="en-US" smtClean="0"/>
              <a:pPr>
                <a:defRPr/>
              </a:pPr>
              <a:t>‹#›</a:t>
            </a:fld>
            <a:endParaRPr lang="en-US" dirty="0"/>
          </a:p>
        </p:txBody>
      </p:sp>
    </p:spTree>
    <p:extLst>
      <p:ext uri="{BB962C8B-B14F-4D97-AF65-F5344CB8AC3E}">
        <p14:creationId xmlns:p14="http://schemas.microsoft.com/office/powerpoint/2010/main" val="391795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0" fontAlgn="base" hangingPunct="0">
        <a:spcBef>
          <a:spcPct val="0"/>
        </a:spcBef>
        <a:spcAft>
          <a:spcPct val="0"/>
        </a:spcAft>
        <a:defRPr sz="4000" b="0" i="0">
          <a:solidFill>
            <a:srgbClr val="800000"/>
          </a:solidFill>
          <a:latin typeface="Helvetica Neue Regular" charset="0"/>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onata.cs.princeton.edu/" TargetMode="External"/><Relationship Id="rId4" Type="http://schemas.openxmlformats.org/officeDocument/2006/relationships/hyperlink" Target="https://github.com/sonata-princeton"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619431"/>
            <a:ext cx="8991599" cy="2486585"/>
          </a:xfrm>
        </p:spPr>
        <p:txBody>
          <a:bodyPr/>
          <a:lstStyle/>
          <a:p>
            <a:pPr algn="ctr"/>
            <a:r>
              <a:rPr lang="en-US" sz="5400" b="1" dirty="0">
                <a:solidFill>
                  <a:schemeClr val="tx1"/>
                </a:solidFill>
                <a:latin typeface="Helvetica Neue Condensed" charset="0"/>
                <a:ea typeface="Helvetica Neue Condensed" charset="0"/>
                <a:cs typeface="Helvetica Neue Condensed" charset="0"/>
              </a:rPr>
              <a:t>Sonata</a:t>
            </a:r>
            <a:r>
              <a:rPr lang="en-US" sz="4800" b="1" dirty="0">
                <a:solidFill>
                  <a:srgbClr val="FF0000"/>
                </a:solidFill>
                <a:latin typeface="Helvetica Neue Condensed" charset="0"/>
                <a:ea typeface="Helvetica Neue Condensed" charset="0"/>
                <a:cs typeface="Helvetica Neue Condensed" charset="0"/>
              </a:rPr>
              <a:t/>
            </a:r>
            <a:br>
              <a:rPr lang="en-US" sz="4800" b="1" dirty="0">
                <a:solidFill>
                  <a:srgbClr val="FF0000"/>
                </a:solidFill>
                <a:latin typeface="Helvetica Neue Condensed" charset="0"/>
                <a:ea typeface="Helvetica Neue Condensed" charset="0"/>
                <a:cs typeface="Helvetica Neue Condensed" charset="0"/>
              </a:rPr>
            </a:br>
            <a:r>
              <a:rPr lang="en-US" b="1" dirty="0">
                <a:solidFill>
                  <a:schemeClr val="tx1"/>
                </a:solidFill>
                <a:latin typeface="Helvetica Neue Condensed" charset="0"/>
                <a:ea typeface="Helvetica Neue Condensed" charset="0"/>
                <a:cs typeface="Helvetica Neue Condensed" charset="0"/>
              </a:rPr>
              <a:t>Query-driven Streaming Network Telemetry </a:t>
            </a:r>
          </a:p>
        </p:txBody>
      </p:sp>
      <p:sp>
        <p:nvSpPr>
          <p:cNvPr id="6" name="Subtitle 2"/>
          <p:cNvSpPr>
            <a:spLocks noGrp="1"/>
          </p:cNvSpPr>
          <p:nvPr>
            <p:ph type="subTitle" idx="1"/>
          </p:nvPr>
        </p:nvSpPr>
        <p:spPr>
          <a:xfrm>
            <a:off x="152400" y="3321934"/>
            <a:ext cx="8839200" cy="3383666"/>
          </a:xfrm>
        </p:spPr>
        <p:txBody>
          <a:bodyPr>
            <a:normAutofit fontScale="92500" lnSpcReduction="10000"/>
          </a:bodyPr>
          <a:lstStyle/>
          <a:p>
            <a:r>
              <a:rPr lang="en-US" sz="5400" b="1" dirty="0" smtClean="0">
                <a:solidFill>
                  <a:srgbClr val="FF8000"/>
                </a:solidFill>
                <a:latin typeface="Helvetica Neue" charset="0"/>
                <a:ea typeface="Helvetica Neue" charset="0"/>
                <a:cs typeface="Helvetica Neue" charset="0"/>
              </a:rPr>
              <a:t>Arpit Gupta</a:t>
            </a:r>
            <a:endParaRPr lang="en-US" sz="5400" b="1" dirty="0">
              <a:solidFill>
                <a:srgbClr val="FF8000"/>
              </a:solidFill>
              <a:latin typeface="Helvetica Neue" charset="0"/>
              <a:ea typeface="Helvetica Neue" charset="0"/>
              <a:cs typeface="Helvetica Neue" charset="0"/>
            </a:endParaRPr>
          </a:p>
          <a:p>
            <a:r>
              <a:rPr lang="en-US" sz="4400" dirty="0" smtClean="0">
                <a:latin typeface="Helvetica Neue" charset="0"/>
                <a:ea typeface="Helvetica Neue" charset="0"/>
                <a:cs typeface="Helvetica Neue" charset="0"/>
              </a:rPr>
              <a:t>Columbia University</a:t>
            </a:r>
          </a:p>
          <a:p>
            <a:pPr>
              <a:lnSpc>
                <a:spcPct val="120000"/>
              </a:lnSpc>
            </a:pPr>
            <a:endParaRPr lang="en-US" sz="3100" dirty="0" smtClean="0">
              <a:latin typeface="Helvetica Neue" charset="0"/>
              <a:ea typeface="Helvetica Neue" charset="0"/>
              <a:cs typeface="Helvetica Neue" charset="0"/>
            </a:endParaRPr>
          </a:p>
          <a:p>
            <a:pPr>
              <a:lnSpc>
                <a:spcPct val="120000"/>
              </a:lnSpc>
            </a:pPr>
            <a:r>
              <a:rPr lang="en-US" sz="3100" b="1" dirty="0" smtClean="0">
                <a:latin typeface="Helvetica Neue" charset="0"/>
                <a:ea typeface="Helvetica Neue" charset="0"/>
                <a:cs typeface="Helvetica Neue" charset="0"/>
              </a:rPr>
              <a:t>Rob Harrison</a:t>
            </a:r>
            <a:r>
              <a:rPr lang="en-US" sz="3100" dirty="0" smtClean="0">
                <a:latin typeface="Helvetica Neue" charset="0"/>
                <a:ea typeface="Helvetica Neue" charset="0"/>
                <a:cs typeface="Helvetica Neue" charset="0"/>
              </a:rPr>
              <a:t>, Marco </a:t>
            </a:r>
            <a:r>
              <a:rPr lang="en-US" sz="3100" dirty="0" err="1" smtClean="0">
                <a:latin typeface="Helvetica Neue" charset="0"/>
                <a:ea typeface="Helvetica Neue" charset="0"/>
                <a:cs typeface="Helvetica Neue" charset="0"/>
              </a:rPr>
              <a:t>Canini</a:t>
            </a:r>
            <a:r>
              <a:rPr lang="en-US" sz="3100" dirty="0" smtClean="0">
                <a:latin typeface="Helvetica Neue" charset="0"/>
                <a:ea typeface="Helvetica Neue" charset="0"/>
                <a:cs typeface="Helvetica Neue" charset="0"/>
              </a:rPr>
              <a:t>, </a:t>
            </a:r>
            <a:r>
              <a:rPr lang="en-US" sz="3100" b="1" dirty="0" smtClean="0">
                <a:latin typeface="Helvetica Neue" charset="0"/>
                <a:ea typeface="Helvetica Neue" charset="0"/>
                <a:cs typeface="Helvetica Neue" charset="0"/>
              </a:rPr>
              <a:t>Nick </a:t>
            </a:r>
            <a:r>
              <a:rPr lang="en-US" sz="3100" b="1" dirty="0" err="1" smtClean="0">
                <a:latin typeface="Helvetica Neue" charset="0"/>
                <a:ea typeface="Helvetica Neue" charset="0"/>
                <a:cs typeface="Helvetica Neue" charset="0"/>
              </a:rPr>
              <a:t>Feamster</a:t>
            </a:r>
            <a:r>
              <a:rPr lang="en-US" sz="3100" dirty="0" smtClean="0">
                <a:latin typeface="Helvetica Neue" charset="0"/>
                <a:ea typeface="Helvetica Neue" charset="0"/>
                <a:cs typeface="Helvetica Neue" charset="0"/>
              </a:rPr>
              <a:t>, </a:t>
            </a:r>
          </a:p>
          <a:p>
            <a:pPr>
              <a:lnSpc>
                <a:spcPct val="120000"/>
              </a:lnSpc>
            </a:pPr>
            <a:r>
              <a:rPr lang="en-US" sz="3100" dirty="0" smtClean="0">
                <a:latin typeface="Helvetica Neue" charset="0"/>
                <a:ea typeface="Helvetica Neue" charset="0"/>
                <a:cs typeface="Helvetica Neue" charset="0"/>
              </a:rPr>
              <a:t>Jennifer Rexford, </a:t>
            </a:r>
            <a:r>
              <a:rPr lang="en-US" sz="3100" b="1" dirty="0" smtClean="0">
                <a:latin typeface="Helvetica Neue" charset="0"/>
                <a:ea typeface="Helvetica Neue" charset="0"/>
                <a:cs typeface="Helvetica Neue" charset="0"/>
              </a:rPr>
              <a:t>Walter </a:t>
            </a:r>
            <a:r>
              <a:rPr lang="en-US" sz="3100" b="1" dirty="0" err="1" smtClean="0">
                <a:latin typeface="Helvetica Neue" charset="0"/>
                <a:ea typeface="Helvetica Neue" charset="0"/>
                <a:cs typeface="Helvetica Neue" charset="0"/>
              </a:rPr>
              <a:t>Willinger</a:t>
            </a:r>
            <a:endParaRPr lang="en-US" sz="3100" b="1" dirty="0" smtClean="0">
              <a:latin typeface="Helvetica Neue" charset="0"/>
              <a:ea typeface="Helvetica Neue" charset="0"/>
              <a:cs typeface="Helvetica Neue" charset="0"/>
            </a:endParaRPr>
          </a:p>
        </p:txBody>
      </p:sp>
    </p:spTree>
    <p:extLst>
      <p:ext uri="{BB962C8B-B14F-4D97-AF65-F5344CB8AC3E}">
        <p14:creationId xmlns:p14="http://schemas.microsoft.com/office/powerpoint/2010/main" val="837845501"/>
      </p:ext>
    </p:extLst>
  </p:cSld>
  <p:clrMapOvr>
    <a:masterClrMapping/>
  </p:clrMapOvr>
  <mc:AlternateContent xmlns:mc="http://schemas.openxmlformats.org/markup-compatibility/2006" xmlns:p14="http://schemas.microsoft.com/office/powerpoint/2010/main">
    <mc:Choice Requires="p14">
      <p:transition spd="slow" p14:dur="2000" advTm="8145"/>
    </mc:Choice>
    <mc:Fallback xmlns="">
      <p:transition spd="slow" advTm="81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sym typeface="Lucida Sans Regular"/>
              </a:rPr>
              <a:t>Building Sonata is Challenging</a:t>
            </a:r>
            <a:endPar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chemeClr val="bg2"/>
                </a:solidFill>
                <a:latin typeface="Helvetica Neue" charset="0"/>
                <a:ea typeface="Helvetica Neue" charset="0"/>
                <a:cs typeface="Helvetica Neue" charset="0"/>
              </a:rPr>
              <a:t>Programming</a:t>
            </a:r>
            <a:r>
              <a:rPr lang="en-US" sz="3200" b="1" dirty="0">
                <a:solidFill>
                  <a:schemeClr val="bg2"/>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latin typeface="Helvetica Neue" charset="0"/>
                <a:ea typeface="Helvetica Neue" charset="0"/>
                <a:cs typeface="Helvetica Neue" charset="0"/>
              </a:rPr>
              <a:t>How to execute </a:t>
            </a:r>
            <a:r>
              <a:rPr lang="en-US" sz="2800" b="1" dirty="0">
                <a:latin typeface="Helvetica Neue" charset="0"/>
                <a:ea typeface="Helvetica Neue" charset="0"/>
                <a:cs typeface="Helvetica Neue" charset="0"/>
              </a:rPr>
              <a:t>multiple queries </a:t>
            </a:r>
            <a:r>
              <a:rPr lang="en-US" sz="2800" dirty="0">
                <a:latin typeface="Helvetica Neue" charset="0"/>
                <a:ea typeface="Helvetica Neue" charset="0"/>
                <a:cs typeface="Helvetica Neue" charset="0"/>
              </a:rPr>
              <a:t>for </a:t>
            </a:r>
            <a:r>
              <a:rPr lang="en-US" sz="2800" b="1" dirty="0">
                <a:latin typeface="Helvetica Neue" charset="0"/>
                <a:ea typeface="Helvetica Neue" charset="0"/>
                <a:cs typeface="Helvetica Neue" charset="0"/>
              </a:rPr>
              <a:t>high-volume</a:t>
            </a:r>
            <a:r>
              <a:rPr lang="en-US" sz="2800" dirty="0">
                <a:latin typeface="Helvetica Neue" charset="0"/>
                <a:ea typeface="Helvetica Neue" charset="0"/>
                <a:cs typeface="Helvetica Neue" charset="0"/>
              </a:rPr>
              <a:t>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10</a:t>
            </a:fld>
            <a:endParaRPr lang="en-US"/>
          </a:p>
        </p:txBody>
      </p:sp>
    </p:spTree>
    <p:extLst>
      <p:ext uri="{BB962C8B-B14F-4D97-AF65-F5344CB8AC3E}">
        <p14:creationId xmlns:p14="http://schemas.microsoft.com/office/powerpoint/2010/main" val="96984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1452D421-5A75-C843-B282-4B108AE84B53}"/>
              </a:ext>
            </a:extLst>
          </p:cNvPr>
          <p:cNvSpPr/>
          <p:nvPr/>
        </p:nvSpPr>
        <p:spPr>
          <a:xfrm>
            <a:off x="5245261" y="5911441"/>
            <a:ext cx="3530278"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Univmon</a:t>
            </a:r>
            <a:r>
              <a:rPr lang="en-US" sz="2000" dirty="0">
                <a:latin typeface="Helvetica Neue" charset="0"/>
                <a:ea typeface="Helvetica Neue" charset="0"/>
                <a:cs typeface="Helvetica Neue" charset="0"/>
              </a:rPr>
              <a:t> [SIGCOMM’16]</a:t>
            </a:r>
          </a:p>
          <a:p>
            <a:pPr lvl="1"/>
            <a:r>
              <a:rPr lang="en-US" sz="2000" b="1" dirty="0" err="1">
                <a:latin typeface="Helvetica Neue" charset="0"/>
                <a:ea typeface="Helvetica Neue" charset="0"/>
                <a:cs typeface="Helvetica Neue" charset="0"/>
              </a:rPr>
              <a:t>Marple</a:t>
            </a:r>
            <a:r>
              <a:rPr lang="en-US" sz="2000" dirty="0">
                <a:latin typeface="Helvetica Neue" charset="0"/>
                <a:ea typeface="Helvetica Neue" charset="0"/>
                <a:cs typeface="Helvetica Neue" charset="0"/>
              </a:rPr>
              <a:t> [SIGCOMM’17]</a:t>
            </a:r>
          </a:p>
        </p:txBody>
      </p:sp>
      <p:sp>
        <p:nvSpPr>
          <p:cNvPr id="16" name="Rectangle 15">
            <a:extLst>
              <a:ext uri="{FF2B5EF4-FFF2-40B4-BE49-F238E27FC236}">
                <a16:creationId xmlns:a16="http://schemas.microsoft.com/office/drawing/2014/main" xmlns="" id="{1452D421-5A75-C843-B282-4B108AE84B53}"/>
              </a:ext>
            </a:extLst>
          </p:cNvPr>
          <p:cNvSpPr/>
          <p:nvPr/>
        </p:nvSpPr>
        <p:spPr>
          <a:xfrm>
            <a:off x="918318" y="5868917"/>
            <a:ext cx="3627980"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Gigascope</a:t>
            </a:r>
            <a:r>
              <a:rPr lang="en-US" sz="2000" b="1" dirty="0">
                <a:latin typeface="Helvetica Neue" charset="0"/>
                <a:ea typeface="Helvetica Neue" charset="0"/>
                <a:cs typeface="Helvetica Neue" charset="0"/>
              </a:rPr>
              <a:t> </a:t>
            </a:r>
            <a:r>
              <a:rPr lang="en-US" sz="2000" dirty="0">
                <a:latin typeface="Helvetica Neue" charset="0"/>
                <a:ea typeface="Helvetica Neue" charset="0"/>
                <a:cs typeface="Helvetica Neue" charset="0"/>
              </a:rPr>
              <a:t>[SIGMOD’03]</a:t>
            </a:r>
          </a:p>
          <a:p>
            <a:pPr lvl="1"/>
            <a:r>
              <a:rPr lang="en-US" sz="2000" b="1" dirty="0" err="1">
                <a:latin typeface="Helvetica Neue" charset="0"/>
                <a:ea typeface="Helvetica Neue" charset="0"/>
                <a:cs typeface="Helvetica Neue" charset="0"/>
              </a:rPr>
              <a:t>NetQRE</a:t>
            </a:r>
            <a:r>
              <a:rPr lang="en-US" sz="2000" dirty="0">
                <a:latin typeface="Helvetica Neue" charset="0"/>
                <a:ea typeface="Helvetica Neue" charset="0"/>
                <a:cs typeface="Helvetica Neue" charset="0"/>
              </a:rPr>
              <a:t> [SIGCOMM’17]</a:t>
            </a:r>
          </a:p>
        </p:txBody>
      </p:sp>
      <p:graphicFrame>
        <p:nvGraphicFramePr>
          <p:cNvPr id="21" name="Content Placeholder 4">
            <a:extLst>
              <a:ext uri="{FF2B5EF4-FFF2-40B4-BE49-F238E27FC236}">
                <a16:creationId xmlns:a16="http://schemas.microsoft.com/office/drawing/2014/main" xmlns="" id="{4BC814DE-AA4C-144C-95C5-087DA8DEE2CA}"/>
              </a:ext>
            </a:extLst>
          </p:cNvPr>
          <p:cNvGraphicFramePr>
            <a:graphicFrameLocks/>
          </p:cNvGraphicFramePr>
          <p:nvPr>
            <p:extLst>
              <p:ext uri="{D42A27DB-BD31-4B8C-83A1-F6EECF244321}">
                <p14:modId xmlns:p14="http://schemas.microsoft.com/office/powerpoint/2010/main" val="1375123176"/>
              </p:ext>
            </p:extLst>
          </p:nvPr>
        </p:nvGraphicFramePr>
        <p:xfrm>
          <a:off x="537977" y="2769153"/>
          <a:ext cx="4432389" cy="3005601"/>
        </p:xfrm>
        <a:graphic>
          <a:graphicData uri="http://schemas.openxmlformats.org/drawingml/2006/table">
            <a:tbl>
              <a:tblPr firstRow="1">
                <a:tableStyleId>{00A15C55-8517-42AA-B614-E9B94910E393}</a:tableStyleId>
              </a:tblPr>
              <a:tblGrid>
                <a:gridCol w="1414561">
                  <a:extLst>
                    <a:ext uri="{9D8B030D-6E8A-4147-A177-3AD203B41FA5}">
                      <a16:colId xmlns:a16="http://schemas.microsoft.com/office/drawing/2014/main" xmlns="" val="20000"/>
                    </a:ext>
                  </a:extLst>
                </a:gridCol>
                <a:gridCol w="3017828">
                  <a:extLst>
                    <a:ext uri="{9D8B030D-6E8A-4147-A177-3AD203B41FA5}">
                      <a16:colId xmlns:a16="http://schemas.microsoft.com/office/drawing/2014/main" xmlns="" val="20001"/>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33364">
                <a:tc>
                  <a:txBody>
                    <a:bodyPr/>
                    <a:lstStyle/>
                    <a:p>
                      <a:pPr algn="ctr"/>
                      <a:r>
                        <a:rPr lang="en-US" sz="2000" b="1" dirty="0">
                          <a:solidFill>
                            <a:schemeClr val="accent2"/>
                          </a:solidFill>
                          <a:latin typeface="Helvetica Neue" charset="0"/>
                          <a:ea typeface="Helvetica Neue" charset="0"/>
                          <a:cs typeface="Helvetica Neue" charset="0"/>
                        </a:rPr>
                        <a:t>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Headers + Payload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04237">
                <a:tc>
                  <a:txBody>
                    <a:bodyPr/>
                    <a:lstStyle/>
                    <a:p>
                      <a:pPr algn="ctr"/>
                      <a:r>
                        <a:rPr lang="en-US" sz="2000" b="1" dirty="0">
                          <a:solidFill>
                            <a:schemeClr val="accent2"/>
                          </a:solidFill>
                          <a:latin typeface="Helvetica Neue" charset="0"/>
                          <a:ea typeface="Helvetica Neue" charset="0"/>
                          <a:cs typeface="Helvetica Neue" charset="0"/>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44469">
                <a:tc>
                  <a:txBody>
                    <a:bodyPr/>
                    <a:lstStyle/>
                    <a:p>
                      <a:pPr algn="ctr"/>
                      <a:r>
                        <a:rPr lang="en-US" sz="2000" b="1" dirty="0">
                          <a:solidFill>
                            <a:schemeClr val="accent2"/>
                          </a:solidFill>
                          <a:latin typeface="Helvetica Neue" charset="0"/>
                          <a:ea typeface="Helvetica Neue" charset="0"/>
                          <a:cs typeface="Helvetica Neue" charset="0"/>
                        </a:rPr>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Gb</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15846585"/>
                  </a:ext>
                </a:extLst>
              </a:tr>
              <a:tr h="444469">
                <a:tc>
                  <a:txBody>
                    <a:bodyPr/>
                    <a:lstStyle/>
                    <a:p>
                      <a:pPr algn="ctr"/>
                      <a:r>
                        <a:rPr lang="en-US" sz="2000" b="1" dirty="0">
                          <a:solidFill>
                            <a:schemeClr val="accent2"/>
                          </a:solidFill>
                          <a:latin typeface="Helvetica Neue" charset="0"/>
                          <a:ea typeface="Helvetica Neue" charset="0"/>
                          <a:cs typeface="Helvetica Neue" charset="0"/>
                        </a:rPr>
                        <a:t>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FF0000"/>
                          </a:solidFill>
                          <a:latin typeface="Helvetica Neue" charset="0"/>
                          <a:ea typeface="Helvetica Neue" charset="0"/>
                          <a:cs typeface="Helvetica Neue" charset="0"/>
                        </a:rPr>
                        <a:t>O(</a:t>
                      </a:r>
                      <a:r>
                        <a:rPr lang="en-US" sz="2000" b="1" i="1" dirty="0" err="1">
                          <a:solidFill>
                            <a:srgbClr val="FF0000"/>
                          </a:solidFill>
                          <a:latin typeface="Helvetica Neue" charset="0"/>
                          <a:ea typeface="Helvetica Neue" charset="0"/>
                          <a:cs typeface="Helvetica Neue" charset="0"/>
                        </a:rPr>
                        <a:t>μ</a:t>
                      </a:r>
                      <a:r>
                        <a:rPr lang="en-US" sz="2000" b="1" i="0" dirty="0" err="1">
                          <a:solidFill>
                            <a:srgbClr val="FF0000"/>
                          </a:solidFill>
                          <a:latin typeface="Helvetica Neue" charset="0"/>
                          <a:ea typeface="Helvetica Neue" charset="0"/>
                          <a:cs typeface="Helvetica Neue" charset="0"/>
                        </a:rPr>
                        <a:t>s</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9145493"/>
                  </a:ext>
                </a:extLst>
              </a:tr>
            </a:tbl>
          </a:graphicData>
        </a:graphic>
      </p:graphicFrame>
      <p:graphicFrame>
        <p:nvGraphicFramePr>
          <p:cNvPr id="22" name="Content Placeholder 4">
            <a:extLst>
              <a:ext uri="{FF2B5EF4-FFF2-40B4-BE49-F238E27FC236}">
                <a16:creationId xmlns:a16="http://schemas.microsoft.com/office/drawing/2014/main" xmlns="" id="{CA05D0CC-BA98-9543-9719-3EB2C723918C}"/>
              </a:ext>
            </a:extLst>
          </p:cNvPr>
          <p:cNvGraphicFramePr>
            <a:graphicFrameLocks/>
          </p:cNvGraphicFramePr>
          <p:nvPr>
            <p:extLst>
              <p:ext uri="{D42A27DB-BD31-4B8C-83A1-F6EECF244321}">
                <p14:modId xmlns:p14="http://schemas.microsoft.com/office/powerpoint/2010/main" val="1028586829"/>
              </p:ext>
            </p:extLst>
          </p:nvPr>
        </p:nvGraphicFramePr>
        <p:xfrm>
          <a:off x="4970366" y="2769153"/>
          <a:ext cx="3901383" cy="3005601"/>
        </p:xfrm>
        <a:graphic>
          <a:graphicData uri="http://schemas.openxmlformats.org/drawingml/2006/table">
            <a:tbl>
              <a:tblPr firstRow="1" bandRow="1">
                <a:tableStyleId>{00A15C55-8517-42AA-B614-E9B94910E393}</a:tableStyleId>
              </a:tblPr>
              <a:tblGrid>
                <a:gridCol w="3901383">
                  <a:extLst>
                    <a:ext uri="{9D8B030D-6E8A-4147-A177-3AD203B41FA5}">
                      <a16:colId xmlns:a16="http://schemas.microsoft.com/office/drawing/2014/main" xmlns="" val="2691448505"/>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33363">
                <a:tc>
                  <a:txBody>
                    <a:bodyPr/>
                    <a:lstStyle/>
                    <a:p>
                      <a:pPr algn="ctr"/>
                      <a:r>
                        <a:rPr lang="en-US" sz="2000" b="1" dirty="0">
                          <a:solidFill>
                            <a:srgbClr val="FF0000"/>
                          </a:solidFill>
                          <a:latin typeface="Helvetica Neue" charset="0"/>
                          <a:ea typeface="Helvetica Neue" charset="0"/>
                          <a:cs typeface="Helvetica Neue" charset="0"/>
                        </a:rPr>
                        <a:t>Headers++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04238">
                <a:tc>
                  <a:txBody>
                    <a:bodyPr/>
                    <a:lstStyle/>
                    <a:p>
                      <a:pPr algn="ctr"/>
                      <a:r>
                        <a:rPr lang="en-US" sz="2000" b="1" dirty="0">
                          <a:solidFill>
                            <a:srgbClr val="FF0000"/>
                          </a:solidFill>
                          <a:latin typeface="Helvetica Neue" charset="0"/>
                          <a:ea typeface="Helvetica Neue" charset="0"/>
                          <a:cs typeface="Helvetica Neue" charset="0"/>
                        </a:rPr>
                        <a:t>add, subtract, bit</a:t>
                      </a:r>
                      <a:r>
                        <a:rPr lang="en-US" sz="2000" b="1" baseline="0" dirty="0">
                          <a:solidFill>
                            <a:srgbClr val="FF0000"/>
                          </a:solidFill>
                          <a:latin typeface="Helvetica Neue" charset="0"/>
                          <a:ea typeface="Helvetica Neue" charset="0"/>
                          <a:cs typeface="Helvetica Neue" charset="0"/>
                        </a:rPr>
                        <a:t> </a:t>
                      </a:r>
                      <a:r>
                        <a:rPr lang="en-US" sz="2000" b="1" dirty="0">
                          <a:solidFill>
                            <a:srgbClr val="FF0000"/>
                          </a:solidFill>
                          <a:latin typeface="Helvetica Neue" charset="0"/>
                          <a:ea typeface="Helvetica Neue" charset="0"/>
                          <a:cs typeface="Helvetica Neue" charset="0"/>
                        </a:rPr>
                        <a:t>operations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44469">
                <a:tc>
                  <a:txBody>
                    <a:bodyPr/>
                    <a:lstStyle/>
                    <a:p>
                      <a:pPr algn="ctr"/>
                      <a:r>
                        <a:rPr lang="en-US" sz="2000" b="1" i="1" dirty="0">
                          <a:solidFill>
                            <a:srgbClr val="FF0000"/>
                          </a:solidFill>
                          <a:latin typeface="Helvetica Neue" charset="0"/>
                          <a:ea typeface="Helvetica Neue" charset="0"/>
                          <a:cs typeface="Helvetica Neue" charset="0"/>
                        </a:rPr>
                        <a:t>O(</a:t>
                      </a:r>
                      <a:r>
                        <a:rPr lang="en-US" sz="2000" b="1" i="0" dirty="0">
                          <a:solidFill>
                            <a:srgbClr val="FF0000"/>
                          </a:solidFill>
                          <a:latin typeface="Helvetica Neue" charset="0"/>
                          <a:ea typeface="Helvetica Neue" charset="0"/>
                          <a:cs typeface="Helvetica Neue" charset="0"/>
                        </a:rPr>
                        <a:t>Mb</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15846585"/>
                  </a:ext>
                </a:extLst>
              </a:tr>
              <a:tr h="444469">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ns</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9145493"/>
                  </a:ext>
                </a:extLst>
              </a:tr>
            </a:tbl>
          </a:graphicData>
        </a:graphic>
      </p:graphicFrame>
      <p:sp>
        <p:nvSpPr>
          <p:cNvPr id="12" name="Rectangle 11">
            <a:extLst>
              <a:ext uri="{FF2B5EF4-FFF2-40B4-BE49-F238E27FC236}">
                <a16:creationId xmlns:a16="http://schemas.microsoft.com/office/drawing/2014/main" xmlns="" id="{656510BB-822C-FD44-A7F3-BACCAB426E7A}"/>
              </a:ext>
            </a:extLst>
          </p:cNvPr>
          <p:cNvSpPr/>
          <p:nvPr/>
        </p:nvSpPr>
        <p:spPr>
          <a:xfrm>
            <a:off x="0" y="3589947"/>
            <a:ext cx="9144000" cy="298685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pic>
        <p:nvPicPr>
          <p:cNvPr id="15" name="Picture 14">
            <a:extLst>
              <a:ext uri="{FF2B5EF4-FFF2-40B4-BE49-F238E27FC236}">
                <a16:creationId xmlns:a16="http://schemas.microsoft.com/office/drawing/2014/main" xmlns="" id="{9CAC8370-7A16-2E43-8118-D9876FC20810}"/>
              </a:ext>
            </a:extLst>
          </p:cNvPr>
          <p:cNvPicPr>
            <a:picLocks noChangeAspect="1"/>
          </p:cNvPicPr>
          <p:nvPr/>
        </p:nvPicPr>
        <p:blipFill>
          <a:blip r:embed="rId3"/>
          <a:stretch>
            <a:fillRect/>
          </a:stretch>
        </p:blipFill>
        <p:spPr>
          <a:xfrm>
            <a:off x="3060224" y="2822739"/>
            <a:ext cx="810991" cy="713622"/>
          </a:xfrm>
          <a:prstGeom prst="rect">
            <a:avLst/>
          </a:prstGeom>
        </p:spPr>
      </p:pic>
      <p:sp>
        <p:nvSpPr>
          <p:cNvPr id="3" name="Slide Number Placeholder 2">
            <a:extLst>
              <a:ext uri="{FF2B5EF4-FFF2-40B4-BE49-F238E27FC236}">
                <a16:creationId xmlns:a16="http://schemas.microsoft.com/office/drawing/2014/main" xmlns="" id="{E98AB003-FDB9-BB42-A092-EAE7A37B4264}"/>
              </a:ext>
            </a:extLst>
          </p:cNvPr>
          <p:cNvSpPr>
            <a:spLocks noGrp="1"/>
          </p:cNvSpPr>
          <p:nvPr>
            <p:ph type="sldNum" sz="quarter" idx="12"/>
          </p:nvPr>
        </p:nvSpPr>
        <p:spPr/>
        <p:txBody>
          <a:bodyPr/>
          <a:lstStyle/>
          <a:p>
            <a:fld id="{4748F3B0-5290-A241-88FF-F03DD1126586}" type="slidenum">
              <a:rPr lang="en-US" smtClean="0"/>
              <a:t>11</a:t>
            </a:fld>
            <a:endParaRPr lang="en-US"/>
          </a:p>
        </p:txBody>
      </p:sp>
      <p:sp>
        <p:nvSpPr>
          <p:cNvPr id="4" name="Title 3"/>
          <p:cNvSpPr>
            <a:spLocks noGrp="1"/>
          </p:cNvSpPr>
          <p:nvPr>
            <p:ph type="title"/>
          </p:nvPr>
        </p:nvSpPr>
        <p:spPr>
          <a:xfrm>
            <a:off x="104172" y="287737"/>
            <a:ext cx="9039828" cy="1143000"/>
          </a:xfrm>
        </p:spPr>
        <p:txBody>
          <a:bodyPr/>
          <a:lstStyle/>
          <a:p>
            <a:r>
              <a:rPr lang="en-US" b="1" dirty="0">
                <a:solidFill>
                  <a:schemeClr val="tx1"/>
                </a:solidFill>
                <a:latin typeface="Helvetica Neue Condensed" charset="0"/>
                <a:ea typeface="Helvetica Neue Condensed" charset="0"/>
                <a:cs typeface="Helvetica Neue Condensed" charset="0"/>
              </a:rPr>
              <a:t>Where to Execute Monitoring Queries?</a:t>
            </a:r>
          </a:p>
        </p:txBody>
      </p:sp>
      <p:pic>
        <p:nvPicPr>
          <p:cNvPr id="11" name="droppedImage.pdf">
            <a:extLst>
              <a:ext uri="{FF2B5EF4-FFF2-40B4-BE49-F238E27FC236}">
                <a16:creationId xmlns:a16="http://schemas.microsoft.com/office/drawing/2014/main" xmlns="" id="{6D3F23B1-5B08-0448-B9AF-87E87675CC47}"/>
              </a:ext>
            </a:extLst>
          </p:cNvPr>
          <p:cNvPicPr/>
          <p:nvPr/>
        </p:nvPicPr>
        <p:blipFill>
          <a:blip r:embed="rId4">
            <a:extLst/>
          </a:blip>
          <a:stretch>
            <a:fillRect/>
          </a:stretch>
        </p:blipFill>
        <p:spPr>
          <a:xfrm>
            <a:off x="6348786" y="2934855"/>
            <a:ext cx="1144543" cy="489391"/>
          </a:xfrm>
          <a:prstGeom prst="rect">
            <a:avLst/>
          </a:prstGeom>
          <a:ln w="12700">
            <a:miter lim="400000"/>
          </a:ln>
        </p:spPr>
      </p:pic>
      <p:sp>
        <p:nvSpPr>
          <p:cNvPr id="17" name="Shape 459">
            <a:extLst>
              <a:ext uri="{FF2B5EF4-FFF2-40B4-BE49-F238E27FC236}">
                <a16:creationId xmlns:a16="http://schemas.microsoft.com/office/drawing/2014/main" xmlns="" id="{7A16551E-3CB5-2342-BB30-6774D33CB428}"/>
              </a:ext>
            </a:extLst>
          </p:cNvPr>
          <p:cNvSpPr/>
          <p:nvPr/>
        </p:nvSpPr>
        <p:spPr>
          <a:xfrm>
            <a:off x="5751393" y="2192722"/>
            <a:ext cx="236957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 Switches</a:t>
            </a:r>
          </a:p>
        </p:txBody>
      </p:sp>
      <p:sp>
        <p:nvSpPr>
          <p:cNvPr id="18" name="Shape 459">
            <a:extLst>
              <a:ext uri="{FF2B5EF4-FFF2-40B4-BE49-F238E27FC236}">
                <a16:creationId xmlns:a16="http://schemas.microsoft.com/office/drawing/2014/main" xmlns="" id="{A586D0FD-5D71-674C-AD59-4C16611A16E3}"/>
              </a:ext>
            </a:extLst>
          </p:cNvPr>
          <p:cNvSpPr/>
          <p:nvPr/>
        </p:nvSpPr>
        <p:spPr>
          <a:xfrm>
            <a:off x="2506889" y="2192721"/>
            <a:ext cx="1867360"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CPUs</a:t>
            </a:r>
          </a:p>
        </p:txBody>
      </p:sp>
      <p:pic>
        <p:nvPicPr>
          <p:cNvPr id="23" name="Picture 22">
            <a:extLst>
              <a:ext uri="{FF2B5EF4-FFF2-40B4-BE49-F238E27FC236}">
                <a16:creationId xmlns:a16="http://schemas.microsoft.com/office/drawing/2014/main" xmlns="" id="{7AE05A2E-91A6-9144-9013-8AACBFDE9BF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32308" y="1338140"/>
            <a:ext cx="1416519" cy="737033"/>
          </a:xfrm>
          <a:prstGeom prst="rect">
            <a:avLst/>
          </a:prstGeom>
        </p:spPr>
      </p:pic>
      <p:pic>
        <p:nvPicPr>
          <p:cNvPr id="24" name="Picture 23"/>
          <p:cNvPicPr>
            <a:picLocks noChangeAspect="1"/>
          </p:cNvPicPr>
          <p:nvPr/>
        </p:nvPicPr>
        <p:blipFill>
          <a:blip r:embed="rId6"/>
          <a:stretch>
            <a:fillRect/>
          </a:stretch>
        </p:blipFill>
        <p:spPr>
          <a:xfrm>
            <a:off x="6258156" y="1356401"/>
            <a:ext cx="1515569" cy="718772"/>
          </a:xfrm>
          <a:prstGeom prst="rect">
            <a:avLst/>
          </a:prstGeom>
        </p:spPr>
      </p:pic>
      <p:sp>
        <p:nvSpPr>
          <p:cNvPr id="13" name="Rounded Rectangle 12">
            <a:extLst>
              <a:ext uri="{FF2B5EF4-FFF2-40B4-BE49-F238E27FC236}">
                <a16:creationId xmlns:a16="http://schemas.microsoft.com/office/drawing/2014/main" xmlns="" id="{DDB78E1C-FFA3-A746-B5BE-00F41780BD82}"/>
              </a:ext>
            </a:extLst>
          </p:cNvPr>
          <p:cNvSpPr/>
          <p:nvPr/>
        </p:nvSpPr>
        <p:spPr>
          <a:xfrm>
            <a:off x="185195" y="4094203"/>
            <a:ext cx="8877782" cy="104308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Can we use both </a:t>
            </a:r>
            <a:r>
              <a:rPr lang="en-US" sz="3600" b="1" dirty="0">
                <a:solidFill>
                  <a:srgbClr val="FF0000"/>
                </a:solidFill>
                <a:latin typeface="Helvetica Neue" charset="0"/>
                <a:ea typeface="Helvetica Neue" charset="0"/>
                <a:cs typeface="Helvetica Neue" charset="0"/>
              </a:rPr>
              <a:t>switches</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CPUs</a:t>
            </a:r>
            <a:r>
              <a:rPr lang="en-US" sz="3600" b="1" dirty="0">
                <a:solidFill>
                  <a:schemeClr val="tx1"/>
                </a:solidFill>
                <a:latin typeface="Helvetica Neue" charset="0"/>
                <a:ea typeface="Helvetica Neue" charset="0"/>
                <a:cs typeface="Helvetica Neue" charset="0"/>
              </a:rPr>
              <a:t>?</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941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251" name="Rounded Rectangle 250"/>
          <p:cNvSpPr/>
          <p:nvPr/>
        </p:nvSpPr>
        <p:spPr>
          <a:xfrm>
            <a:off x="530352"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latin typeface="Helvetica Neue" charset="0"/>
                <a:ea typeface="Helvetica Neue" charset="0"/>
                <a:cs typeface="Helvetica Neue" charset="0"/>
              </a:rPr>
              <a:t>ip.src</a:t>
            </a:r>
            <a:r>
              <a:rPr lang="en-US" sz="1050" b="1" dirty="0">
                <a:latin typeface="Helvetica Neue" charset="0"/>
                <a:ea typeface="Helvetica Neue" charset="0"/>
                <a:cs typeface="Helvetica Neue" charset="0"/>
              </a:rPr>
              <a:t>=1.1.1.1</a:t>
            </a:r>
          </a:p>
          <a:p>
            <a:pPr algn="ctr"/>
            <a:r>
              <a:rPr lang="en-US" sz="1050" b="1" dirty="0" err="1">
                <a:latin typeface="Helvetica Neue" charset="0"/>
                <a:ea typeface="Helvetica Neue" charset="0"/>
                <a:cs typeface="Helvetica Neue" charset="0"/>
              </a:rPr>
              <a:t>ip.dst</a:t>
            </a:r>
            <a:r>
              <a:rPr lang="en-US" sz="1050" b="1" dirty="0">
                <a:latin typeface="Helvetica Neue" charset="0"/>
                <a:ea typeface="Helvetica Neue" charset="0"/>
                <a:cs typeface="Helvetica Neue" charset="0"/>
              </a:rPr>
              <a:t>=2.2.2.2</a:t>
            </a:r>
          </a:p>
          <a:p>
            <a:pPr algn="ctr"/>
            <a:r>
              <a:rPr lang="en-US" sz="1050" b="1" dirty="0">
                <a:latin typeface="Helvetica Neue" charset="0"/>
                <a:ea typeface="Helvetica Neue" charset="0"/>
                <a:cs typeface="Helvetica Neue" charset="0"/>
              </a:rPr>
              <a:t>...</a:t>
            </a:r>
          </a:p>
        </p:txBody>
      </p:sp>
      <p:sp>
        <p:nvSpPr>
          <p:cNvPr id="2" name="Title 1">
            <a:extLst>
              <a:ext uri="{FF2B5EF4-FFF2-40B4-BE49-F238E27FC236}">
                <a16:creationId xmlns:a16="http://schemas.microsoft.com/office/drawing/2014/main" xmlns=""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PISA* Processing Model</a:t>
            </a:r>
          </a:p>
        </p:txBody>
      </p:sp>
      <p:sp>
        <p:nvSpPr>
          <p:cNvPr id="3" name="Slide Number Placeholder 2">
            <a:extLst>
              <a:ext uri="{FF2B5EF4-FFF2-40B4-BE49-F238E27FC236}">
                <a16:creationId xmlns:a16="http://schemas.microsoft.com/office/drawing/2014/main" xmlns="" id="{E7A92EAD-0E9D-6443-9A4C-435B3187E4D7}"/>
              </a:ext>
            </a:extLst>
          </p:cNvPr>
          <p:cNvSpPr>
            <a:spLocks noGrp="1"/>
          </p:cNvSpPr>
          <p:nvPr>
            <p:ph type="sldNum" sz="quarter" idx="12"/>
          </p:nvPr>
        </p:nvSpPr>
        <p:spPr/>
        <p:txBody>
          <a:bodyPr/>
          <a:lstStyle/>
          <a:p>
            <a:fld id="{4748F3B0-5290-A241-88FF-F03DD1126586}" type="slidenum">
              <a:rPr lang="en-US" smtClean="0"/>
              <a:t>12</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4" name="Rounded Rectangle 3"/>
          <p:cNvSpPr/>
          <p:nvPr/>
        </p:nvSpPr>
        <p:spPr>
          <a:xfrm>
            <a:off x="531168"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Neue" charset="0"/>
                <a:ea typeface="Helvetica Neue" charset="0"/>
                <a:cs typeface="Helvetica Neue" charset="0"/>
              </a:rPr>
              <a:t>Packet Header Vector</a:t>
            </a:r>
          </a:p>
        </p:txBody>
      </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19" name="Group 18"/>
          <p:cNvGrpSpPr/>
          <p:nvPr/>
        </p:nvGrpSpPr>
        <p:grpSpPr>
          <a:xfrm>
            <a:off x="2189825" y="2331846"/>
            <a:ext cx="1041889" cy="2894040"/>
            <a:chOff x="2468135" y="2086320"/>
            <a:chExt cx="915162" cy="2542032"/>
          </a:xfrm>
          <a:effectLst>
            <a:outerShdw blurRad="50800" dist="38100" dir="2700000" algn="tl" rotWithShape="0">
              <a:prstClr val="black">
                <a:alpha val="40000"/>
              </a:prstClr>
            </a:outerShdw>
          </a:effectLst>
        </p:grpSpPr>
        <p:sp>
          <p:nvSpPr>
            <p:cNvPr id="10" name="Rectangle 9"/>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 name="Trapezoid 13"/>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 name="Trapezoid 14"/>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Trapezoid 15"/>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Trapezoid 16"/>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latin typeface="Helvetica Neue" charset="0"/>
                  <a:ea typeface="Helvetica Neue" charset="0"/>
                  <a:cs typeface="Helvetica Neue" charset="0"/>
                </a:rPr>
                <a:t>Memory</a:t>
              </a:r>
            </a:p>
          </p:txBody>
        </p:sp>
      </p:grpSp>
      <p:sp>
        <p:nvSpPr>
          <p:cNvPr id="20" name="Rounded Rectangle 19"/>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Persistent State</a:t>
            </a: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9" name="Right Arrow 78"/>
          <p:cNvSpPr/>
          <p:nvPr/>
        </p:nvSpPr>
        <p:spPr>
          <a:xfrm>
            <a:off x="200990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nvGrpSpPr>
          <p:cNvPr id="5" name="Group 4"/>
          <p:cNvGrpSpPr/>
          <p:nvPr/>
        </p:nvGrpSpPr>
        <p:grpSpPr>
          <a:xfrm>
            <a:off x="3433267" y="1727806"/>
            <a:ext cx="1041889" cy="3498080"/>
            <a:chOff x="3433267" y="1727806"/>
            <a:chExt cx="1041889" cy="3498080"/>
          </a:xfrm>
        </p:grpSpPr>
        <p:sp>
          <p:nvSpPr>
            <p:cNvPr id="81" name="Rectangle 80"/>
            <p:cNvSpPr/>
            <p:nvPr/>
          </p:nvSpPr>
          <p:spPr>
            <a:xfrm>
              <a:off x="3433267" y="2331846"/>
              <a:ext cx="1041889"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2" name="Trapezoid 81"/>
            <p:cNvSpPr/>
            <p:nvPr/>
          </p:nvSpPr>
          <p:spPr>
            <a:xfrm rot="5400000">
              <a:off x="4022235" y="251890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3" name="Trapezoid 82"/>
            <p:cNvSpPr/>
            <p:nvPr/>
          </p:nvSpPr>
          <p:spPr>
            <a:xfrm rot="5400000">
              <a:off x="4018765" y="3069588"/>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4" name="Trapezoid 83"/>
            <p:cNvSpPr/>
            <p:nvPr/>
          </p:nvSpPr>
          <p:spPr>
            <a:xfrm rot="5400000">
              <a:off x="4018765" y="362027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5" name="Trapezoid 84"/>
            <p:cNvSpPr/>
            <p:nvPr/>
          </p:nvSpPr>
          <p:spPr>
            <a:xfrm rot="5400000">
              <a:off x="4018765" y="41709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6" name="Trapezoid 85"/>
            <p:cNvSpPr/>
            <p:nvPr/>
          </p:nvSpPr>
          <p:spPr>
            <a:xfrm rot="5400000">
              <a:off x="4018765" y="472163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7" name="Rectangle 86"/>
            <p:cNvSpPr/>
            <p:nvPr/>
          </p:nvSpPr>
          <p:spPr>
            <a:xfrm>
              <a:off x="3545367" y="2459590"/>
              <a:ext cx="425117"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8" name="Rounded Rectangle 87"/>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7" name="Group 266"/>
            <p:cNvGrpSpPr/>
            <p:nvPr/>
          </p:nvGrpSpPr>
          <p:grpSpPr>
            <a:xfrm>
              <a:off x="3472273" y="1770636"/>
              <a:ext cx="965664" cy="463767"/>
              <a:chOff x="3472273" y="1770636"/>
              <a:chExt cx="965664" cy="463767"/>
            </a:xfrm>
          </p:grpSpPr>
          <p:sp>
            <p:nvSpPr>
              <p:cNvPr id="111" name="Rectangle 110"/>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2" name="Rectangle 111"/>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3" name="Rectangle 112"/>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4" name="Rectangle 113"/>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5" name="Rectangle 114"/>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6" name="Rectangle 115"/>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1" name="Group 270"/>
          <p:cNvGrpSpPr/>
          <p:nvPr/>
        </p:nvGrpSpPr>
        <p:grpSpPr>
          <a:xfrm>
            <a:off x="4676710" y="1722839"/>
            <a:ext cx="1055748" cy="3503047"/>
            <a:chOff x="4676710" y="1722839"/>
            <a:chExt cx="1055748" cy="3503047"/>
          </a:xfrm>
        </p:grpSpPr>
        <p:grpSp>
          <p:nvGrpSpPr>
            <p:cNvPr id="90" name="Group 89"/>
            <p:cNvGrpSpPr/>
            <p:nvPr/>
          </p:nvGrpSpPr>
          <p:grpSpPr>
            <a:xfrm>
              <a:off x="4676710" y="2331846"/>
              <a:ext cx="1041889" cy="2894040"/>
              <a:chOff x="2468135" y="2086320"/>
              <a:chExt cx="915162" cy="2542032"/>
            </a:xfrm>
            <a:effectLst>
              <a:outerShdw blurRad="50800" dist="38100" dir="2700000" algn="tl" rotWithShape="0">
                <a:prstClr val="black">
                  <a:alpha val="40000"/>
                </a:prstClr>
              </a:outerShdw>
            </a:effectLst>
          </p:grpSpPr>
          <p:sp>
            <p:nvSpPr>
              <p:cNvPr id="91" name="Rectangle 9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2" name="Trapezoid 9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3" name="Trapezoid 9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4" name="Trapezoid 9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5" name="Trapezoid 9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6" name="Trapezoid 9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7" name="Rectangle 9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98" name="Rounded Rectangle 97"/>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17" name="Rounded Rectangle 116"/>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8" name="Group 267"/>
            <p:cNvGrpSpPr/>
            <p:nvPr/>
          </p:nvGrpSpPr>
          <p:grpSpPr>
            <a:xfrm>
              <a:off x="4729575" y="1765668"/>
              <a:ext cx="965664" cy="463767"/>
              <a:chOff x="4729575" y="1765668"/>
              <a:chExt cx="965664" cy="463767"/>
            </a:xfrm>
          </p:grpSpPr>
          <p:sp>
            <p:nvSpPr>
              <p:cNvPr id="118" name="Rectangle 117"/>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9" name="Rectangle 118"/>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0" name="Rectangle 119"/>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1" name="Rectangle 120"/>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2" name="Rectangle 121"/>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3" name="Rectangle 122"/>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2" name="Group 271"/>
          <p:cNvGrpSpPr/>
          <p:nvPr/>
        </p:nvGrpSpPr>
        <p:grpSpPr>
          <a:xfrm>
            <a:off x="5917148" y="1727806"/>
            <a:ext cx="1044893" cy="3498080"/>
            <a:chOff x="5917148" y="1727806"/>
            <a:chExt cx="1044893" cy="3498080"/>
          </a:xfrm>
        </p:grpSpPr>
        <p:grpSp>
          <p:nvGrpSpPr>
            <p:cNvPr id="100" name="Group 99"/>
            <p:cNvGrpSpPr/>
            <p:nvPr/>
          </p:nvGrpSpPr>
          <p:grpSpPr>
            <a:xfrm>
              <a:off x="5920152" y="2331846"/>
              <a:ext cx="1041889" cy="2894040"/>
              <a:chOff x="2468135" y="2086320"/>
              <a:chExt cx="915162" cy="2542032"/>
            </a:xfrm>
            <a:effectLst>
              <a:outerShdw blurRad="50800" dist="38100" dir="2700000" algn="tl" rotWithShape="0">
                <a:prstClr val="black">
                  <a:alpha val="40000"/>
                </a:prstClr>
              </a:outerShdw>
            </a:effectLst>
          </p:grpSpPr>
          <p:sp>
            <p:nvSpPr>
              <p:cNvPr id="101" name="Rectangle 10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2" name="Trapezoid 10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3" name="Trapezoid 10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4" name="Trapezoid 10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5" name="Trapezoid 10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6" name="Trapezoid 10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7" name="Rectangle 10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08" name="Rounded Rectangle 107"/>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24" name="Rounded Rectangle 123"/>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9" name="Group 268"/>
            <p:cNvGrpSpPr/>
            <p:nvPr/>
          </p:nvGrpSpPr>
          <p:grpSpPr>
            <a:xfrm>
              <a:off x="5956153" y="1771904"/>
              <a:ext cx="965665" cy="463767"/>
              <a:chOff x="5956153" y="1771904"/>
              <a:chExt cx="965665" cy="463767"/>
            </a:xfrm>
          </p:grpSpPr>
          <p:sp>
            <p:nvSpPr>
              <p:cNvPr id="125" name="Rectangle 124"/>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6" name="Rectangle 125"/>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7" name="Rectangle 126"/>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8" name="Rectangle 127"/>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9" name="Rectangle 128"/>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30" name="Rectangle 129"/>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sp>
        <p:nvSpPr>
          <p:cNvPr id="223" name="TextBox 222"/>
          <p:cNvSpPr txBox="1"/>
          <p:nvPr/>
        </p:nvSpPr>
        <p:spPr>
          <a:xfrm>
            <a:off x="2756428" y="2533516"/>
            <a:ext cx="495650" cy="276999"/>
          </a:xfrm>
          <a:prstGeom prst="rect">
            <a:avLst/>
          </a:prstGeom>
          <a:noFill/>
        </p:spPr>
        <p:txBody>
          <a:bodyPr wrap="none" rtlCol="0" anchor="ctr">
            <a:spAutoFit/>
          </a:bodyPr>
          <a:lstStyle/>
          <a:p>
            <a:pPr algn="ctr"/>
            <a:r>
              <a:rPr lang="en-US" sz="1200" b="1" dirty="0">
                <a:solidFill>
                  <a:schemeClr val="bg1"/>
                </a:solidFill>
                <a:latin typeface="Helvetica Neue" charset="0"/>
                <a:ea typeface="Helvetica Neue" charset="0"/>
                <a:cs typeface="Helvetica Neue" charset="0"/>
              </a:rPr>
              <a:t>ALU</a:t>
            </a:r>
          </a:p>
        </p:txBody>
      </p:sp>
      <p:sp>
        <p:nvSpPr>
          <p:cNvPr id="89" name="Right Arrow 88"/>
          <p:cNvSpPr/>
          <p:nvPr/>
        </p:nvSpPr>
        <p:spPr>
          <a:xfrm>
            <a:off x="3253344"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9" name="Right Arrow 98"/>
          <p:cNvSpPr/>
          <p:nvPr/>
        </p:nvSpPr>
        <p:spPr>
          <a:xfrm>
            <a:off x="4496786"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9" name="Right Arrow 108"/>
          <p:cNvSpPr/>
          <p:nvPr/>
        </p:nvSpPr>
        <p:spPr>
          <a:xfrm>
            <a:off x="5740229"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9" name="Right Arrow 248"/>
          <p:cNvSpPr/>
          <p:nvPr/>
        </p:nvSpPr>
        <p:spPr>
          <a:xfrm>
            <a:off x="696914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43" name="Rectangle 142">
            <a:extLst>
              <a:ext uri="{FF2B5EF4-FFF2-40B4-BE49-F238E27FC236}">
                <a16:creationId xmlns:a16="http://schemas.microsoft.com/office/drawing/2014/main" xmlns="" id="{1452D421-5A75-C843-B282-4B108AE84B53}"/>
              </a:ext>
            </a:extLst>
          </p:cNvPr>
          <p:cNvSpPr/>
          <p:nvPr/>
        </p:nvSpPr>
        <p:spPr>
          <a:xfrm>
            <a:off x="2860992" y="6305490"/>
            <a:ext cx="3530278" cy="400110"/>
          </a:xfrm>
          <a:prstGeom prst="rect">
            <a:avLst/>
          </a:prstGeom>
        </p:spPr>
        <p:txBody>
          <a:bodyPr wrap="square">
            <a:spAutoFit/>
          </a:bodyPr>
          <a:lstStyle/>
          <a:p>
            <a:pPr lvl="1"/>
            <a:r>
              <a:rPr lang="en-US" sz="2000" b="1" dirty="0">
                <a:latin typeface="Helvetica Neue" charset="0"/>
                <a:ea typeface="Helvetica Neue" charset="0"/>
                <a:cs typeface="Helvetica Neue" charset="0"/>
              </a:rPr>
              <a:t>*RMT</a:t>
            </a:r>
            <a:r>
              <a:rPr lang="en-US" sz="2000" dirty="0">
                <a:latin typeface="Helvetica Neue" charset="0"/>
                <a:ea typeface="Helvetica Neue" charset="0"/>
                <a:cs typeface="Helvetica Neue" charset="0"/>
              </a:rPr>
              <a:t> [SIGCOMM’13]</a:t>
            </a:r>
          </a:p>
        </p:txBody>
      </p:sp>
    </p:spTree>
    <p:extLst>
      <p:ext uri="{BB962C8B-B14F-4D97-AF65-F5344CB8AC3E}">
        <p14:creationId xmlns:p14="http://schemas.microsoft.com/office/powerpoint/2010/main" val="349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4" nodeType="withEffect">
                                  <p:stCondLst>
                                    <p:cond delay="0"/>
                                  </p:stCondLst>
                                  <p:iterate type="lt">
                                    <p:tmAbs val="0"/>
                                  </p:iterate>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224" grpId="0"/>
      <p:bldP spid="251" grpId="4" animBg="1"/>
      <p:bldP spid="4" grpId="0" animBg="1"/>
      <p:bldP spid="8" grpId="0" animBg="1"/>
      <p:bldP spid="20" grpId="0" animBg="1"/>
      <p:bldP spid="79" grpId="0" animBg="1"/>
      <p:bldP spid="223" grpId="0"/>
      <p:bldP spid="89" grpId="0" animBg="1"/>
      <p:bldP spid="99" grpId="0" animBg="1"/>
      <p:bldP spid="109" grpId="0" animBg="1"/>
      <p:bldP spid="2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E6542-8B4E-8340-BEB9-6B4618B70428}"/>
              </a:ext>
            </a:extLst>
          </p:cNvPr>
          <p:cNvSpPr>
            <a:spLocks noGrp="1"/>
          </p:cNvSpPr>
          <p:nvPr>
            <p:ph type="title"/>
          </p:nvPr>
        </p:nvSpPr>
        <p:spPr/>
        <p:txBody>
          <a:bodyPr>
            <a:noAutofit/>
          </a:bodyPr>
          <a:lstStyle/>
          <a:p>
            <a:r>
              <a:rPr lang="en-US" sz="4000" b="1" dirty="0">
                <a:solidFill>
                  <a:schemeClr val="tx1"/>
                </a:solidFill>
                <a:latin typeface="Helvetica Neue Condensed" charset="0"/>
                <a:ea typeface="Helvetica Neue Condensed" charset="0"/>
                <a:cs typeface="Helvetica Neue Condensed" charset="0"/>
              </a:rPr>
              <a:t>Mapping Dataflow to Data plane</a:t>
            </a:r>
          </a:p>
        </p:txBody>
      </p:sp>
      <p:sp>
        <p:nvSpPr>
          <p:cNvPr id="3" name="Slide Number Placeholder 2">
            <a:extLst>
              <a:ext uri="{FF2B5EF4-FFF2-40B4-BE49-F238E27FC236}">
                <a16:creationId xmlns:a16="http://schemas.microsoft.com/office/drawing/2014/main" xmlns="" id="{A6A7E5DE-C92A-BF45-8592-C1C9139887CE}"/>
              </a:ext>
            </a:extLst>
          </p:cNvPr>
          <p:cNvSpPr>
            <a:spLocks noGrp="1"/>
          </p:cNvSpPr>
          <p:nvPr>
            <p:ph type="sldNum" sz="quarter" idx="12"/>
          </p:nvPr>
        </p:nvSpPr>
        <p:spPr/>
        <p:txBody>
          <a:bodyPr/>
          <a:lstStyle/>
          <a:p>
            <a:fld id="{4748F3B0-5290-A241-88FF-F03DD1126586}" type="slidenum">
              <a:rPr lang="en-US" smtClean="0"/>
              <a:t>13</a:t>
            </a:fld>
            <a:endParaRPr lang="en-US"/>
          </a:p>
        </p:txBody>
      </p:sp>
      <p:sp>
        <p:nvSpPr>
          <p:cNvPr id="5" name="Rounded Rectangle 4">
            <a:extLst>
              <a:ext uri="{FF2B5EF4-FFF2-40B4-BE49-F238E27FC236}">
                <a16:creationId xmlns:a16="http://schemas.microsoft.com/office/drawing/2014/main" xmlns="" id="{DDB78E1C-FFA3-A746-B5BE-00F41780BD82}"/>
              </a:ext>
            </a:extLst>
          </p:cNvPr>
          <p:cNvSpPr/>
          <p:nvPr/>
        </p:nvSpPr>
        <p:spPr>
          <a:xfrm>
            <a:off x="152400" y="5113594"/>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Which dataflow operators can be compiled to match-action tables?</a:t>
            </a:r>
            <a:endParaRPr lang="en-US" sz="3200" dirty="0">
              <a:solidFill>
                <a:schemeClr val="tx1"/>
              </a:solidFill>
              <a:latin typeface="Helvetica Neue" charset="0"/>
              <a:ea typeface="Helvetica Neue" charset="0"/>
              <a:cs typeface="Helvetica Neue" charset="0"/>
            </a:endParaRPr>
          </a:p>
        </p:txBody>
      </p:sp>
      <p:graphicFrame>
        <p:nvGraphicFramePr>
          <p:cNvPr id="14" name="Content Placeholder 9">
            <a:extLst>
              <a:ext uri="{FF2B5EF4-FFF2-40B4-BE49-F238E27FC236}">
                <a16:creationId xmlns:a16="http://schemas.microsoft.com/office/drawing/2014/main" xmlns="" id="{3D2213CC-C417-6C40-8A0E-B11EFCB80579}"/>
              </a:ext>
            </a:extLst>
          </p:cNvPr>
          <p:cNvGraphicFramePr>
            <a:graphicFrameLocks/>
          </p:cNvGraphicFramePr>
          <p:nvPr>
            <p:extLst>
              <p:ext uri="{D42A27DB-BD31-4B8C-83A1-F6EECF244321}">
                <p14:modId xmlns:p14="http://schemas.microsoft.com/office/powerpoint/2010/main" val="359214615"/>
              </p:ext>
            </p:extLst>
          </p:nvPr>
        </p:nvGraphicFramePr>
        <p:xfrm>
          <a:off x="-340247" y="1569528"/>
          <a:ext cx="7839819" cy="3264742"/>
        </p:xfrm>
        <a:graphic>
          <a:graphicData uri="http://schemas.openxmlformats.org/drawingml/2006/table">
            <a:tbl>
              <a:tblPr/>
              <a:tblGrid>
                <a:gridCol w="2621111">
                  <a:extLst>
                    <a:ext uri="{9D8B030D-6E8A-4147-A177-3AD203B41FA5}">
                      <a16:colId xmlns:a16="http://schemas.microsoft.com/office/drawing/2014/main" xmlns="" val="1281764713"/>
                    </a:ext>
                  </a:extLst>
                </a:gridCol>
                <a:gridCol w="2609354">
                  <a:extLst>
                    <a:ext uri="{9D8B030D-6E8A-4147-A177-3AD203B41FA5}">
                      <a16:colId xmlns:a16="http://schemas.microsoft.com/office/drawing/2014/main" xmlns="" val="20001"/>
                    </a:ext>
                  </a:extLst>
                </a:gridCol>
                <a:gridCol w="2609354">
                  <a:extLst>
                    <a:ext uri="{9D8B030D-6E8A-4147-A177-3AD203B41FA5}">
                      <a16:colId xmlns:a16="http://schemas.microsoft.com/office/drawing/2014/main" xmlns="" val="1574975179"/>
                    </a:ext>
                  </a:extLst>
                </a:gridCol>
              </a:tblGrid>
              <a:tr h="533260">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endParaRPr lang="en-US" dirty="0">
                        <a:latin typeface="Myriad Pro" charset="0"/>
                        <a:ea typeface="Myriad Pro" charset="0"/>
                        <a:cs typeface="Myriad Pro"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Dataflow</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 plane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extLst>
                  <a:ext uri="{0D108BD9-81ED-4DB2-BD59-A6C34878D82A}">
                    <a16:rowId xmlns:a16="http://schemas.microsoft.com/office/drawing/2014/main" xmlns="" val="3126480573"/>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Model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2639268029"/>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baseline="0" dirty="0">
                          <a:latin typeface="Helvetica Neue" charset="0"/>
                          <a:ea typeface="Helvetica Neue" charset="0"/>
                          <a:cs typeface="Helvetica Neue" charset="0"/>
                        </a:rPr>
                        <a:t>Processing Unit</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Operators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Match-Action </a:t>
                      </a:r>
                    </a:p>
                    <a:p>
                      <a:pPr algn="ctr"/>
                      <a:r>
                        <a:rPr lang="en-US" sz="2000" b="0" i="0" dirty="0">
                          <a:solidFill>
                            <a:srgbClr val="C00000"/>
                          </a:solidFill>
                          <a:latin typeface="Helvetica Neue" charset="0"/>
                          <a:ea typeface="Helvetica Neue" charset="0"/>
                          <a:cs typeface="Helvetica Neue" charset="0"/>
                        </a:rPr>
                        <a:t>Tables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Structured</a:t>
                      </a:r>
                      <a:r>
                        <a:rPr lang="en-US" sz="2000" b="0" i="0" baseline="0" dirty="0">
                          <a:latin typeface="Helvetica Neue" charset="0"/>
                          <a:ea typeface="Helvetica Neue" charset="0"/>
                          <a:cs typeface="Helvetica Neue" charset="0"/>
                        </a:rPr>
                        <a:t> Data</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Tuples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Packets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56502804"/>
                  </a:ext>
                </a:extLst>
              </a:tr>
            </a:tbl>
          </a:graphicData>
        </a:graphic>
      </p:graphicFrame>
      <p:sp>
        <p:nvSpPr>
          <p:cNvPr id="15" name="Rectangle 14"/>
          <p:cNvSpPr/>
          <p:nvPr/>
        </p:nvSpPr>
        <p:spPr>
          <a:xfrm>
            <a:off x="2718016"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Rectangle 15"/>
          <p:cNvSpPr/>
          <p:nvPr/>
        </p:nvSpPr>
        <p:spPr>
          <a:xfrm>
            <a:off x="5380892"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Rectangle 16"/>
          <p:cNvSpPr/>
          <p:nvPr/>
        </p:nvSpPr>
        <p:spPr>
          <a:xfrm>
            <a:off x="2718016"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5380892"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Tree>
    <p:extLst>
      <p:ext uri="{BB962C8B-B14F-4D97-AF65-F5344CB8AC3E}">
        <p14:creationId xmlns:p14="http://schemas.microsoft.com/office/powerpoint/2010/main" val="1708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14</a:t>
            </a:fld>
            <a:endParaRPr lang="en-US"/>
          </a:p>
        </p:txBody>
      </p:sp>
      <p:sp>
        <p:nvSpPr>
          <p:cNvPr id="4" name="Rounded Rectangle 3"/>
          <p:cNvSpPr/>
          <p:nvPr/>
        </p:nvSpPr>
        <p:spPr>
          <a:xfrm>
            <a:off x="3560955" y="2518038"/>
            <a:ext cx="2028349"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filter(p)</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901450"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11" name="Oval 10"/>
          <p:cNvSpPr/>
          <p:nvPr/>
        </p:nvSpPr>
        <p:spPr>
          <a:xfrm>
            <a:off x="5768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6760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7782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5442668" y="1394789"/>
            <a:ext cx="3286477"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Elements satisfying</a:t>
            </a:r>
          </a:p>
          <a:p>
            <a:pPr algn="ctr"/>
            <a:r>
              <a:rPr lang="en-US" sz="2800" dirty="0">
                <a:solidFill>
                  <a:srgbClr val="C00000"/>
                </a:solidFill>
                <a:latin typeface="Helvetica Neue" charset="0"/>
                <a:ea typeface="Helvetica Neue" charset="0"/>
                <a:cs typeface="Helvetica Neue" charset="0"/>
              </a:rPr>
              <a:t>predicate </a:t>
            </a:r>
            <a:r>
              <a:rPr lang="en-US" sz="2800" i="1" dirty="0">
                <a:solidFill>
                  <a:srgbClr val="C00000"/>
                </a:solidFill>
                <a:latin typeface="Helvetica Neue" charset="0"/>
                <a:ea typeface="Helvetica Neue" charset="0"/>
                <a:cs typeface="Helvetica Neue" charset="0"/>
              </a:rPr>
              <a:t>(p)</a:t>
            </a:r>
          </a:p>
        </p:txBody>
      </p:sp>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391413"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a16="http://schemas.microsoft.com/office/drawing/2014/main" xmlns="" id="{FD6186AB-00AC-FE49-ACE5-0013F646DA8A}"/>
              </a:ext>
            </a:extLst>
          </p:cNvPr>
          <p:cNvSpPr/>
          <p:nvPr/>
        </p:nvSpPr>
        <p:spPr>
          <a:xfrm>
            <a:off x="56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a16="http://schemas.microsoft.com/office/drawing/2014/main" xmlns="" id="{1DAC2590-BEA9-354E-9A24-F29CDDF6F4B0}"/>
              </a:ext>
            </a:extLst>
          </p:cNvPr>
          <p:cNvSpPr/>
          <p:nvPr/>
        </p:nvSpPr>
        <p:spPr>
          <a:xfrm>
            <a:off x="809208"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a16="http://schemas.microsoft.com/office/drawing/2014/main" xmlns="" id="{01328C19-DA38-584A-88E1-565C2990C0EF}"/>
              </a:ext>
            </a:extLst>
          </p:cNvPr>
          <p:cNvSpPr txBox="1"/>
          <p:nvPr/>
        </p:nvSpPr>
        <p:spPr>
          <a:xfrm>
            <a:off x="75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aphicFrame>
        <p:nvGraphicFramePr>
          <p:cNvPr id="24" name="Table 23"/>
          <p:cNvGraphicFramePr>
            <a:graphicFrameLocks noGrp="1"/>
          </p:cNvGraphicFramePr>
          <p:nvPr>
            <p:extLst>
              <p:ext uri="{D42A27DB-BD31-4B8C-83A1-F6EECF244321}">
                <p14:modId xmlns:p14="http://schemas.microsoft.com/office/powerpoint/2010/main" val="791018827"/>
              </p:ext>
            </p:extLst>
          </p:nvPr>
        </p:nvGraphicFramePr>
        <p:xfrm>
          <a:off x="4698994"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a16="http://schemas.microsoft.com/office/drawing/2014/main" xmlns="" val="20000"/>
                    </a:ext>
                  </a:extLst>
                </a:gridCol>
                <a:gridCol w="1500493">
                  <a:extLst>
                    <a:ext uri="{9D8B030D-6E8A-4147-A177-3AD203B41FA5}">
                      <a16:colId xmlns:a16="http://schemas.microsoft.com/office/drawing/2014/main" xmlns=""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a16="http://schemas.microsoft.com/office/drawing/2014/main" xmlns="" val="10000"/>
                  </a:ext>
                </a:extLst>
              </a:tr>
              <a:tr h="726085">
                <a:tc>
                  <a:txBody>
                    <a:bodyPr/>
                    <a:lstStyle/>
                    <a:p>
                      <a:pPr algn="ctr"/>
                      <a:r>
                        <a:rPr lang="en-US" sz="2800" i="1" dirty="0">
                          <a:latin typeface="Helvetica Neue" charset="0"/>
                          <a:ea typeface="Helvetica Neue" charset="0"/>
                          <a:cs typeface="Helvetica Neue" charset="0"/>
                        </a:rPr>
                        <a:t>p</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a16="http://schemas.microsoft.com/office/drawing/2014/main" xmlns="" val="10001"/>
                  </a:ext>
                </a:extLst>
              </a:tr>
              <a:tr h="697689">
                <a:tc>
                  <a:txBody>
                    <a:bodyPr/>
                    <a:lstStyle/>
                    <a:p>
                      <a:r>
                        <a:rPr lang="en-US" sz="2000" dirty="0" err="1">
                          <a:latin typeface="Helvetica Neue" charset="0"/>
                          <a:ea typeface="Helvetica Neue" charset="0"/>
                          <a:cs typeface="Helvetica Neue" charset="0"/>
                        </a:rPr>
                        <a:t>udp.sport</a:t>
                      </a:r>
                      <a:r>
                        <a:rPr lang="en-US" sz="2000" dirty="0">
                          <a:latin typeface="Helvetica Neue" charset="0"/>
                          <a:ea typeface="Helvetica Neue" charset="0"/>
                          <a:cs typeface="Helvetica Neue" charset="0"/>
                        </a:rPr>
                        <a:t> == 53</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25" name="Rectangle 24">
            <a:extLst>
              <a:ext uri="{FF2B5EF4-FFF2-40B4-BE49-F238E27FC236}">
                <a16:creationId xmlns:a16="http://schemas.microsoft.com/office/drawing/2014/main" xmlns="" id="{7FB07DDF-457D-5948-9F22-276F953E38F9}"/>
              </a:ext>
            </a:extLst>
          </p:cNvPr>
          <p:cNvSpPr/>
          <p:nvPr/>
        </p:nvSpPr>
        <p:spPr>
          <a:xfrm>
            <a:off x="4751754" y="4994031"/>
            <a:ext cx="2493108" cy="5548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15</a:t>
            </a:fld>
            <a:endParaRPr lang="en-US"/>
          </a:p>
        </p:txBody>
      </p:sp>
      <p:sp>
        <p:nvSpPr>
          <p:cNvPr id="4" name="Rounded Rectangle 3"/>
          <p:cNvSpPr/>
          <p:nvPr/>
        </p:nvSpPr>
        <p:spPr>
          <a:xfrm>
            <a:off x="3605561" y="2518038"/>
            <a:ext cx="1940312"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6796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699047350"/>
              </p:ext>
            </p:extLst>
          </p:nvPr>
        </p:nvGraphicFramePr>
        <p:xfrm>
          <a:off x="4698994" y="3818393"/>
          <a:ext cx="4104763" cy="11832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xmlns="" val="20000"/>
                    </a:ext>
                  </a:extLst>
                </a:gridCol>
                <a:gridCol w="2806994">
                  <a:extLst>
                    <a:ext uri="{9D8B030D-6E8A-4147-A177-3AD203B41FA5}">
                      <a16:colId xmlns:a16="http://schemas.microsoft.com/office/drawing/2014/main" xmlns=""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a16="http://schemas.microsoft.com/office/drawing/2014/main" xmlns=""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426697"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a16="http://schemas.microsoft.com/office/drawing/2014/main" xmlns="" id="{FD6186AB-00AC-FE49-ACE5-0013F646DA8A}"/>
              </a:ext>
            </a:extLst>
          </p:cNvPr>
          <p:cNvSpPr/>
          <p:nvPr/>
        </p:nvSpPr>
        <p:spPr>
          <a:xfrm>
            <a:off x="56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a16="http://schemas.microsoft.com/office/drawing/2014/main" xmlns="" id="{1DAC2590-BEA9-354E-9A24-F29CDDF6F4B0}"/>
              </a:ext>
            </a:extLst>
          </p:cNvPr>
          <p:cNvSpPr/>
          <p:nvPr/>
        </p:nvSpPr>
        <p:spPr>
          <a:xfrm>
            <a:off x="822960"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905256"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24" name="TextBox 23"/>
          <p:cNvSpPr txBox="1"/>
          <p:nvPr/>
        </p:nvSpPr>
        <p:spPr>
          <a:xfrm>
            <a:off x="4611298" y="1394789"/>
            <a:ext cx="4589719"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Result of applying</a:t>
            </a:r>
          </a:p>
          <a:p>
            <a:pPr algn="ctr"/>
            <a:r>
              <a:rPr lang="en-US" sz="2800" dirty="0">
                <a:solidFill>
                  <a:srgbClr val="C00000"/>
                </a:solidFill>
                <a:latin typeface="Helvetica Neue" charset="0"/>
                <a:ea typeface="Helvetica Neue" charset="0"/>
                <a:cs typeface="Helvetica Neue"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Helvetica Neue" charset="0"/>
                <a:ea typeface="Helvetica Neue" charset="0"/>
                <a:cs typeface="Helvetica Neue" charset="0"/>
              </a:rPr>
              <a:t>  over all elements</a:t>
            </a:r>
          </a:p>
        </p:txBody>
      </p:sp>
      <p:sp>
        <p:nvSpPr>
          <p:cNvPr id="25" name="Rounded Rectangle 24"/>
          <p:cNvSpPr/>
          <p:nvPr/>
        </p:nvSpPr>
        <p:spPr>
          <a:xfrm>
            <a:off x="3605561" y="3157439"/>
            <a:ext cx="1940312"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Helvetica Neue" charset="0"/>
                <a:ea typeface="Helvetica Neue" charset="0"/>
                <a:cs typeface="Helvetica Neue" charset="0"/>
              </a:rPr>
              <a:t>Memory</a:t>
            </a:r>
            <a:endParaRPr lang="en-US" sz="2400" b="1" dirty="0">
              <a:latin typeface="Helvetica Neue" charset="0"/>
              <a:ea typeface="Helvetica Neue" charset="0"/>
              <a:cs typeface="Helvetica Neue"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798757291"/>
              </p:ext>
            </p:extLst>
          </p:nvPr>
        </p:nvGraphicFramePr>
        <p:xfrm>
          <a:off x="4698993" y="5048489"/>
          <a:ext cx="4104763" cy="11832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xmlns="" val="20000"/>
                    </a:ext>
                  </a:extLst>
                </a:gridCol>
                <a:gridCol w="2806994">
                  <a:extLst>
                    <a:ext uri="{9D8B030D-6E8A-4147-A177-3AD203B41FA5}">
                      <a16:colId xmlns:a16="http://schemas.microsoft.com/office/drawing/2014/main" xmlns=""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a16="http://schemas.microsoft.com/office/drawing/2014/main" xmlns=""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27" name="TextBox 26">
            <a:extLst>
              <a:ext uri="{FF2B5EF4-FFF2-40B4-BE49-F238E27FC236}">
                <a16:creationId xmlns:a16="http://schemas.microsoft.com/office/drawing/2014/main" xmlns="" id="{01328C19-DA38-584A-88E1-565C2990C0EF}"/>
              </a:ext>
            </a:extLst>
          </p:cNvPr>
          <p:cNvSpPr txBox="1"/>
          <p:nvPr/>
        </p:nvSpPr>
        <p:spPr>
          <a:xfrm>
            <a:off x="68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3273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3" name="Slide Number Placeholder 2">
            <a:extLst>
              <a:ext uri="{FF2B5EF4-FFF2-40B4-BE49-F238E27FC236}">
                <a16:creationId xmlns:a16="http://schemas.microsoft.com/office/drawing/2014/main" xmlns="" id="{E7A92EAD-0E9D-6443-9A4C-435B3187E4D7}"/>
              </a:ext>
            </a:extLst>
          </p:cNvPr>
          <p:cNvSpPr>
            <a:spLocks noGrp="1"/>
          </p:cNvSpPr>
          <p:nvPr>
            <p:ph type="sldNum" sz="quarter" idx="12"/>
          </p:nvPr>
        </p:nvSpPr>
        <p:spPr/>
        <p:txBody>
          <a:bodyPr/>
          <a:lstStyle/>
          <a:p>
            <a:fld id="{4748F3B0-5290-A241-88FF-F03DD1126586}" type="slidenum">
              <a:rPr lang="en-US" smtClean="0"/>
              <a:t>16</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7706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354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 name="Rectangle 17"/>
          <p:cNvSpPr/>
          <p:nvPr/>
        </p:nvSpPr>
        <p:spPr>
          <a:xfrm>
            <a:off x="2189161"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0" name="Rounded Rectangle 19"/>
          <p:cNvSpPr/>
          <p:nvPr/>
        </p:nvSpPr>
        <p:spPr>
          <a:xfrm>
            <a:off x="2077060"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State</a:t>
            </a:r>
          </a:p>
        </p:txBody>
      </p:sp>
      <p:sp>
        <p:nvSpPr>
          <p:cNvPr id="148" name="Trapezoid 147"/>
          <p:cNvSpPr/>
          <p:nvPr/>
        </p:nvSpPr>
        <p:spPr>
          <a:xfrm rot="5400000">
            <a:off x="2369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9" name="Trapezoid 148"/>
          <p:cNvSpPr/>
          <p:nvPr/>
        </p:nvSpPr>
        <p:spPr>
          <a:xfrm rot="5400000">
            <a:off x="2372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0" name="Trapezoid 149"/>
          <p:cNvSpPr/>
          <p:nvPr/>
        </p:nvSpPr>
        <p:spPr>
          <a:xfrm rot="5400000">
            <a:off x="2376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1" name="Trapezoid 150"/>
          <p:cNvSpPr/>
          <p:nvPr/>
        </p:nvSpPr>
        <p:spPr>
          <a:xfrm rot="5400000">
            <a:off x="2369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5" name="Rectangle 154"/>
          <p:cNvSpPr/>
          <p:nvPr/>
        </p:nvSpPr>
        <p:spPr>
          <a:xfrm>
            <a:off x="2807659"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6" name="Trapezoid 155"/>
          <p:cNvSpPr/>
          <p:nvPr/>
        </p:nvSpPr>
        <p:spPr>
          <a:xfrm rot="5400000">
            <a:off x="3084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7" name="Rectangle 156"/>
          <p:cNvSpPr/>
          <p:nvPr/>
        </p:nvSpPr>
        <p:spPr>
          <a:xfrm>
            <a:off x="2919760"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58" name="Rounded Rectangle 157"/>
          <p:cNvSpPr/>
          <p:nvPr/>
        </p:nvSpPr>
        <p:spPr>
          <a:xfrm>
            <a:off x="280765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159" name="Trapezoid 158"/>
          <p:cNvSpPr/>
          <p:nvPr/>
        </p:nvSpPr>
        <p:spPr>
          <a:xfrm rot="5400000">
            <a:off x="3100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0" name="Trapezoid 159"/>
          <p:cNvSpPr/>
          <p:nvPr/>
        </p:nvSpPr>
        <p:spPr>
          <a:xfrm rot="5400000">
            <a:off x="3102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1" name="Trapezoid 160"/>
          <p:cNvSpPr/>
          <p:nvPr/>
        </p:nvSpPr>
        <p:spPr>
          <a:xfrm rot="5400000">
            <a:off x="3107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2" name="Trapezoid 161"/>
          <p:cNvSpPr/>
          <p:nvPr/>
        </p:nvSpPr>
        <p:spPr>
          <a:xfrm rot="5400000">
            <a:off x="3100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5" name="Rectangle 164"/>
          <p:cNvSpPr/>
          <p:nvPr/>
        </p:nvSpPr>
        <p:spPr>
          <a:xfrm>
            <a:off x="3535643"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6" name="Trapezoid 165"/>
          <p:cNvSpPr/>
          <p:nvPr/>
        </p:nvSpPr>
        <p:spPr>
          <a:xfrm rot="5400000">
            <a:off x="3815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7" name="Rectangle 166"/>
          <p:cNvSpPr/>
          <p:nvPr/>
        </p:nvSpPr>
        <p:spPr>
          <a:xfrm>
            <a:off x="3650359"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69" name="Trapezoid 168"/>
          <p:cNvSpPr/>
          <p:nvPr/>
        </p:nvSpPr>
        <p:spPr>
          <a:xfrm rot="5400000">
            <a:off x="3831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0" name="Trapezoid 169"/>
          <p:cNvSpPr/>
          <p:nvPr/>
        </p:nvSpPr>
        <p:spPr>
          <a:xfrm rot="5400000">
            <a:off x="3833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2" name="Trapezoid 171"/>
          <p:cNvSpPr/>
          <p:nvPr/>
        </p:nvSpPr>
        <p:spPr>
          <a:xfrm rot="5400000">
            <a:off x="3838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3" name="Trapezoid 172"/>
          <p:cNvSpPr/>
          <p:nvPr/>
        </p:nvSpPr>
        <p:spPr>
          <a:xfrm rot="5400000">
            <a:off x="3831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5" name="Rectangle 174"/>
          <p:cNvSpPr/>
          <p:nvPr/>
        </p:nvSpPr>
        <p:spPr>
          <a:xfrm>
            <a:off x="4266634"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6" name="Trapezoid 175"/>
          <p:cNvSpPr/>
          <p:nvPr/>
        </p:nvSpPr>
        <p:spPr>
          <a:xfrm rot="5400000">
            <a:off x="4545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7" name="Rectangle 176"/>
          <p:cNvSpPr/>
          <p:nvPr/>
        </p:nvSpPr>
        <p:spPr>
          <a:xfrm>
            <a:off x="4380958"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79" name="Trapezoid 178"/>
          <p:cNvSpPr/>
          <p:nvPr/>
        </p:nvSpPr>
        <p:spPr>
          <a:xfrm rot="5400000">
            <a:off x="4561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0" name="Trapezoid 179"/>
          <p:cNvSpPr/>
          <p:nvPr/>
        </p:nvSpPr>
        <p:spPr>
          <a:xfrm rot="5400000">
            <a:off x="4563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2" name="Trapezoid 181"/>
          <p:cNvSpPr/>
          <p:nvPr/>
        </p:nvSpPr>
        <p:spPr>
          <a:xfrm rot="5400000">
            <a:off x="4568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3" name="Trapezoid 182"/>
          <p:cNvSpPr/>
          <p:nvPr/>
        </p:nvSpPr>
        <p:spPr>
          <a:xfrm rot="5400000">
            <a:off x="4561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1" name="Rectangle 220"/>
          <p:cNvSpPr/>
          <p:nvPr/>
        </p:nvSpPr>
        <p:spPr>
          <a:xfrm>
            <a:off x="5006391"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1" name="Trapezoid 230"/>
          <p:cNvSpPr/>
          <p:nvPr/>
        </p:nvSpPr>
        <p:spPr>
          <a:xfrm rot="5400000">
            <a:off x="5276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2" name="Rectangle 231"/>
          <p:cNvSpPr/>
          <p:nvPr/>
        </p:nvSpPr>
        <p:spPr>
          <a:xfrm>
            <a:off x="5111557"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34" name="Trapezoid 233"/>
          <p:cNvSpPr/>
          <p:nvPr/>
        </p:nvSpPr>
        <p:spPr>
          <a:xfrm rot="5400000">
            <a:off x="5292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5" name="Trapezoid 234"/>
          <p:cNvSpPr/>
          <p:nvPr/>
        </p:nvSpPr>
        <p:spPr>
          <a:xfrm rot="5400000">
            <a:off x="5294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6" name="Trapezoid 235"/>
          <p:cNvSpPr/>
          <p:nvPr/>
        </p:nvSpPr>
        <p:spPr>
          <a:xfrm rot="5400000">
            <a:off x="5299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6" name="Trapezoid 245"/>
          <p:cNvSpPr/>
          <p:nvPr/>
        </p:nvSpPr>
        <p:spPr>
          <a:xfrm rot="5400000">
            <a:off x="5292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8" name="Rectangle 247"/>
          <p:cNvSpPr/>
          <p:nvPr/>
        </p:nvSpPr>
        <p:spPr>
          <a:xfrm>
            <a:off x="5731389"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2" name="Trapezoid 251"/>
          <p:cNvSpPr/>
          <p:nvPr/>
        </p:nvSpPr>
        <p:spPr>
          <a:xfrm rot="5400000">
            <a:off x="6007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3" name="Rectangle 252"/>
          <p:cNvSpPr/>
          <p:nvPr/>
        </p:nvSpPr>
        <p:spPr>
          <a:xfrm>
            <a:off x="5842156"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55" name="Trapezoid 254"/>
          <p:cNvSpPr/>
          <p:nvPr/>
        </p:nvSpPr>
        <p:spPr>
          <a:xfrm rot="5400000">
            <a:off x="6022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6" name="Trapezoid 255"/>
          <p:cNvSpPr/>
          <p:nvPr/>
        </p:nvSpPr>
        <p:spPr>
          <a:xfrm rot="5400000">
            <a:off x="6025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7" name="Trapezoid 256"/>
          <p:cNvSpPr/>
          <p:nvPr/>
        </p:nvSpPr>
        <p:spPr>
          <a:xfrm rot="5400000">
            <a:off x="6029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8" name="Trapezoid 257"/>
          <p:cNvSpPr/>
          <p:nvPr/>
        </p:nvSpPr>
        <p:spPr>
          <a:xfrm rot="5400000">
            <a:off x="6022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0" name="Rectangle 259"/>
          <p:cNvSpPr/>
          <p:nvPr/>
        </p:nvSpPr>
        <p:spPr>
          <a:xfrm>
            <a:off x="6456592"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62" name="Trapezoid 261"/>
          <p:cNvSpPr/>
          <p:nvPr/>
        </p:nvSpPr>
        <p:spPr>
          <a:xfrm rot="5400000">
            <a:off x="6737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3" name="Rectangle 262"/>
          <p:cNvSpPr/>
          <p:nvPr/>
        </p:nvSpPr>
        <p:spPr>
          <a:xfrm>
            <a:off x="6572755"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66" name="Trapezoid 265"/>
          <p:cNvSpPr/>
          <p:nvPr/>
        </p:nvSpPr>
        <p:spPr>
          <a:xfrm rot="5400000">
            <a:off x="6753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3" name="Trapezoid 272"/>
          <p:cNvSpPr/>
          <p:nvPr/>
        </p:nvSpPr>
        <p:spPr>
          <a:xfrm rot="5400000">
            <a:off x="6755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4" name="Trapezoid 273"/>
          <p:cNvSpPr/>
          <p:nvPr/>
        </p:nvSpPr>
        <p:spPr>
          <a:xfrm rot="5400000">
            <a:off x="6760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5" name="Trapezoid 274"/>
          <p:cNvSpPr/>
          <p:nvPr/>
        </p:nvSpPr>
        <p:spPr>
          <a:xfrm rot="5400000">
            <a:off x="6753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2" name="Rounded Rectangle 221"/>
          <p:cNvSpPr/>
          <p:nvPr/>
        </p:nvSpPr>
        <p:spPr>
          <a:xfrm>
            <a:off x="2086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  Map</a:t>
            </a:r>
          </a:p>
        </p:txBody>
      </p:sp>
      <p:sp>
        <p:nvSpPr>
          <p:cNvPr id="285" name="Rounded Rectangle 284"/>
          <p:cNvSpPr/>
          <p:nvPr/>
        </p:nvSpPr>
        <p:spPr>
          <a:xfrm>
            <a:off x="6465740"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a:t>
            </a:r>
          </a:p>
        </p:txBody>
      </p:sp>
      <p:sp>
        <p:nvSpPr>
          <p:cNvPr id="286" name="Rounded Rectangle 285"/>
          <p:cNvSpPr/>
          <p:nvPr/>
        </p:nvSpPr>
        <p:spPr>
          <a:xfrm>
            <a:off x="281680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D1</a:t>
            </a:r>
          </a:p>
        </p:txBody>
      </p:sp>
      <p:sp>
        <p:nvSpPr>
          <p:cNvPr id="287" name="Rounded Rectangle 286"/>
          <p:cNvSpPr/>
          <p:nvPr/>
        </p:nvSpPr>
        <p:spPr>
          <a:xfrm>
            <a:off x="3544791"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D2</a:t>
            </a:r>
          </a:p>
        </p:txBody>
      </p:sp>
      <p:sp>
        <p:nvSpPr>
          <p:cNvPr id="288" name="Rounded Rectangle 287"/>
          <p:cNvSpPr/>
          <p:nvPr/>
        </p:nvSpPr>
        <p:spPr>
          <a:xfrm>
            <a:off x="4275782"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Map</a:t>
            </a:r>
          </a:p>
        </p:txBody>
      </p:sp>
      <p:sp>
        <p:nvSpPr>
          <p:cNvPr id="289" name="Rounded Rectangle 288"/>
          <p:cNvSpPr/>
          <p:nvPr/>
        </p:nvSpPr>
        <p:spPr>
          <a:xfrm>
            <a:off x="501553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R1</a:t>
            </a:r>
          </a:p>
        </p:txBody>
      </p:sp>
      <p:sp>
        <p:nvSpPr>
          <p:cNvPr id="290" name="Rounded Rectangle 289"/>
          <p:cNvSpPr/>
          <p:nvPr/>
        </p:nvSpPr>
        <p:spPr>
          <a:xfrm>
            <a:off x="574053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R2</a:t>
            </a:r>
          </a:p>
        </p:txBody>
      </p:sp>
      <p:sp>
        <p:nvSpPr>
          <p:cNvPr id="293" name="Rectangle 292"/>
          <p:cNvSpPr/>
          <p:nvPr/>
        </p:nvSpPr>
        <p:spPr>
          <a:xfrm>
            <a:off x="288647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4" name="Rectangle 293"/>
          <p:cNvSpPr/>
          <p:nvPr/>
        </p:nvSpPr>
        <p:spPr>
          <a:xfrm>
            <a:off x="304792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5" name="Rectangle 294"/>
          <p:cNvSpPr/>
          <p:nvPr/>
        </p:nvSpPr>
        <p:spPr>
          <a:xfrm>
            <a:off x="32093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9" name="Rounded Rectangle 298"/>
          <p:cNvSpPr/>
          <p:nvPr/>
        </p:nvSpPr>
        <p:spPr>
          <a:xfrm>
            <a:off x="3535643"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1" name="Rectangle 300"/>
          <p:cNvSpPr/>
          <p:nvPr/>
        </p:nvSpPr>
        <p:spPr>
          <a:xfrm>
            <a:off x="361183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2" name="Rectangle 301"/>
          <p:cNvSpPr/>
          <p:nvPr/>
        </p:nvSpPr>
        <p:spPr>
          <a:xfrm>
            <a:off x="377328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3" name="Rectangle 302"/>
          <p:cNvSpPr/>
          <p:nvPr/>
        </p:nvSpPr>
        <p:spPr>
          <a:xfrm>
            <a:off x="3934740"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4" name="Rounded Rectangle 303"/>
          <p:cNvSpPr/>
          <p:nvPr/>
        </p:nvSpPr>
        <p:spPr>
          <a:xfrm>
            <a:off x="4266634"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6" name="Rectangle 305"/>
          <p:cNvSpPr/>
          <p:nvPr/>
        </p:nvSpPr>
        <p:spPr>
          <a:xfrm>
            <a:off x="43432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7" name="Rectangle 306"/>
          <p:cNvSpPr/>
          <p:nvPr/>
        </p:nvSpPr>
        <p:spPr>
          <a:xfrm>
            <a:off x="45046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8" name="Rectangle 307"/>
          <p:cNvSpPr/>
          <p:nvPr/>
        </p:nvSpPr>
        <p:spPr>
          <a:xfrm>
            <a:off x="466612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9" name="Rounded Rectangle 308"/>
          <p:cNvSpPr/>
          <p:nvPr/>
        </p:nvSpPr>
        <p:spPr>
          <a:xfrm>
            <a:off x="5006391"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1" name="Rectangle 310"/>
          <p:cNvSpPr/>
          <p:nvPr/>
        </p:nvSpPr>
        <p:spPr>
          <a:xfrm>
            <a:off x="509213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2" name="Rectangle 311"/>
          <p:cNvSpPr/>
          <p:nvPr/>
        </p:nvSpPr>
        <p:spPr>
          <a:xfrm>
            <a:off x="525358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3" name="Rectangle 312"/>
          <p:cNvSpPr/>
          <p:nvPr/>
        </p:nvSpPr>
        <p:spPr>
          <a:xfrm>
            <a:off x="5415038"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4" name="Rounded Rectangle 313"/>
          <p:cNvSpPr/>
          <p:nvPr/>
        </p:nvSpPr>
        <p:spPr>
          <a:xfrm>
            <a:off x="573138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6" name="Rectangle 315"/>
          <p:cNvSpPr/>
          <p:nvPr/>
        </p:nvSpPr>
        <p:spPr>
          <a:xfrm>
            <a:off x="58186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7" name="Rectangle 316"/>
          <p:cNvSpPr/>
          <p:nvPr/>
        </p:nvSpPr>
        <p:spPr>
          <a:xfrm>
            <a:off x="5972984"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8" name="Rectangle 317"/>
          <p:cNvSpPr/>
          <p:nvPr/>
        </p:nvSpPr>
        <p:spPr>
          <a:xfrm>
            <a:off x="6134435"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9" name="Rounded Rectangle 318"/>
          <p:cNvSpPr/>
          <p:nvPr/>
        </p:nvSpPr>
        <p:spPr>
          <a:xfrm>
            <a:off x="6456592"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21" name="Rectangle 320"/>
          <p:cNvSpPr/>
          <p:nvPr/>
        </p:nvSpPr>
        <p:spPr>
          <a:xfrm>
            <a:off x="653134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2" name="Rectangle 321"/>
          <p:cNvSpPr/>
          <p:nvPr/>
        </p:nvSpPr>
        <p:spPr>
          <a:xfrm>
            <a:off x="669279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3" name="Rectangle 322"/>
          <p:cNvSpPr/>
          <p:nvPr/>
        </p:nvSpPr>
        <p:spPr>
          <a:xfrm>
            <a:off x="685424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 name="Title 3"/>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Compiling a Query</a:t>
            </a:r>
          </a:p>
        </p:txBody>
      </p:sp>
    </p:spTree>
    <p:extLst>
      <p:ext uri="{BB962C8B-B14F-4D97-AF65-F5344CB8AC3E}">
        <p14:creationId xmlns:p14="http://schemas.microsoft.com/office/powerpoint/2010/main" val="775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mph" presetSubtype="2" fill="hold" nodeType="withEffect">
                                  <p:stCondLst>
                                    <p:cond delay="1000"/>
                                  </p:stCondLst>
                                  <p:childTnLst>
                                    <p:animClr clrSpc="rgb" dir="cw">
                                      <p:cBhvr>
                                        <p:cTn id="12" dur="500" fill="hold"/>
                                        <p:tgtEl>
                                          <p:spTgt spid="301"/>
                                        </p:tgtEl>
                                        <p:attrNameLst>
                                          <p:attrName>fillcolor</p:attrName>
                                        </p:attrNameLst>
                                      </p:cBhvr>
                                      <p:to>
                                        <a:srgbClr val="C10000"/>
                                      </p:to>
                                    </p:animClr>
                                    <p:set>
                                      <p:cBhvr>
                                        <p:cTn id="13" dur="500" fill="hold"/>
                                        <p:tgtEl>
                                          <p:spTgt spid="301"/>
                                        </p:tgtEl>
                                        <p:attrNameLst>
                                          <p:attrName>fill.type</p:attrName>
                                        </p:attrNameLst>
                                      </p:cBhvr>
                                      <p:to>
                                        <p:strVal val="solid"/>
                                      </p:to>
                                    </p:set>
                                    <p:set>
                                      <p:cBhvr>
                                        <p:cTn id="14" dur="500" fill="hold"/>
                                        <p:tgtEl>
                                          <p:spTgt spid="301"/>
                                        </p:tgtEl>
                                        <p:attrNameLst>
                                          <p:attrName>fill.on</p:attrName>
                                        </p:attrNameLst>
                                      </p:cBhvr>
                                      <p:to>
                                        <p:strVal val="true"/>
                                      </p:to>
                                    </p:set>
                                  </p:childTnLst>
                                </p:cTn>
                              </p:par>
                              <p:par>
                                <p:cTn id="15" presetID="1" presetClass="entr" presetSubtype="0" fill="hold" grpId="0" nodeType="withEffect">
                                  <p:stCondLst>
                                    <p:cond delay="2000"/>
                                  </p:stCondLst>
                                  <p:childTnLst>
                                    <p:set>
                                      <p:cBhvr>
                                        <p:cTn id="16" dur="1" fill="hold">
                                          <p:stCondLst>
                                            <p:cond delay="0"/>
                                          </p:stCondLst>
                                        </p:cTn>
                                        <p:tgtEl>
                                          <p:spTgt spid="288"/>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90"/>
                                        </p:tgtEl>
                                        <p:attrNameLst>
                                          <p:attrName>style.visibility</p:attrName>
                                        </p:attrNameLst>
                                      </p:cBhvr>
                                      <p:to>
                                        <p:strVal val="visible"/>
                                      </p:to>
                                    </p:set>
                                  </p:childTnLst>
                                </p:cTn>
                              </p:par>
                              <p:par>
                                <p:cTn id="21" presetID="1" presetClass="emph" presetSubtype="2" fill="hold" nodeType="withEffect">
                                  <p:stCondLst>
                                    <p:cond delay="3000"/>
                                  </p:stCondLst>
                                  <p:childTnLst>
                                    <p:animClr clrSpc="rgb" dir="cw">
                                      <p:cBhvr>
                                        <p:cTn id="22" dur="500" fill="hold"/>
                                        <p:tgtEl>
                                          <p:spTgt spid="318"/>
                                        </p:tgtEl>
                                        <p:attrNameLst>
                                          <p:attrName>fillcolor</p:attrName>
                                        </p:attrNameLst>
                                      </p:cBhvr>
                                      <p:to>
                                        <a:srgbClr val="C10000"/>
                                      </p:to>
                                    </p:animClr>
                                    <p:set>
                                      <p:cBhvr>
                                        <p:cTn id="23" dur="500" fill="hold"/>
                                        <p:tgtEl>
                                          <p:spTgt spid="318"/>
                                        </p:tgtEl>
                                        <p:attrNameLst>
                                          <p:attrName>fill.type</p:attrName>
                                        </p:attrNameLst>
                                      </p:cBhvr>
                                      <p:to>
                                        <p:strVal val="solid"/>
                                      </p:to>
                                    </p:set>
                                    <p:set>
                                      <p:cBhvr>
                                        <p:cTn id="24" dur="500" fill="hold"/>
                                        <p:tgtEl>
                                          <p:spTgt spid="318"/>
                                        </p:tgtEl>
                                        <p:attrNameLst>
                                          <p:attrName>fill.on</p:attrName>
                                        </p:attrNameLst>
                                      </p:cBhvr>
                                      <p:to>
                                        <p:strVal val="true"/>
                                      </p:to>
                                    </p:set>
                                  </p:childTnLst>
                                </p:cTn>
                              </p:par>
                              <p:par>
                                <p:cTn id="25" presetID="1" presetClass="entr" presetSubtype="0" fill="hold" grpId="0" nodeType="withEffect">
                                  <p:stCondLst>
                                    <p:cond delay="400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17</a:t>
            </a:fld>
            <a:endParaRPr lang="en-US"/>
          </a:p>
        </p:txBody>
      </p:sp>
      <p:sp>
        <p:nvSpPr>
          <p:cNvPr id="6" name="Rounded Rectangle 5">
            <a:extLst>
              <a:ext uri="{FF2B5EF4-FFF2-40B4-BE49-F238E27FC236}">
                <a16:creationId xmlns:a16="http://schemas.microsoft.com/office/drawing/2014/main" xmlns="" id="{DDB78E1C-FFA3-A746-B5BE-00F41780BD82}"/>
              </a:ext>
            </a:extLst>
          </p:cNvPr>
          <p:cNvSpPr/>
          <p:nvPr/>
        </p:nvSpPr>
        <p:spPr>
          <a:xfrm>
            <a:off x="3737862" y="4016690"/>
            <a:ext cx="1934876" cy="73567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Neue" charset="0"/>
                <a:ea typeface="Helvetica Neue" charset="0"/>
                <a:cs typeface="Helvetica Neue" charset="0"/>
              </a:rPr>
              <a:t>Query Planner</a:t>
            </a:r>
          </a:p>
        </p:txBody>
      </p:sp>
      <p:sp>
        <p:nvSpPr>
          <p:cNvPr id="18" name="Rounded Rectangle 17">
            <a:extLst>
              <a:ext uri="{FF2B5EF4-FFF2-40B4-BE49-F238E27FC236}">
                <a16:creationId xmlns:a16="http://schemas.microsoft.com/office/drawing/2014/main" xmlns="" id="{FD6186AB-00AC-FE49-ACE5-0013F646DA8A}"/>
              </a:ext>
            </a:extLst>
          </p:cNvPr>
          <p:cNvSpPr/>
          <p:nvPr/>
        </p:nvSpPr>
        <p:spPr>
          <a:xfrm>
            <a:off x="2476875" y="1616581"/>
            <a:ext cx="4456849" cy="1793444"/>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24" name="Rounded Rectangle 23">
            <a:extLst>
              <a:ext uri="{FF2B5EF4-FFF2-40B4-BE49-F238E27FC236}">
                <a16:creationId xmlns:a16="http://schemas.microsoft.com/office/drawing/2014/main" xmlns="" id="{DDB78E1C-FFA3-A746-B5BE-00F41780BD82}"/>
              </a:ext>
            </a:extLst>
          </p:cNvPr>
          <p:cNvSpPr/>
          <p:nvPr/>
        </p:nvSpPr>
        <p:spPr>
          <a:xfrm>
            <a:off x="656994"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Resources?</a:t>
            </a:r>
            <a:endParaRPr lang="en-US" sz="2400" dirty="0">
              <a:solidFill>
                <a:srgbClr val="FF0000"/>
              </a:solidFill>
              <a:latin typeface="Helvetica Neue" charset="0"/>
              <a:ea typeface="Helvetica Neue" charset="0"/>
              <a:cs typeface="Helvetica Neue" charset="0"/>
            </a:endParaRPr>
          </a:p>
        </p:txBody>
      </p:sp>
      <p:sp>
        <p:nvSpPr>
          <p:cNvPr id="25" name="Rounded Rectangle 24">
            <a:extLst>
              <a:ext uri="{FF2B5EF4-FFF2-40B4-BE49-F238E27FC236}">
                <a16:creationId xmlns:a16="http://schemas.microsoft.com/office/drawing/2014/main" xmlns="" id="{DDB78E1C-FFA3-A746-B5BE-00F41780BD82}"/>
              </a:ext>
            </a:extLst>
          </p:cNvPr>
          <p:cNvSpPr/>
          <p:nvPr/>
        </p:nvSpPr>
        <p:spPr>
          <a:xfrm>
            <a:off x="6087262"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Reduce Load?</a:t>
            </a:r>
            <a:endParaRPr lang="en-US" sz="2400" dirty="0">
              <a:solidFill>
                <a:srgbClr val="FF0000"/>
              </a:solidFill>
              <a:latin typeface="Helvetica Neue" charset="0"/>
              <a:ea typeface="Helvetica Neue" charset="0"/>
              <a:cs typeface="Helvetica Neue" charset="0"/>
            </a:endParaRPr>
          </a:p>
        </p:txBody>
      </p:sp>
      <p:pic>
        <p:nvPicPr>
          <p:cNvPr id="20" name="Picture 19">
            <a:extLst>
              <a:ext uri="{FF2B5EF4-FFF2-40B4-BE49-F238E27FC236}">
                <a16:creationId xmlns:a16="http://schemas.microsoft.com/office/drawing/2014/main" xmlns="" id="{9CAC8370-7A16-2E43-8118-D9876FC20810}"/>
              </a:ext>
            </a:extLst>
          </p:cNvPr>
          <p:cNvPicPr>
            <a:picLocks noChangeAspect="1"/>
          </p:cNvPicPr>
          <p:nvPr/>
        </p:nvPicPr>
        <p:blipFill>
          <a:blip r:embed="rId3"/>
          <a:stretch>
            <a:fillRect/>
          </a:stretch>
        </p:blipFill>
        <p:spPr>
          <a:xfrm>
            <a:off x="5878921" y="5329772"/>
            <a:ext cx="1317115" cy="1158980"/>
          </a:xfrm>
          <a:prstGeom prst="rect">
            <a:avLst/>
          </a:prstGeom>
        </p:spPr>
      </p:pic>
      <p:pic>
        <p:nvPicPr>
          <p:cNvPr id="21" name="droppedImage.pdf">
            <a:extLst>
              <a:ext uri="{FF2B5EF4-FFF2-40B4-BE49-F238E27FC236}">
                <a16:creationId xmlns:a16="http://schemas.microsoft.com/office/drawing/2014/main" xmlns="" id="{6D3F23B1-5B08-0448-B9AF-87E87675CC47}"/>
              </a:ext>
            </a:extLst>
          </p:cNvPr>
          <p:cNvPicPr/>
          <p:nvPr/>
        </p:nvPicPr>
        <p:blipFill>
          <a:blip r:embed="rId4">
            <a:extLst/>
          </a:blip>
          <a:stretch>
            <a:fillRect/>
          </a:stretch>
        </p:blipFill>
        <p:spPr>
          <a:xfrm>
            <a:off x="2223239" y="5488780"/>
            <a:ext cx="1344122" cy="713622"/>
          </a:xfrm>
          <a:prstGeom prst="rect">
            <a:avLst/>
          </a:prstGeom>
          <a:ln w="12700">
            <a:miter lim="400000"/>
          </a:ln>
        </p:spPr>
      </p:pic>
      <p:cxnSp>
        <p:nvCxnSpPr>
          <p:cNvPr id="31" name="Straight Arrow Connector 30"/>
          <p:cNvCxnSpPr>
            <a:stCxn id="18" idx="2"/>
            <a:endCxn id="6" idx="0"/>
          </p:cNvCxnSpPr>
          <p:nvPr/>
        </p:nvCxnSpPr>
        <p:spPr>
          <a:xfrm>
            <a:off x="4705300" y="3410025"/>
            <a:ext cx="0" cy="606665"/>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2"/>
            <a:endCxn id="21" idx="3"/>
          </p:cNvCxnSpPr>
          <p:nvPr/>
        </p:nvCxnSpPr>
        <p:spPr>
          <a:xfrm flipH="1">
            <a:off x="3567361" y="4752369"/>
            <a:ext cx="1137939" cy="1093222"/>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2"/>
            <a:endCxn id="20" idx="1"/>
          </p:cNvCxnSpPr>
          <p:nvPr/>
        </p:nvCxnSpPr>
        <p:spPr>
          <a:xfrm>
            <a:off x="4705300" y="4752369"/>
            <a:ext cx="1173621" cy="1156893"/>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9" name="Right Arrow 38"/>
          <p:cNvSpPr/>
          <p:nvPr/>
        </p:nvSpPr>
        <p:spPr>
          <a:xfrm>
            <a:off x="3567361" y="5776069"/>
            <a:ext cx="2311560" cy="562933"/>
          </a:xfrm>
          <a:prstGeom prst="right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375A29FC-75D4-3F43-8884-474B36FA65DA}"/>
              </a:ext>
            </a:extLst>
          </p:cNvPr>
          <p:cNvSpPr txBox="1"/>
          <p:nvPr/>
        </p:nvSpPr>
        <p:spPr>
          <a:xfrm>
            <a:off x="4137421" y="6221836"/>
            <a:ext cx="927305" cy="400110"/>
          </a:xfrm>
          <a:prstGeom prst="rect">
            <a:avLst/>
          </a:prstGeom>
          <a:noFill/>
          <a:ln>
            <a:noFill/>
          </a:ln>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Tuples</a:t>
            </a:r>
          </a:p>
        </p:txBody>
      </p:sp>
      <p:sp>
        <p:nvSpPr>
          <p:cNvPr id="27" name="Rounded Rectangle 26">
            <a:extLst>
              <a:ext uri="{FF2B5EF4-FFF2-40B4-BE49-F238E27FC236}">
                <a16:creationId xmlns:a16="http://schemas.microsoft.com/office/drawing/2014/main" xmlns="" id="{FD6186AB-00AC-FE49-ACE5-0013F646DA8A}"/>
              </a:ext>
            </a:extLst>
          </p:cNvPr>
          <p:cNvSpPr/>
          <p:nvPr/>
        </p:nvSpPr>
        <p:spPr>
          <a:xfrm>
            <a:off x="2555480" y="1501490"/>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0" name="Rounded Rectangle 29">
            <a:extLst>
              <a:ext uri="{FF2B5EF4-FFF2-40B4-BE49-F238E27FC236}">
                <a16:creationId xmlns:a16="http://schemas.microsoft.com/office/drawing/2014/main" xmlns="" id="{FD6186AB-00AC-FE49-ACE5-0013F646DA8A}"/>
              </a:ext>
            </a:extLst>
          </p:cNvPr>
          <p:cNvSpPr/>
          <p:nvPr/>
        </p:nvSpPr>
        <p:spPr>
          <a:xfrm>
            <a:off x="2634085" y="1396804"/>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3" name="Rounded Rectangle 32">
            <a:extLst>
              <a:ext uri="{FF2B5EF4-FFF2-40B4-BE49-F238E27FC236}">
                <a16:creationId xmlns:a16="http://schemas.microsoft.com/office/drawing/2014/main" xmlns="" id="{FD6186AB-00AC-FE49-ACE5-0013F646DA8A}"/>
              </a:ext>
            </a:extLst>
          </p:cNvPr>
          <p:cNvSpPr/>
          <p:nvPr/>
        </p:nvSpPr>
        <p:spPr>
          <a:xfrm>
            <a:off x="2712690" y="1311709"/>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Tree>
    <p:extLst>
      <p:ext uri="{BB962C8B-B14F-4D97-AF65-F5344CB8AC3E}">
        <p14:creationId xmlns:p14="http://schemas.microsoft.com/office/powerpoint/2010/main" val="539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 presetClass="emph" presetSubtype="0" autoRev="1" fill="hold" nodeType="withEffect">
                                  <p:stCondLst>
                                    <p:cond delay="0"/>
                                  </p:stCondLst>
                                  <p:childTnLst>
                                    <p:animScale>
                                      <p:cBhvr>
                                        <p:cTn id="26" dur="500" fill="hold"/>
                                        <p:tgtEl>
                                          <p:spTgt spid="21"/>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6" presetClass="emph" presetSubtype="0" autoRev="1" fill="hold" grpId="1" nodeType="withEffect">
                                  <p:stCondLst>
                                    <p:cond delay="0"/>
                                  </p:stCondLst>
                                  <p:childTnLst>
                                    <p:animScale>
                                      <p:cBhvr>
                                        <p:cTn id="32" dur="500" fill="hold"/>
                                        <p:tgtEl>
                                          <p:spTgt spid="39"/>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3"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2" presetClass="entr" presetSubtype="3"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39" grpId="1" animBg="1"/>
      <p:bldP spid="39" grpId="2" animBg="1"/>
      <p:bldP spid="50" grpId="0"/>
      <p:bldP spid="27" grpId="0" animBg="1"/>
      <p:bldP spid="30"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ILP</a:t>
            </a:r>
          </a:p>
        </p:txBody>
      </p:sp>
      <p:sp>
        <p:nvSpPr>
          <p:cNvPr id="3" name="Slide Number Placeholder 2"/>
          <p:cNvSpPr>
            <a:spLocks noGrp="1"/>
          </p:cNvSpPr>
          <p:nvPr>
            <p:ph type="sldNum" sz="quarter" idx="12"/>
          </p:nvPr>
        </p:nvSpPr>
        <p:spPr/>
        <p:txBody>
          <a:bodyPr/>
          <a:lstStyle/>
          <a:p>
            <a:fld id="{4748F3B0-5290-A241-88FF-F03DD1126586}" type="slidenum">
              <a:rPr lang="en-US" smtClean="0"/>
              <a:t>18</a:t>
            </a:fld>
            <a:endParaRPr lang="en-US"/>
          </a:p>
        </p:txBody>
      </p:sp>
      <p:graphicFrame>
        <p:nvGraphicFramePr>
          <p:cNvPr id="392" name="Table 391"/>
          <p:cNvGraphicFramePr>
            <a:graphicFrameLocks noGrp="1"/>
          </p:cNvGraphicFramePr>
          <p:nvPr>
            <p:extLst>
              <p:ext uri="{D42A27DB-BD31-4B8C-83A1-F6EECF244321}">
                <p14:modId xmlns:p14="http://schemas.microsoft.com/office/powerpoint/2010/main" val="482074363"/>
              </p:ext>
            </p:extLst>
          </p:nvPr>
        </p:nvGraphicFramePr>
        <p:xfrm>
          <a:off x="62059" y="1917599"/>
          <a:ext cx="1959428" cy="2598894"/>
        </p:xfrm>
        <a:graphic>
          <a:graphicData uri="http://schemas.openxmlformats.org/drawingml/2006/table">
            <a:tbl>
              <a:tblPr>
                <a:tableStyleId>{5C22544A-7EE6-4342-B048-85BDC9FD1C3A}</a:tableStyleId>
              </a:tblPr>
              <a:tblGrid>
                <a:gridCol w="1959428">
                  <a:extLst>
                    <a:ext uri="{9D8B030D-6E8A-4147-A177-3AD203B41FA5}">
                      <a16:colId xmlns:a16="http://schemas.microsoft.com/office/drawing/2014/main" xmlns="" val="20000"/>
                    </a:ext>
                  </a:extLst>
                </a:gridCol>
              </a:tblGrid>
              <a:tr h="421540">
                <a:tc>
                  <a:txBody>
                    <a:bodyPr/>
                    <a:lstStyle/>
                    <a:p>
                      <a:pPr algn="ctr"/>
                      <a:r>
                        <a:rPr lang="en-US" sz="2000" b="1" dirty="0">
                          <a:solidFill>
                            <a:schemeClr val="bg1">
                              <a:lumMod val="95000"/>
                            </a:schemeClr>
                          </a:solidFill>
                          <a:latin typeface="Helvetica Neue" charset="0"/>
                          <a:ea typeface="Helvetica Neue" charset="0"/>
                          <a:cs typeface="Helvetica Neue" charset="0"/>
                        </a:rPr>
                        <a:t>Constraints</a:t>
                      </a:r>
                      <a:endParaRPr lang="en-US" sz="1600" b="1" dirty="0">
                        <a:solidFill>
                          <a:schemeClr val="bg1">
                            <a:lumMod val="95000"/>
                          </a:schemeClr>
                        </a:solidFill>
                        <a:latin typeface="Helvetica Neue" charset="0"/>
                        <a:ea typeface="Helvetica Neue" charset="0"/>
                        <a:cs typeface="Helvetica Neue" charset="0"/>
                      </a:endParaRPr>
                    </a:p>
                  </a:txBody>
                  <a:tcPr anchor="ctr">
                    <a:solidFill>
                      <a:schemeClr val="tx1">
                        <a:lumMod val="75000"/>
                        <a:lumOff val="25000"/>
                      </a:schemeClr>
                    </a:solidFill>
                  </a:tcPr>
                </a:tc>
                <a:extLst>
                  <a:ext uri="{0D108BD9-81ED-4DB2-BD59-A6C34878D82A}">
                    <a16:rowId xmlns:a16="http://schemas.microsoft.com/office/drawing/2014/main" xmlns="" val="10000"/>
                  </a:ext>
                </a:extLst>
              </a:tr>
              <a:tr h="389114">
                <a:tc>
                  <a:txBody>
                    <a:bodyPr/>
                    <a:lstStyle/>
                    <a:p>
                      <a:pPr algn="ctr"/>
                      <a:endParaRPr lang="en-US" sz="1800" i="0" dirty="0">
                        <a:solidFill>
                          <a:schemeClr val="accent2">
                            <a:lumMod val="75000"/>
                          </a:schemeClr>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a16="http://schemas.microsoft.com/office/drawing/2014/main" xmlns="" val="10001"/>
                  </a:ext>
                </a:extLst>
              </a:tr>
              <a:tr h="680950">
                <a:tc>
                  <a:txBody>
                    <a:bodyPr/>
                    <a:lstStyle/>
                    <a:p>
                      <a:pPr algn="ctr"/>
                      <a:endParaRPr lang="en-US" sz="1800" i="0" dirty="0">
                        <a:solidFill>
                          <a:srgbClr val="7030A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a16="http://schemas.microsoft.com/office/drawing/2014/main" xmlns="" val="10002"/>
                  </a:ext>
                </a:extLst>
              </a:tr>
              <a:tr h="553645">
                <a:tc>
                  <a:txBody>
                    <a:bodyPr/>
                    <a:lstStyle/>
                    <a:p>
                      <a:pPr algn="ctr"/>
                      <a:endParaRPr lang="en-US" sz="1800" i="0" dirty="0">
                        <a:solidFill>
                          <a:srgbClr val="00B05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a16="http://schemas.microsoft.com/office/drawing/2014/main" xmlns="" val="10003"/>
                  </a:ext>
                </a:extLst>
              </a:tr>
              <a:tr h="553645">
                <a:tc>
                  <a:txBody>
                    <a:bodyPr/>
                    <a:lstStyle/>
                    <a:p>
                      <a:pPr algn="ctr"/>
                      <a:endParaRPr lang="en-US" sz="1800" i="0" dirty="0">
                        <a:solidFill>
                          <a:srgbClr val="0070C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a16="http://schemas.microsoft.com/office/drawing/2014/main" xmlns="" val="10004"/>
                  </a:ext>
                </a:extLst>
              </a:tr>
            </a:tbl>
          </a:graphicData>
        </a:graphic>
      </p:graphicFrame>
      <p:sp>
        <p:nvSpPr>
          <p:cNvPr id="393" name="Rounded Rectangle 392">
            <a:extLst>
              <a:ext uri="{FF2B5EF4-FFF2-40B4-BE49-F238E27FC236}">
                <a16:creationId xmlns:a16="http://schemas.microsoft.com/office/drawing/2014/main" xmlns="" id="{DDB78E1C-FFA3-A746-B5BE-00F41780BD82}"/>
              </a:ext>
            </a:extLst>
          </p:cNvPr>
          <p:cNvSpPr/>
          <p:nvPr/>
        </p:nvSpPr>
        <p:spPr>
          <a:xfrm>
            <a:off x="956274" y="5398880"/>
            <a:ext cx="7476372"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C00000"/>
                </a:solidFill>
                <a:latin typeface="Helvetica Neue" charset="0"/>
                <a:ea typeface="Helvetica Neue" charset="0"/>
                <a:cs typeface="Helvetica Neue" charset="0"/>
              </a:rPr>
              <a:t>Goal: </a:t>
            </a:r>
            <a:r>
              <a:rPr lang="en-US" sz="2400" b="1" dirty="0">
                <a:solidFill>
                  <a:schemeClr val="tx1"/>
                </a:solidFill>
                <a:latin typeface="Helvetica Neue" charset="0"/>
                <a:ea typeface="Helvetica Neue" charset="0"/>
                <a:cs typeface="Helvetica Neue" charset="0"/>
              </a:rPr>
              <a:t>Minimize tuples sent to stream processor</a:t>
            </a:r>
          </a:p>
        </p:txBody>
      </p:sp>
      <p:sp>
        <p:nvSpPr>
          <p:cNvPr id="398" name="Rounded Rectangle 397"/>
          <p:cNvSpPr>
            <a:spLocks/>
          </p:cNvSpPr>
          <p:nvPr/>
        </p:nvSpPr>
        <p:spPr>
          <a:xfrm>
            <a:off x="7533863" y="1853190"/>
            <a:ext cx="1151686" cy="2752416"/>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a:t>
            </a:r>
            <a:r>
              <a:rPr lang="en-US" sz="1000" b="1" dirty="0" err="1">
                <a:latin typeface="Helvetica Neue" charset="0"/>
                <a:ea typeface="Helvetica Neue" charset="0"/>
                <a:cs typeface="Helvetica Neue" charset="0"/>
              </a:rPr>
              <a:t>Deparser</a:t>
            </a:r>
            <a:endParaRPr lang="en-US" sz="1000" b="1" dirty="0">
              <a:latin typeface="Helvetica Neue" charset="0"/>
              <a:ea typeface="Helvetica Neue" charset="0"/>
              <a:cs typeface="Helvetica Neue" charset="0"/>
            </a:endParaRP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grpSp>
        <p:nvGrpSpPr>
          <p:cNvPr id="400" name="Group 399"/>
          <p:cNvGrpSpPr/>
          <p:nvPr/>
        </p:nvGrpSpPr>
        <p:grpSpPr>
          <a:xfrm>
            <a:off x="7807986" y="2375106"/>
            <a:ext cx="614335" cy="336584"/>
            <a:chOff x="6858000" y="3200400"/>
            <a:chExt cx="685800" cy="375739"/>
          </a:xfrm>
        </p:grpSpPr>
        <p:sp>
          <p:nvSpPr>
            <p:cNvPr id="431" name="Rectangle 430"/>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2" name="Rectangle 431"/>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3" name="Rectangle 432"/>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34" name="Straight Connector 433"/>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7805186" y="2965310"/>
            <a:ext cx="614335" cy="336584"/>
            <a:chOff x="6858000" y="3200400"/>
            <a:chExt cx="685800" cy="375739"/>
          </a:xfrm>
        </p:grpSpPr>
        <p:sp>
          <p:nvSpPr>
            <p:cNvPr id="422" name="Rectangle 42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3" name="Rectangle 42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4" name="Rectangle 42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25" name="Straight Connector 42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2" name="Group 401"/>
          <p:cNvGrpSpPr/>
          <p:nvPr/>
        </p:nvGrpSpPr>
        <p:grpSpPr>
          <a:xfrm>
            <a:off x="7805186" y="3555514"/>
            <a:ext cx="614335" cy="336584"/>
            <a:chOff x="6858000" y="3200400"/>
            <a:chExt cx="685800" cy="375739"/>
          </a:xfrm>
        </p:grpSpPr>
        <p:sp>
          <p:nvSpPr>
            <p:cNvPr id="413" name="Rectangle 412"/>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4" name="Rectangle 413"/>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5" name="Rectangle 414"/>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16" name="Straight Connector 415"/>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7805186" y="4145717"/>
            <a:ext cx="614335" cy="336584"/>
            <a:chOff x="6858000" y="3200400"/>
            <a:chExt cx="685800" cy="375739"/>
          </a:xfrm>
        </p:grpSpPr>
        <p:sp>
          <p:nvSpPr>
            <p:cNvPr id="404" name="Rectangle 4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5" name="Rectangle 4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6" name="Rectangle 4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07" name="Straight Connector 4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0" name="TextBox 439"/>
          <p:cNvSpPr txBox="1">
            <a:spLocks/>
          </p:cNvSpPr>
          <p:nvPr/>
        </p:nvSpPr>
        <p:spPr>
          <a:xfrm>
            <a:off x="5160153" y="4641308"/>
            <a:ext cx="692818" cy="276999"/>
          </a:xfrm>
          <a:prstGeom prst="rect">
            <a:avLst/>
          </a:prstGeom>
          <a:noFill/>
        </p:spPr>
        <p:txBody>
          <a:bodyPr wrap="none" rtlCol="0">
            <a:spAutoFit/>
          </a:bodyPr>
          <a:lstStyle/>
          <a:p>
            <a:pPr algn="ctr"/>
            <a:r>
              <a:rPr lang="en-US" sz="1200" b="1" dirty="0">
                <a:latin typeface="Helvetica Neue" charset="0"/>
                <a:ea typeface="Helvetica Neue" charset="0"/>
                <a:cs typeface="Helvetica Neue" charset="0"/>
              </a:rPr>
              <a:t>Stages</a:t>
            </a:r>
          </a:p>
        </p:txBody>
      </p:sp>
      <p:sp>
        <p:nvSpPr>
          <p:cNvPr id="457" name="Rounded Rectangle 456"/>
          <p:cNvSpPr>
            <a:spLocks/>
          </p:cNvSpPr>
          <p:nvPr/>
        </p:nvSpPr>
        <p:spPr>
          <a:xfrm>
            <a:off x="2322780" y="1845921"/>
            <a:ext cx="1151686" cy="2752416"/>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Parser</a:t>
            </a: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sp>
        <p:nvSpPr>
          <p:cNvPr id="459" name="Rectangle 458"/>
          <p:cNvSpPr>
            <a:spLocks/>
          </p:cNvSpPr>
          <p:nvPr/>
        </p:nvSpPr>
        <p:spPr>
          <a:xfrm>
            <a:off x="3627871"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0" name="Trapezoid 459"/>
          <p:cNvSpPr>
            <a:spLocks/>
          </p:cNvSpPr>
          <p:nvPr/>
        </p:nvSpPr>
        <p:spPr>
          <a:xfrm rot="5400000">
            <a:off x="4091293"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Helvetica Neue" charset="0"/>
              <a:ea typeface="Helvetica Neue" charset="0"/>
              <a:cs typeface="Helvetica Neue" charset="0"/>
            </a:endParaRPr>
          </a:p>
        </p:txBody>
      </p:sp>
      <p:sp>
        <p:nvSpPr>
          <p:cNvPr id="461" name="Trapezoid 460"/>
          <p:cNvSpPr>
            <a:spLocks/>
          </p:cNvSpPr>
          <p:nvPr/>
        </p:nvSpPr>
        <p:spPr>
          <a:xfrm rot="5400000">
            <a:off x="408856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2" name="Trapezoid 461"/>
          <p:cNvSpPr>
            <a:spLocks/>
          </p:cNvSpPr>
          <p:nvPr/>
        </p:nvSpPr>
        <p:spPr>
          <a:xfrm rot="5400000">
            <a:off x="408856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3" name="Trapezoid 462"/>
          <p:cNvSpPr>
            <a:spLocks/>
          </p:cNvSpPr>
          <p:nvPr/>
        </p:nvSpPr>
        <p:spPr>
          <a:xfrm rot="5400000">
            <a:off x="4088562" y="3768279"/>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4" name="Trapezoid 463"/>
          <p:cNvSpPr>
            <a:spLocks/>
          </p:cNvSpPr>
          <p:nvPr/>
        </p:nvSpPr>
        <p:spPr>
          <a:xfrm rot="5400000">
            <a:off x="4088562" y="420157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5" name="Rectangle 464"/>
          <p:cNvSpPr>
            <a:spLocks/>
          </p:cNvSpPr>
          <p:nvPr/>
        </p:nvSpPr>
        <p:spPr>
          <a:xfrm>
            <a:off x="3716075" y="2421716"/>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a:latin typeface="Helvetica Neue" charset="0"/>
                <a:ea typeface="Helvetica Neue" charset="0"/>
                <a:cs typeface="Helvetica Neue" charset="0"/>
              </a:rPr>
              <a:t>Memory</a:t>
            </a:r>
          </a:p>
        </p:txBody>
      </p:sp>
      <p:sp>
        <p:nvSpPr>
          <p:cNvPr id="466" name="Rounded Rectangle 465"/>
          <p:cNvSpPr>
            <a:spLocks/>
          </p:cNvSpPr>
          <p:nvPr/>
        </p:nvSpPr>
        <p:spPr>
          <a:xfrm>
            <a:off x="3627871"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Persistent State</a:t>
            </a:r>
          </a:p>
        </p:txBody>
      </p:sp>
      <p:sp>
        <p:nvSpPr>
          <p:cNvPr id="468" name="Oval 467"/>
          <p:cNvSpPr/>
          <p:nvPr/>
        </p:nvSpPr>
        <p:spPr>
          <a:xfrm>
            <a:off x="2635769" y="2355707"/>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9" name="Oval 468"/>
          <p:cNvSpPr/>
          <p:nvPr/>
        </p:nvSpPr>
        <p:spPr>
          <a:xfrm>
            <a:off x="3002663" y="2764296"/>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0" name="Oval 469"/>
          <p:cNvSpPr/>
          <p:nvPr/>
        </p:nvSpPr>
        <p:spPr>
          <a:xfrm>
            <a:off x="2416770" y="3102749"/>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1" name="Oval 470"/>
          <p:cNvSpPr/>
          <p:nvPr/>
        </p:nvSpPr>
        <p:spPr>
          <a:xfrm>
            <a:off x="2923027" y="3756953"/>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2" name="Oval 471"/>
          <p:cNvSpPr/>
          <p:nvPr/>
        </p:nvSpPr>
        <p:spPr>
          <a:xfrm>
            <a:off x="2524847" y="4131961"/>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73" name="Curved Connector 472"/>
          <p:cNvCxnSpPr>
            <a:stCxn id="419" idx="6"/>
            <a:endCxn id="420" idx="7"/>
          </p:cNvCxnSpPr>
          <p:nvPr/>
        </p:nvCxnSpPr>
        <p:spPr>
          <a:xfrm>
            <a:off x="2786509" y="3287619"/>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4" name="Curved Connector 473"/>
          <p:cNvCxnSpPr>
            <a:stCxn id="420" idx="2"/>
            <a:endCxn id="419" idx="3"/>
          </p:cNvCxnSpPr>
          <p:nvPr/>
        </p:nvCxnSpPr>
        <p:spPr>
          <a:xfrm rot="10800000">
            <a:off x="2470917" y="3418342"/>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5" name="Curved Connector 474"/>
          <p:cNvCxnSpPr>
            <a:stCxn id="417" idx="6"/>
            <a:endCxn id="418" idx="0"/>
          </p:cNvCxnSpPr>
          <p:nvPr/>
        </p:nvCxnSpPr>
        <p:spPr>
          <a:xfrm>
            <a:off x="3005508" y="2540576"/>
            <a:ext cx="182025" cy="2237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6" name="Curved Connector 475"/>
          <p:cNvCxnSpPr>
            <a:stCxn id="418" idx="4"/>
            <a:endCxn id="421" idx="0"/>
          </p:cNvCxnSpPr>
          <p:nvPr/>
        </p:nvCxnSpPr>
        <p:spPr>
          <a:xfrm rot="5400000">
            <a:off x="2449662" y="3394090"/>
            <a:ext cx="997926" cy="477816"/>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7" name="Curved Connector 476"/>
          <p:cNvCxnSpPr>
            <a:stCxn id="420" idx="5"/>
            <a:endCxn id="421" idx="5"/>
          </p:cNvCxnSpPr>
          <p:nvPr/>
        </p:nvCxnSpPr>
        <p:spPr>
          <a:xfrm rot="5400000">
            <a:off x="2852025" y="4060958"/>
            <a:ext cx="375009" cy="39818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8" name="Curved Connector 477"/>
          <p:cNvCxnSpPr>
            <a:stCxn id="417" idx="2"/>
            <a:endCxn id="419" idx="1"/>
          </p:cNvCxnSpPr>
          <p:nvPr/>
        </p:nvCxnSpPr>
        <p:spPr>
          <a:xfrm rot="10800000" flipV="1">
            <a:off x="2470918" y="2540576"/>
            <a:ext cx="164852" cy="6163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0" name="Rectangle 479"/>
          <p:cNvSpPr>
            <a:spLocks/>
          </p:cNvSpPr>
          <p:nvPr/>
        </p:nvSpPr>
        <p:spPr>
          <a:xfrm>
            <a:off x="4606256"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1" name="Trapezoid 480"/>
          <p:cNvSpPr>
            <a:spLocks/>
          </p:cNvSpPr>
          <p:nvPr/>
        </p:nvSpPr>
        <p:spPr>
          <a:xfrm rot="5400000">
            <a:off x="5069677"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2" name="Trapezoid 481"/>
          <p:cNvSpPr>
            <a:spLocks/>
          </p:cNvSpPr>
          <p:nvPr/>
        </p:nvSpPr>
        <p:spPr>
          <a:xfrm rot="5400000">
            <a:off x="5066947"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3" name="Trapezoid 482"/>
          <p:cNvSpPr>
            <a:spLocks/>
          </p:cNvSpPr>
          <p:nvPr/>
        </p:nvSpPr>
        <p:spPr>
          <a:xfrm rot="5400000">
            <a:off x="5066947"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4" name="Trapezoid 483"/>
          <p:cNvSpPr>
            <a:spLocks/>
          </p:cNvSpPr>
          <p:nvPr/>
        </p:nvSpPr>
        <p:spPr>
          <a:xfrm rot="5400000">
            <a:off x="5066947"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5" name="Trapezoid 484"/>
          <p:cNvSpPr>
            <a:spLocks/>
          </p:cNvSpPr>
          <p:nvPr/>
        </p:nvSpPr>
        <p:spPr>
          <a:xfrm rot="5400000">
            <a:off x="5066947"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6" name="Rectangle 485"/>
          <p:cNvSpPr>
            <a:spLocks/>
          </p:cNvSpPr>
          <p:nvPr/>
        </p:nvSpPr>
        <p:spPr>
          <a:xfrm>
            <a:off x="4694460"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7" name="Rounded Rectangle 486"/>
          <p:cNvSpPr>
            <a:spLocks/>
          </p:cNvSpPr>
          <p:nvPr/>
        </p:nvSpPr>
        <p:spPr>
          <a:xfrm>
            <a:off x="4606256"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489" name="Rectangle 488"/>
          <p:cNvSpPr/>
          <p:nvPr/>
        </p:nvSpPr>
        <p:spPr>
          <a:xfrm>
            <a:off x="463694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0" name="Rectangle 489"/>
          <p:cNvSpPr/>
          <p:nvPr/>
        </p:nvSpPr>
        <p:spPr>
          <a:xfrm>
            <a:off x="476398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1" name="Rectangle 490"/>
          <p:cNvSpPr/>
          <p:nvPr/>
        </p:nvSpPr>
        <p:spPr>
          <a:xfrm>
            <a:off x="489101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2" name="Rectangle 491"/>
          <p:cNvSpPr/>
          <p:nvPr/>
        </p:nvSpPr>
        <p:spPr>
          <a:xfrm>
            <a:off x="501805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3" name="Rectangle 492"/>
          <p:cNvSpPr/>
          <p:nvPr/>
        </p:nvSpPr>
        <p:spPr>
          <a:xfrm>
            <a:off x="514508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4" name="Rectangle 493"/>
          <p:cNvSpPr/>
          <p:nvPr/>
        </p:nvSpPr>
        <p:spPr>
          <a:xfrm>
            <a:off x="527212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6" name="Rectangle 505"/>
          <p:cNvSpPr>
            <a:spLocks/>
          </p:cNvSpPr>
          <p:nvPr/>
        </p:nvSpPr>
        <p:spPr>
          <a:xfrm>
            <a:off x="5584641" y="2321203"/>
            <a:ext cx="819795" cy="22771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7" name="Trapezoid 506"/>
          <p:cNvSpPr>
            <a:spLocks/>
          </p:cNvSpPr>
          <p:nvPr/>
        </p:nvSpPr>
        <p:spPr>
          <a:xfrm rot="5400000">
            <a:off x="6048062"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8" name="Trapezoid 507"/>
          <p:cNvSpPr>
            <a:spLocks/>
          </p:cNvSpPr>
          <p:nvPr/>
        </p:nvSpPr>
        <p:spPr>
          <a:xfrm rot="5400000">
            <a:off x="604533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9" name="Trapezoid 508"/>
          <p:cNvSpPr>
            <a:spLocks/>
          </p:cNvSpPr>
          <p:nvPr/>
        </p:nvSpPr>
        <p:spPr>
          <a:xfrm rot="5400000">
            <a:off x="604533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0" name="Trapezoid 509"/>
          <p:cNvSpPr>
            <a:spLocks/>
          </p:cNvSpPr>
          <p:nvPr/>
        </p:nvSpPr>
        <p:spPr>
          <a:xfrm rot="5400000">
            <a:off x="6045332"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1" name="Trapezoid 510"/>
          <p:cNvSpPr>
            <a:spLocks/>
          </p:cNvSpPr>
          <p:nvPr/>
        </p:nvSpPr>
        <p:spPr>
          <a:xfrm rot="5400000">
            <a:off x="6045332"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2" name="Rectangle 511"/>
          <p:cNvSpPr>
            <a:spLocks/>
          </p:cNvSpPr>
          <p:nvPr/>
        </p:nvSpPr>
        <p:spPr>
          <a:xfrm>
            <a:off x="5672845"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8" name="Rounded Rectangle 497"/>
          <p:cNvSpPr>
            <a:spLocks/>
          </p:cNvSpPr>
          <p:nvPr/>
        </p:nvSpPr>
        <p:spPr>
          <a:xfrm>
            <a:off x="5595546" y="1842014"/>
            <a:ext cx="819795"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00" name="Rectangle 499"/>
          <p:cNvSpPr/>
          <p:nvPr/>
        </p:nvSpPr>
        <p:spPr>
          <a:xfrm>
            <a:off x="562623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1" name="Rectangle 500"/>
          <p:cNvSpPr/>
          <p:nvPr/>
        </p:nvSpPr>
        <p:spPr>
          <a:xfrm>
            <a:off x="575327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2" name="Rectangle 501"/>
          <p:cNvSpPr/>
          <p:nvPr/>
        </p:nvSpPr>
        <p:spPr>
          <a:xfrm>
            <a:off x="588030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3" name="Rectangle 502"/>
          <p:cNvSpPr/>
          <p:nvPr/>
        </p:nvSpPr>
        <p:spPr>
          <a:xfrm>
            <a:off x="600734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4" name="Rectangle 503"/>
          <p:cNvSpPr/>
          <p:nvPr/>
        </p:nvSpPr>
        <p:spPr>
          <a:xfrm>
            <a:off x="613437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5" name="Rectangle 504"/>
          <p:cNvSpPr/>
          <p:nvPr/>
        </p:nvSpPr>
        <p:spPr>
          <a:xfrm>
            <a:off x="626141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4" name="Rectangle 523"/>
          <p:cNvSpPr>
            <a:spLocks/>
          </p:cNvSpPr>
          <p:nvPr/>
        </p:nvSpPr>
        <p:spPr>
          <a:xfrm>
            <a:off x="6563027" y="2321202"/>
            <a:ext cx="819795"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5" name="Trapezoid 524"/>
          <p:cNvSpPr>
            <a:spLocks/>
          </p:cNvSpPr>
          <p:nvPr/>
        </p:nvSpPr>
        <p:spPr>
          <a:xfrm rot="5400000">
            <a:off x="7026448"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6" name="Trapezoid 525"/>
          <p:cNvSpPr>
            <a:spLocks/>
          </p:cNvSpPr>
          <p:nvPr/>
        </p:nvSpPr>
        <p:spPr>
          <a:xfrm rot="5400000">
            <a:off x="7023718"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7" name="Trapezoid 526"/>
          <p:cNvSpPr>
            <a:spLocks/>
          </p:cNvSpPr>
          <p:nvPr/>
        </p:nvSpPr>
        <p:spPr>
          <a:xfrm rot="5400000">
            <a:off x="7023718" y="3334981"/>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8" name="Trapezoid 527"/>
          <p:cNvSpPr>
            <a:spLocks/>
          </p:cNvSpPr>
          <p:nvPr/>
        </p:nvSpPr>
        <p:spPr>
          <a:xfrm rot="5400000">
            <a:off x="7023718"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9" name="Trapezoid 528"/>
          <p:cNvSpPr>
            <a:spLocks/>
          </p:cNvSpPr>
          <p:nvPr/>
        </p:nvSpPr>
        <p:spPr>
          <a:xfrm rot="5400000">
            <a:off x="7023718"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0" name="Rectangle 529"/>
          <p:cNvSpPr>
            <a:spLocks/>
          </p:cNvSpPr>
          <p:nvPr/>
        </p:nvSpPr>
        <p:spPr>
          <a:xfrm>
            <a:off x="6651231" y="2421715"/>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5" name="Rounded Rectangle 514"/>
          <p:cNvSpPr>
            <a:spLocks/>
          </p:cNvSpPr>
          <p:nvPr/>
        </p:nvSpPr>
        <p:spPr>
          <a:xfrm>
            <a:off x="6563027" y="1845922"/>
            <a:ext cx="819795" cy="432309"/>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18" name="Rectangle 517"/>
          <p:cNvSpPr/>
          <p:nvPr/>
        </p:nvSpPr>
        <p:spPr>
          <a:xfrm>
            <a:off x="659135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9" name="Rectangle 518"/>
          <p:cNvSpPr/>
          <p:nvPr/>
        </p:nvSpPr>
        <p:spPr>
          <a:xfrm>
            <a:off x="671838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0" name="Rectangle 519"/>
          <p:cNvSpPr/>
          <p:nvPr/>
        </p:nvSpPr>
        <p:spPr>
          <a:xfrm>
            <a:off x="684542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1" name="Rectangle 520"/>
          <p:cNvSpPr/>
          <p:nvPr/>
        </p:nvSpPr>
        <p:spPr>
          <a:xfrm>
            <a:off x="697245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2" name="Rectangle 521"/>
          <p:cNvSpPr/>
          <p:nvPr/>
        </p:nvSpPr>
        <p:spPr>
          <a:xfrm>
            <a:off x="709949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3" name="Rectangle 522"/>
          <p:cNvSpPr/>
          <p:nvPr/>
        </p:nvSpPr>
        <p:spPr>
          <a:xfrm>
            <a:off x="7226530"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1" name="TextBox 530"/>
          <p:cNvSpPr txBox="1">
            <a:spLocks/>
          </p:cNvSpPr>
          <p:nvPr/>
        </p:nvSpPr>
        <p:spPr>
          <a:xfrm>
            <a:off x="4047318" y="2465749"/>
            <a:ext cx="442750" cy="246221"/>
          </a:xfrm>
          <a:prstGeom prst="rect">
            <a:avLst/>
          </a:prstGeom>
          <a:noFill/>
        </p:spPr>
        <p:txBody>
          <a:bodyPr wrap="none" rtlCol="0" anchor="ctr">
            <a:spAutoFit/>
          </a:bodyPr>
          <a:lstStyle/>
          <a:p>
            <a:pPr algn="ctr"/>
            <a:r>
              <a:rPr lang="en-US" sz="1000" b="1" dirty="0">
                <a:solidFill>
                  <a:schemeClr val="bg1"/>
                </a:solidFill>
                <a:latin typeface="Helvetica Neue" charset="0"/>
                <a:ea typeface="Helvetica Neue" charset="0"/>
                <a:cs typeface="Helvetica Neue" charset="0"/>
              </a:rPr>
              <a:t>ALU</a:t>
            </a:r>
          </a:p>
        </p:txBody>
      </p:sp>
      <p:sp>
        <p:nvSpPr>
          <p:cNvPr id="539" name="TextBox 538"/>
          <p:cNvSpPr txBox="1"/>
          <p:nvPr/>
        </p:nvSpPr>
        <p:spPr>
          <a:xfrm>
            <a:off x="530255" y="2353435"/>
            <a:ext cx="1140056" cy="369332"/>
          </a:xfrm>
          <a:prstGeom prst="rect">
            <a:avLst/>
          </a:prstGeom>
          <a:noFill/>
        </p:spPr>
        <p:txBody>
          <a:bodyPr wrap="none" rtlCol="0">
            <a:spAutoFit/>
          </a:bodyPr>
          <a:lstStyle/>
          <a:p>
            <a:r>
              <a:rPr lang="en-US" dirty="0">
                <a:solidFill>
                  <a:schemeClr val="accent2">
                    <a:lumMod val="75000"/>
                  </a:schemeClr>
                </a:solidFill>
                <a:latin typeface="Helvetica Neue" charset="0"/>
                <a:ea typeface="Helvetica Neue" charset="0"/>
                <a:cs typeface="Helvetica Neue" charset="0"/>
              </a:rPr>
              <a:t>PHV</a:t>
            </a:r>
            <a:r>
              <a:rPr lang="en-US" dirty="0">
                <a:latin typeface="Helvetica Neue" charset="0"/>
                <a:ea typeface="Helvetica Neue" charset="0"/>
                <a:cs typeface="Helvetica Neue" charset="0"/>
              </a:rPr>
              <a:t> </a:t>
            </a:r>
            <a:r>
              <a:rPr lang="en-US" dirty="0">
                <a:solidFill>
                  <a:schemeClr val="accent2">
                    <a:lumMod val="75000"/>
                  </a:schemeClr>
                </a:solidFill>
                <a:latin typeface="Helvetica Neue" charset="0"/>
                <a:ea typeface="Helvetica Neue" charset="0"/>
                <a:cs typeface="Helvetica Neue" charset="0"/>
              </a:rPr>
              <a:t>Size</a:t>
            </a:r>
          </a:p>
        </p:txBody>
      </p:sp>
      <p:sp>
        <p:nvSpPr>
          <p:cNvPr id="540" name="TextBox 539"/>
          <p:cNvSpPr txBox="1"/>
          <p:nvPr/>
        </p:nvSpPr>
        <p:spPr>
          <a:xfrm>
            <a:off x="369954" y="2784718"/>
            <a:ext cx="1343638" cy="646331"/>
          </a:xfrm>
          <a:prstGeom prst="rect">
            <a:avLst/>
          </a:prstGeom>
          <a:noFill/>
        </p:spPr>
        <p:txBody>
          <a:bodyPr wrap="none" rtlCol="0">
            <a:spAutoFit/>
          </a:bodyPr>
          <a:lstStyle/>
          <a:p>
            <a:pPr algn="ctr"/>
            <a:r>
              <a:rPr lang="en-US" dirty="0">
                <a:solidFill>
                  <a:srgbClr val="7030A0"/>
                </a:solidFill>
                <a:latin typeface="Helvetica Neue" charset="0"/>
                <a:ea typeface="Helvetica Neue" charset="0"/>
                <a:cs typeface="Helvetica Neue" charset="0"/>
              </a:rPr>
              <a:t>Number of </a:t>
            </a:r>
          </a:p>
          <a:p>
            <a:pPr algn="ctr"/>
            <a:r>
              <a:rPr lang="en-US" dirty="0">
                <a:solidFill>
                  <a:srgbClr val="7030A0"/>
                </a:solidFill>
                <a:latin typeface="Helvetica Neue" charset="0"/>
                <a:ea typeface="Helvetica Neue" charset="0"/>
                <a:cs typeface="Helvetica Neue" charset="0"/>
              </a:rPr>
              <a:t>Actions</a:t>
            </a:r>
          </a:p>
        </p:txBody>
      </p:sp>
      <p:sp>
        <p:nvSpPr>
          <p:cNvPr id="541" name="TextBox 540"/>
          <p:cNvSpPr txBox="1"/>
          <p:nvPr/>
        </p:nvSpPr>
        <p:spPr>
          <a:xfrm>
            <a:off x="315452" y="4071564"/>
            <a:ext cx="1452642" cy="369332"/>
          </a:xfrm>
          <a:prstGeom prst="rect">
            <a:avLst/>
          </a:prstGeom>
          <a:noFill/>
        </p:spPr>
        <p:txBody>
          <a:bodyPr wrap="none" rtlCol="0">
            <a:spAutoFit/>
          </a:bodyPr>
          <a:lstStyle/>
          <a:p>
            <a:pPr algn="ctr"/>
            <a:r>
              <a:rPr lang="en-US" dirty="0">
                <a:solidFill>
                  <a:srgbClr val="0070C0"/>
                </a:solidFill>
                <a:latin typeface="Helvetica Neue" charset="0"/>
                <a:ea typeface="Helvetica Neue" charset="0"/>
                <a:cs typeface="Helvetica Neue" charset="0"/>
              </a:rPr>
              <a:t>Total Stages</a:t>
            </a:r>
          </a:p>
        </p:txBody>
      </p:sp>
      <p:sp>
        <p:nvSpPr>
          <p:cNvPr id="542" name="TextBox 541"/>
          <p:cNvSpPr txBox="1"/>
          <p:nvPr/>
        </p:nvSpPr>
        <p:spPr>
          <a:xfrm>
            <a:off x="99848" y="3541538"/>
            <a:ext cx="1883850" cy="369332"/>
          </a:xfrm>
          <a:prstGeom prst="rect">
            <a:avLst/>
          </a:prstGeom>
          <a:noFill/>
        </p:spPr>
        <p:txBody>
          <a:bodyPr wrap="none" rtlCol="0">
            <a:spAutoFit/>
          </a:bodyPr>
          <a:lstStyle/>
          <a:p>
            <a:pPr algn="ctr"/>
            <a:r>
              <a:rPr lang="en-US" dirty="0" err="1">
                <a:solidFill>
                  <a:srgbClr val="00B050"/>
                </a:solidFill>
                <a:latin typeface="Helvetica Neue" charset="0"/>
                <a:ea typeface="Helvetica Neue" charset="0"/>
                <a:cs typeface="Helvetica Neue" charset="0"/>
              </a:rPr>
              <a:t>Stateful</a:t>
            </a:r>
            <a:r>
              <a:rPr lang="en-US" dirty="0">
                <a:solidFill>
                  <a:srgbClr val="00B050"/>
                </a:solidFill>
                <a:latin typeface="Helvetica Neue" charset="0"/>
                <a:ea typeface="Helvetica Neue" charset="0"/>
                <a:cs typeface="Helvetica Neue" charset="0"/>
              </a:rPr>
              <a:t> Memory</a:t>
            </a:r>
          </a:p>
        </p:txBody>
      </p:sp>
      <p:sp>
        <p:nvSpPr>
          <p:cNvPr id="456" name="Rounded Rectangle 455"/>
          <p:cNvSpPr>
            <a:spLocks/>
          </p:cNvSpPr>
          <p:nvPr/>
        </p:nvSpPr>
        <p:spPr>
          <a:xfrm>
            <a:off x="2322138" y="4659994"/>
            <a:ext cx="1151686" cy="421041"/>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Helvetica Neue" charset="0"/>
                <a:ea typeface="Helvetica Neue" charset="0"/>
                <a:cs typeface="Helvetica Neue" charset="0"/>
              </a:rPr>
              <a:t>Packet Header Vector</a:t>
            </a:r>
          </a:p>
        </p:txBody>
      </p:sp>
    </p:spTree>
    <p:extLst>
      <p:ext uri="{BB962C8B-B14F-4D97-AF65-F5344CB8AC3E}">
        <p14:creationId xmlns:p14="http://schemas.microsoft.com/office/powerpoint/2010/main" val="213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5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6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6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4"/>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5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2"/>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49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0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0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05"/>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5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30"/>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5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1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1"/>
                                        </p:tgtEl>
                                        <p:attrNameLst>
                                          <p:attrName>style.visibility</p:attrName>
                                        </p:attrNameLst>
                                      </p:cBhvr>
                                      <p:to>
                                        <p:strVal val="visible"/>
                                      </p:to>
                                    </p:set>
                                  </p:childTnLst>
                                </p:cTn>
                              </p:par>
                              <p:par>
                                <p:cTn id="147" presetID="1" presetClass="entr" presetSubtype="0" fill="hold" grpId="1" nodeType="withEffect">
                                  <p:stCondLst>
                                    <p:cond delay="0"/>
                                  </p:stCondLst>
                                  <p:iterate type="lt">
                                    <p:tmAbs val="0"/>
                                  </p:iterate>
                                  <p:childTnLst>
                                    <p:set>
                                      <p:cBhvr>
                                        <p:cTn id="148" dur="1" fill="hold">
                                          <p:stCondLst>
                                            <p:cond delay="0"/>
                                          </p:stCondLst>
                                        </p:cTn>
                                        <p:tgtEl>
                                          <p:spTgt spid="45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9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39"/>
                                        </p:tgtEl>
                                        <p:attrNameLst>
                                          <p:attrName>style.visibility</p:attrName>
                                        </p:attrNameLst>
                                      </p:cBhvr>
                                      <p:to>
                                        <p:strVal val="visible"/>
                                      </p:to>
                                    </p:set>
                                  </p:childTnLst>
                                </p:cTn>
                              </p:par>
                              <p:par>
                                <p:cTn id="155" presetID="6" presetClass="emph" presetSubtype="0" autoRev="1" fill="hold" grpId="0" nodeType="withEffect">
                                  <p:stCondLst>
                                    <p:cond delay="0"/>
                                  </p:stCondLst>
                                  <p:iterate type="lt">
                                    <p:tmPct val="0"/>
                                  </p:iterate>
                                  <p:childTnLst>
                                    <p:animScale>
                                      <p:cBhvr>
                                        <p:cTn id="156" dur="500" fill="hold"/>
                                        <p:tgtEl>
                                          <p:spTgt spid="456"/>
                                        </p:tgtEl>
                                      </p:cBhvr>
                                      <p:by x="150000" y="150000"/>
                                    </p:animScale>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40"/>
                                        </p:tgtEl>
                                        <p:attrNameLst>
                                          <p:attrName>style.visibility</p:attrName>
                                        </p:attrNameLst>
                                      </p:cBhvr>
                                      <p:to>
                                        <p:strVal val="visible"/>
                                      </p:to>
                                    </p:set>
                                  </p:childTnLst>
                                </p:cTn>
                              </p:par>
                              <p:par>
                                <p:cTn id="161" presetID="6" presetClass="emph" presetSubtype="0" autoRev="1" fill="hold" grpId="0" nodeType="withEffect">
                                  <p:stCondLst>
                                    <p:cond delay="0"/>
                                  </p:stCondLst>
                                  <p:childTnLst>
                                    <p:animScale>
                                      <p:cBhvr>
                                        <p:cTn id="162" dur="500" fill="hold"/>
                                        <p:tgtEl>
                                          <p:spTgt spid="461"/>
                                        </p:tgtEl>
                                      </p:cBhvr>
                                      <p:by x="175000" y="100000"/>
                                    </p:animScale>
                                  </p:childTnLst>
                                </p:cTn>
                              </p:par>
                              <p:par>
                                <p:cTn id="163" presetID="6" presetClass="emph" presetSubtype="0" autoRev="1" fill="hold" grpId="0" nodeType="withEffect">
                                  <p:stCondLst>
                                    <p:cond delay="0"/>
                                  </p:stCondLst>
                                  <p:childTnLst>
                                    <p:animScale>
                                      <p:cBhvr>
                                        <p:cTn id="164" dur="500" fill="hold"/>
                                        <p:tgtEl>
                                          <p:spTgt spid="462"/>
                                        </p:tgtEl>
                                      </p:cBhvr>
                                      <p:by x="175000" y="100000"/>
                                    </p:animScale>
                                  </p:childTnLst>
                                </p:cTn>
                              </p:par>
                              <p:par>
                                <p:cTn id="165" presetID="6" presetClass="emph" presetSubtype="0" autoRev="1" fill="hold" grpId="0" nodeType="withEffect">
                                  <p:stCondLst>
                                    <p:cond delay="0"/>
                                  </p:stCondLst>
                                  <p:childTnLst>
                                    <p:animScale>
                                      <p:cBhvr>
                                        <p:cTn id="166" dur="500" fill="hold"/>
                                        <p:tgtEl>
                                          <p:spTgt spid="463"/>
                                        </p:tgtEl>
                                      </p:cBhvr>
                                      <p:by x="175000" y="100000"/>
                                    </p:animScale>
                                  </p:childTnLst>
                                </p:cTn>
                              </p:par>
                              <p:par>
                                <p:cTn id="167" presetID="6" presetClass="emph" presetSubtype="0" autoRev="1" fill="hold" grpId="0" nodeType="withEffect">
                                  <p:stCondLst>
                                    <p:cond delay="0"/>
                                  </p:stCondLst>
                                  <p:childTnLst>
                                    <p:animScale>
                                      <p:cBhvr>
                                        <p:cTn id="168" dur="500" fill="hold"/>
                                        <p:tgtEl>
                                          <p:spTgt spid="464"/>
                                        </p:tgtEl>
                                      </p:cBhvr>
                                      <p:by x="175000" y="100000"/>
                                    </p:animScale>
                                  </p:childTnLst>
                                </p:cTn>
                              </p:par>
                              <p:par>
                                <p:cTn id="169" presetID="6" presetClass="emph" presetSubtype="0" autoRev="1" fill="hold" grpId="0" nodeType="withEffect">
                                  <p:stCondLst>
                                    <p:cond delay="0"/>
                                  </p:stCondLst>
                                  <p:childTnLst>
                                    <p:animScale>
                                      <p:cBhvr>
                                        <p:cTn id="170" dur="500" fill="hold"/>
                                        <p:tgtEl>
                                          <p:spTgt spid="460"/>
                                        </p:tgtEl>
                                      </p:cBhvr>
                                      <p:by x="175000" y="100000"/>
                                    </p:animScale>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42"/>
                                        </p:tgtEl>
                                        <p:attrNameLst>
                                          <p:attrName>style.visibility</p:attrName>
                                        </p:attrNameLst>
                                      </p:cBhvr>
                                      <p:to>
                                        <p:strVal val="visible"/>
                                      </p:to>
                                    </p:set>
                                  </p:childTnLst>
                                </p:cTn>
                              </p:par>
                              <p:par>
                                <p:cTn id="175" presetID="6" presetClass="emph" presetSubtype="0" autoRev="1" fill="hold" grpId="0" nodeType="withEffect">
                                  <p:stCondLst>
                                    <p:cond delay="0"/>
                                  </p:stCondLst>
                                  <p:childTnLst>
                                    <p:animScale>
                                      <p:cBhvr>
                                        <p:cTn id="176" dur="500" fill="hold"/>
                                        <p:tgtEl>
                                          <p:spTgt spid="466"/>
                                        </p:tgtEl>
                                      </p:cBhvr>
                                      <p:by x="100000" y="150000"/>
                                    </p:animScale>
                                  </p:childTnLst>
                                </p:cTn>
                              </p:par>
                              <p:par>
                                <p:cTn id="177" presetID="6" presetClass="emph" presetSubtype="0" autoRev="1" fill="hold" grpId="0" nodeType="withEffect">
                                  <p:stCondLst>
                                    <p:cond delay="0"/>
                                  </p:stCondLst>
                                  <p:childTnLst>
                                    <p:animScale>
                                      <p:cBhvr>
                                        <p:cTn id="178" dur="500" fill="hold"/>
                                        <p:tgtEl>
                                          <p:spTgt spid="487"/>
                                        </p:tgtEl>
                                      </p:cBhvr>
                                      <p:by x="100000" y="150000"/>
                                    </p:animScale>
                                  </p:childTnLst>
                                </p:cTn>
                              </p:par>
                              <p:par>
                                <p:cTn id="179" presetID="6" presetClass="emph" presetSubtype="0" autoRev="1" fill="hold" grpId="0" nodeType="withEffect">
                                  <p:stCondLst>
                                    <p:cond delay="0"/>
                                  </p:stCondLst>
                                  <p:childTnLst>
                                    <p:animScale>
                                      <p:cBhvr>
                                        <p:cTn id="180" dur="500" fill="hold"/>
                                        <p:tgtEl>
                                          <p:spTgt spid="498"/>
                                        </p:tgtEl>
                                      </p:cBhvr>
                                      <p:by x="100000" y="150000"/>
                                    </p:animScale>
                                  </p:childTnLst>
                                </p:cTn>
                              </p:par>
                              <p:par>
                                <p:cTn id="181" presetID="6" presetClass="emph" presetSubtype="0" autoRev="1" fill="hold" grpId="0" nodeType="withEffect">
                                  <p:stCondLst>
                                    <p:cond delay="0"/>
                                  </p:stCondLst>
                                  <p:childTnLst>
                                    <p:animScale>
                                      <p:cBhvr>
                                        <p:cTn id="182" dur="500" fill="hold"/>
                                        <p:tgtEl>
                                          <p:spTgt spid="515"/>
                                        </p:tgtEl>
                                      </p:cBhvr>
                                      <p:by x="100000" y="150000"/>
                                    </p:animScale>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41"/>
                                        </p:tgtEl>
                                        <p:attrNameLst>
                                          <p:attrName>style.visibility</p:attrName>
                                        </p:attrNameLst>
                                      </p:cBhvr>
                                      <p:to>
                                        <p:strVal val="visible"/>
                                      </p:to>
                                    </p:set>
                                  </p:childTnLst>
                                </p:cTn>
                              </p:par>
                              <p:par>
                                <p:cTn id="187" presetID="6" presetClass="emph" presetSubtype="0" autoRev="1" fill="hold" grpId="0" nodeType="withEffect">
                                  <p:stCondLst>
                                    <p:cond delay="0"/>
                                  </p:stCondLst>
                                  <p:childTnLst>
                                    <p:animScale>
                                      <p:cBhvr>
                                        <p:cTn id="188" dur="500" fill="hold"/>
                                        <p:tgtEl>
                                          <p:spTgt spid="459"/>
                                        </p:tgtEl>
                                      </p:cBhvr>
                                      <p:by x="100000" y="150000"/>
                                    </p:animScale>
                                  </p:childTnLst>
                                </p:cTn>
                              </p:par>
                              <p:par>
                                <p:cTn id="189" presetID="6" presetClass="emph" presetSubtype="0" autoRev="1" fill="hold" grpId="0" nodeType="withEffect">
                                  <p:stCondLst>
                                    <p:cond delay="0"/>
                                  </p:stCondLst>
                                  <p:childTnLst>
                                    <p:animScale>
                                      <p:cBhvr>
                                        <p:cTn id="190" dur="500" fill="hold"/>
                                        <p:tgtEl>
                                          <p:spTgt spid="480"/>
                                        </p:tgtEl>
                                      </p:cBhvr>
                                      <p:by x="100000" y="150000"/>
                                    </p:animScale>
                                  </p:childTnLst>
                                </p:cTn>
                              </p:par>
                              <p:par>
                                <p:cTn id="191" presetID="6" presetClass="emph" presetSubtype="0" autoRev="1" fill="hold" grpId="0" nodeType="withEffect">
                                  <p:stCondLst>
                                    <p:cond delay="0"/>
                                  </p:stCondLst>
                                  <p:childTnLst>
                                    <p:animScale>
                                      <p:cBhvr>
                                        <p:cTn id="192" dur="500" fill="hold"/>
                                        <p:tgtEl>
                                          <p:spTgt spid="506"/>
                                        </p:tgtEl>
                                      </p:cBhvr>
                                      <p:by x="100000" y="150000"/>
                                    </p:animScale>
                                  </p:childTnLst>
                                </p:cTn>
                              </p:par>
                              <p:par>
                                <p:cTn id="193" presetID="6" presetClass="emph" presetSubtype="0" autoRev="1" fill="hold" grpId="0" nodeType="withEffect">
                                  <p:stCondLst>
                                    <p:cond delay="0"/>
                                  </p:stCondLst>
                                  <p:childTnLst>
                                    <p:animScale>
                                      <p:cBhvr>
                                        <p:cTn id="194" dur="500" fill="hold"/>
                                        <p:tgtEl>
                                          <p:spTgt spid="524"/>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398" grpId="0" animBg="1"/>
      <p:bldP spid="440" grpId="0"/>
      <p:bldP spid="457" grpId="0" animBg="1"/>
      <p:bldP spid="459" grpId="0" animBg="1"/>
      <p:bldP spid="459" grpId="1" animBg="1"/>
      <p:bldP spid="460" grpId="0" animBg="1"/>
      <p:bldP spid="460" grpId="1" animBg="1"/>
      <p:bldP spid="461" grpId="0" animBg="1"/>
      <p:bldP spid="461" grpId="1" animBg="1"/>
      <p:bldP spid="462" grpId="0" animBg="1"/>
      <p:bldP spid="462" grpId="1" animBg="1"/>
      <p:bldP spid="463" grpId="0" animBg="1"/>
      <p:bldP spid="463" grpId="1" animBg="1"/>
      <p:bldP spid="464" grpId="0" animBg="1"/>
      <p:bldP spid="464" grpId="1" animBg="1"/>
      <p:bldP spid="465" grpId="0" animBg="1"/>
      <p:bldP spid="466" grpId="0" animBg="1"/>
      <p:bldP spid="466" grpId="1" animBg="1"/>
      <p:bldP spid="468" grpId="0" animBg="1"/>
      <p:bldP spid="469" grpId="0" animBg="1"/>
      <p:bldP spid="470" grpId="0" animBg="1"/>
      <p:bldP spid="471" grpId="0" animBg="1"/>
      <p:bldP spid="472" grpId="0" animBg="1"/>
      <p:bldP spid="480" grpId="0" animBg="1"/>
      <p:bldP spid="480" grpId="1" animBg="1"/>
      <p:bldP spid="481" grpId="0" animBg="1"/>
      <p:bldP spid="482" grpId="0" animBg="1"/>
      <p:bldP spid="483" grpId="0" animBg="1"/>
      <p:bldP spid="484" grpId="0" animBg="1"/>
      <p:bldP spid="485" grpId="0" animBg="1"/>
      <p:bldP spid="486" grpId="0" animBg="1"/>
      <p:bldP spid="487" grpId="0" animBg="1"/>
      <p:bldP spid="487" grpId="1" animBg="1"/>
      <p:bldP spid="489" grpId="0" animBg="1"/>
      <p:bldP spid="490" grpId="0" animBg="1"/>
      <p:bldP spid="491" grpId="0" animBg="1"/>
      <p:bldP spid="492" grpId="0" animBg="1"/>
      <p:bldP spid="493" grpId="0" animBg="1"/>
      <p:bldP spid="494" grpId="0" animBg="1"/>
      <p:bldP spid="506" grpId="0" animBg="1"/>
      <p:bldP spid="506" grpId="1" animBg="1"/>
      <p:bldP spid="507" grpId="0" animBg="1"/>
      <p:bldP spid="508" grpId="0" animBg="1"/>
      <p:bldP spid="509" grpId="0" animBg="1"/>
      <p:bldP spid="510" grpId="0" animBg="1"/>
      <p:bldP spid="511" grpId="0" animBg="1"/>
      <p:bldP spid="512" grpId="0" animBg="1"/>
      <p:bldP spid="498" grpId="0" animBg="1"/>
      <p:bldP spid="498" grpId="1" animBg="1"/>
      <p:bldP spid="500" grpId="0" animBg="1"/>
      <p:bldP spid="501" grpId="0" animBg="1"/>
      <p:bldP spid="502" grpId="0" animBg="1"/>
      <p:bldP spid="503" grpId="0" animBg="1"/>
      <p:bldP spid="504" grpId="0" animBg="1"/>
      <p:bldP spid="505" grpId="0" animBg="1"/>
      <p:bldP spid="524" grpId="0" animBg="1"/>
      <p:bldP spid="524" grpId="1" animBg="1"/>
      <p:bldP spid="525" grpId="0" animBg="1"/>
      <p:bldP spid="526" grpId="0" animBg="1"/>
      <p:bldP spid="527" grpId="0" animBg="1"/>
      <p:bldP spid="528" grpId="0" animBg="1"/>
      <p:bldP spid="529" grpId="0" animBg="1"/>
      <p:bldP spid="530" grpId="0" animBg="1"/>
      <p:bldP spid="515" grpId="0" animBg="1"/>
      <p:bldP spid="515" grpId="1" animBg="1"/>
      <p:bldP spid="518" grpId="0" animBg="1"/>
      <p:bldP spid="519" grpId="0" animBg="1"/>
      <p:bldP spid="520" grpId="0" animBg="1"/>
      <p:bldP spid="521" grpId="0" animBg="1"/>
      <p:bldP spid="522" grpId="0" animBg="1"/>
      <p:bldP spid="523" grpId="0" animBg="1"/>
      <p:bldP spid="531" grpId="0"/>
      <p:bldP spid="539" grpId="0"/>
      <p:bldP spid="540" grpId="0"/>
      <p:bldP spid="541" grpId="0"/>
      <p:bldP spid="542" grpId="0"/>
      <p:bldP spid="456" grpId="0" animBg="1"/>
      <p:bldP spid="4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19</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0" name="TextBox 9">
            <a:extLst>
              <a:ext uri="{FF2B5EF4-FFF2-40B4-BE49-F238E27FC236}">
                <a16:creationId xmlns:a16="http://schemas.microsoft.com/office/drawing/2014/main" xmlns=""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
        <p:nvSpPr>
          <p:cNvPr id="11" name="TextBox 10">
            <a:extLst>
              <a:ext uri="{FF2B5EF4-FFF2-40B4-BE49-F238E27FC236}">
                <a16:creationId xmlns:a16="http://schemas.microsoft.com/office/drawing/2014/main" xmlns=""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 B)</a:t>
            </a:r>
          </a:p>
        </p:txBody>
      </p:sp>
    </p:spTree>
    <p:extLst>
      <p:ext uri="{BB962C8B-B14F-4D97-AF65-F5344CB8AC3E}">
        <p14:creationId xmlns:p14="http://schemas.microsoft.com/office/powerpoint/2010/main" val="60738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459"/>
          <p:cNvSpPr/>
          <p:nvPr/>
        </p:nvSpPr>
        <p:spPr>
          <a:xfrm>
            <a:off x="772637" y="2416333"/>
            <a:ext cx="1721084" cy="43723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Google</a:t>
            </a:r>
            <a:endParaRPr sz="2800" dirty="0">
              <a:latin typeface="Helvetica Neue" charset="0"/>
              <a:ea typeface="Helvetica Neue" charset="0"/>
              <a:cs typeface="Helvetica Neue" charset="0"/>
              <a:sym typeface="Lucida Sans Regular"/>
            </a:endParaRPr>
          </a:p>
        </p:txBody>
      </p:sp>
      <p:sp>
        <p:nvSpPr>
          <p:cNvPr id="25" name="Shape 459"/>
          <p:cNvSpPr/>
          <p:nvPr/>
        </p:nvSpPr>
        <p:spPr>
          <a:xfrm>
            <a:off x="2649195" y="4214422"/>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Cogent</a:t>
            </a:r>
          </a:p>
        </p:txBody>
      </p:sp>
      <p:sp>
        <p:nvSpPr>
          <p:cNvPr id="32" name="Shape 459"/>
          <p:cNvSpPr/>
          <p:nvPr/>
        </p:nvSpPr>
        <p:spPr>
          <a:xfrm>
            <a:off x="6109199" y="2399278"/>
            <a:ext cx="1613817"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Level3</a:t>
            </a:r>
          </a:p>
        </p:txBody>
      </p:sp>
      <p:sp>
        <p:nvSpPr>
          <p:cNvPr id="4" name="Cloud 3"/>
          <p:cNvSpPr/>
          <p:nvPr/>
        </p:nvSpPr>
        <p:spPr>
          <a:xfrm>
            <a:off x="316659" y="1873697"/>
            <a:ext cx="2640623" cy="152251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a:xfrm>
            <a:off x="6553200" y="6376898"/>
            <a:ext cx="2133600" cy="365125"/>
          </a:xfrm>
        </p:spPr>
        <p:txBody>
          <a:bodyPr/>
          <a:lstStyle/>
          <a:p>
            <a:pPr>
              <a:defRPr/>
            </a:pPr>
            <a:fld id="{495ADB0F-E9F2-1D42-9E15-ECDE97EFB0F8}" type="slidenum">
              <a:rPr lang="en-US" smtClean="0">
                <a:latin typeface="Helvetica Neue" charset="0"/>
                <a:ea typeface="Helvetica Neue" charset="0"/>
                <a:cs typeface="Helvetica Neue" charset="0"/>
              </a:rPr>
              <a:pPr>
                <a:defRPr/>
              </a:pPr>
              <a:t>2</a:t>
            </a:fld>
            <a:endParaRPr lang="en-US">
              <a:latin typeface="Helvetica Neue" charset="0"/>
              <a:ea typeface="Helvetica Neue" charset="0"/>
              <a:cs typeface="Helvetica Neue" charset="0"/>
            </a:endParaRPr>
          </a:p>
        </p:txBody>
      </p:sp>
      <p:sp>
        <p:nvSpPr>
          <p:cNvPr id="31" name="Shape 459"/>
          <p:cNvSpPr/>
          <p:nvPr/>
        </p:nvSpPr>
        <p:spPr>
          <a:xfrm>
            <a:off x="6481702" y="4957096"/>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Princeton</a:t>
            </a:r>
          </a:p>
        </p:txBody>
      </p:sp>
      <p:sp>
        <p:nvSpPr>
          <p:cNvPr id="34" name="Cloud 33"/>
          <p:cNvSpPr/>
          <p:nvPr/>
        </p:nvSpPr>
        <p:spPr>
          <a:xfrm>
            <a:off x="6046177" y="4439548"/>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 name="Cloud 19"/>
          <p:cNvSpPr/>
          <p:nvPr/>
        </p:nvSpPr>
        <p:spPr>
          <a:xfrm>
            <a:off x="5594667" y="1879401"/>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8" name="Line 14"/>
          <p:cNvSpPr>
            <a:spLocks noChangeShapeType="1"/>
          </p:cNvSpPr>
          <p:nvPr/>
        </p:nvSpPr>
        <p:spPr bwMode="auto">
          <a:xfrm>
            <a:off x="2084439" y="3217998"/>
            <a:ext cx="904702" cy="65420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4" name="Cloud 23"/>
          <p:cNvSpPr/>
          <p:nvPr/>
        </p:nvSpPr>
        <p:spPr>
          <a:xfrm>
            <a:off x="2213669" y="3668945"/>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charset="0"/>
              <a:ea typeface="Helvetica Neue" charset="0"/>
              <a:cs typeface="Helvetica Neue" charset="0"/>
            </a:endParaRPr>
          </a:p>
        </p:txBody>
      </p:sp>
      <p:sp>
        <p:nvSpPr>
          <p:cNvPr id="18" name="Line 14"/>
          <p:cNvSpPr>
            <a:spLocks noChangeShapeType="1"/>
          </p:cNvSpPr>
          <p:nvPr/>
        </p:nvSpPr>
        <p:spPr bwMode="auto">
          <a:xfrm flipV="1">
            <a:off x="2949699" y="2625724"/>
            <a:ext cx="2644968" cy="2054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6" name="Line 14"/>
          <p:cNvSpPr>
            <a:spLocks noChangeShapeType="1"/>
          </p:cNvSpPr>
          <p:nvPr/>
        </p:nvSpPr>
        <p:spPr bwMode="auto">
          <a:xfrm>
            <a:off x="7048117" y="3392678"/>
            <a:ext cx="35096" cy="107872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9" name="Line 14"/>
          <p:cNvSpPr>
            <a:spLocks noChangeShapeType="1"/>
          </p:cNvSpPr>
          <p:nvPr/>
        </p:nvSpPr>
        <p:spPr bwMode="auto">
          <a:xfrm>
            <a:off x="4516554" y="4773459"/>
            <a:ext cx="1529623" cy="40876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30" name="Line 14"/>
          <p:cNvSpPr>
            <a:spLocks noChangeShapeType="1"/>
          </p:cNvSpPr>
          <p:nvPr/>
        </p:nvSpPr>
        <p:spPr bwMode="auto">
          <a:xfrm flipV="1">
            <a:off x="4592728" y="3097218"/>
            <a:ext cx="1453449" cy="77498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pic>
        <p:nvPicPr>
          <p:cNvPr id="27" name="Picture 26">
            <a:extLst>
              <a:ext uri="{FF2B5EF4-FFF2-40B4-BE49-F238E27FC236}">
                <a16:creationId xmlns:a16="http://schemas.microsoft.com/office/drawing/2014/main" xmlns="" id="{C4F6F02B-4866-E34B-83D1-C0916AD6DDE6}"/>
              </a:ext>
            </a:extLst>
          </p:cNvPr>
          <p:cNvPicPr>
            <a:picLocks noChangeAspect="1"/>
          </p:cNvPicPr>
          <p:nvPr/>
        </p:nvPicPr>
        <p:blipFill>
          <a:blip r:embed="rId3"/>
          <a:stretch>
            <a:fillRect/>
          </a:stretch>
        </p:blipFill>
        <p:spPr>
          <a:xfrm>
            <a:off x="152400" y="3362515"/>
            <a:ext cx="1215229" cy="1077033"/>
          </a:xfrm>
          <a:prstGeom prst="rect">
            <a:avLst/>
          </a:prstGeom>
        </p:spPr>
      </p:pic>
      <p:pic>
        <p:nvPicPr>
          <p:cNvPr id="35" name="Picture 34">
            <a:extLst>
              <a:ext uri="{FF2B5EF4-FFF2-40B4-BE49-F238E27FC236}">
                <a16:creationId xmlns:a16="http://schemas.microsoft.com/office/drawing/2014/main" xmlns="" id="{6FA38BEB-49A2-9642-9DEE-DE597A1A18E9}"/>
              </a:ext>
            </a:extLst>
          </p:cNvPr>
          <p:cNvPicPr>
            <a:picLocks noChangeAspect="1"/>
          </p:cNvPicPr>
          <p:nvPr/>
        </p:nvPicPr>
        <p:blipFill>
          <a:blip r:embed="rId4"/>
          <a:stretch>
            <a:fillRect/>
          </a:stretch>
        </p:blipFill>
        <p:spPr>
          <a:xfrm>
            <a:off x="375414" y="3381156"/>
            <a:ext cx="1073443" cy="1073443"/>
          </a:xfrm>
          <a:prstGeom prst="rect">
            <a:avLst/>
          </a:prstGeom>
        </p:spPr>
      </p:pic>
      <p:pic>
        <p:nvPicPr>
          <p:cNvPr id="37" name="Picture 36">
            <a:extLst>
              <a:ext uri="{FF2B5EF4-FFF2-40B4-BE49-F238E27FC236}">
                <a16:creationId xmlns:a16="http://schemas.microsoft.com/office/drawing/2014/main" xmlns="" id="{47856006-7A17-2A47-B559-2925FAFB55CF}"/>
              </a:ext>
            </a:extLst>
          </p:cNvPr>
          <p:cNvPicPr>
            <a:picLocks noChangeAspect="1"/>
          </p:cNvPicPr>
          <p:nvPr/>
        </p:nvPicPr>
        <p:blipFill>
          <a:blip r:embed="rId5"/>
          <a:stretch>
            <a:fillRect/>
          </a:stretch>
        </p:blipFill>
        <p:spPr>
          <a:xfrm>
            <a:off x="2665180" y="2239120"/>
            <a:ext cx="748080" cy="748080"/>
          </a:xfrm>
          <a:prstGeom prst="rect">
            <a:avLst/>
          </a:prstGeom>
        </p:spPr>
      </p:pic>
      <p:sp>
        <p:nvSpPr>
          <p:cNvPr id="38" name="TextBox 37">
            <a:extLst>
              <a:ext uri="{FF2B5EF4-FFF2-40B4-BE49-F238E27FC236}">
                <a16:creationId xmlns:a16="http://schemas.microsoft.com/office/drawing/2014/main" xmlns="" id="{15B21FD2-6D25-0F40-8E8C-0A19AA07984D}"/>
              </a:ext>
            </a:extLst>
          </p:cNvPr>
          <p:cNvSpPr txBox="1"/>
          <p:nvPr/>
        </p:nvSpPr>
        <p:spPr>
          <a:xfrm>
            <a:off x="2328929" y="1785350"/>
            <a:ext cx="1420582"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Outages</a:t>
            </a:r>
          </a:p>
        </p:txBody>
      </p:sp>
      <p:sp>
        <p:nvSpPr>
          <p:cNvPr id="39" name="Left Arrow 38">
            <a:extLst>
              <a:ext uri="{FF2B5EF4-FFF2-40B4-BE49-F238E27FC236}">
                <a16:creationId xmlns:a16="http://schemas.microsoft.com/office/drawing/2014/main" xmlns="" id="{FFDC0127-48E1-CC4D-9010-00996CDE75D5}"/>
              </a:ext>
            </a:extLst>
          </p:cNvPr>
          <p:cNvSpPr/>
          <p:nvPr/>
        </p:nvSpPr>
        <p:spPr>
          <a:xfrm rot="11853542">
            <a:off x="4446534" y="4469540"/>
            <a:ext cx="1833168" cy="111593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sp>
        <p:nvSpPr>
          <p:cNvPr id="41" name="TextBox 40">
            <a:extLst>
              <a:ext uri="{FF2B5EF4-FFF2-40B4-BE49-F238E27FC236}">
                <a16:creationId xmlns:a16="http://schemas.microsoft.com/office/drawing/2014/main" xmlns="" id="{E7A7F710-4868-074E-A319-14CD4ED1FD9B}"/>
              </a:ext>
            </a:extLst>
          </p:cNvPr>
          <p:cNvSpPr txBox="1"/>
          <p:nvPr/>
        </p:nvSpPr>
        <p:spPr>
          <a:xfrm>
            <a:off x="4345852" y="5563395"/>
            <a:ext cx="1871025"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Congestion</a:t>
            </a:r>
          </a:p>
        </p:txBody>
      </p:sp>
      <p:sp>
        <p:nvSpPr>
          <p:cNvPr id="51" name="Left Arrow 50">
            <a:extLst>
              <a:ext uri="{FF2B5EF4-FFF2-40B4-BE49-F238E27FC236}">
                <a16:creationId xmlns:a16="http://schemas.microsoft.com/office/drawing/2014/main" xmlns="" id="{67883F1A-32D3-8442-BA82-0BF47065CD39}"/>
              </a:ext>
            </a:extLst>
          </p:cNvPr>
          <p:cNvSpPr/>
          <p:nvPr/>
        </p:nvSpPr>
        <p:spPr>
          <a:xfrm rot="1229594">
            <a:off x="2331195" y="3380516"/>
            <a:ext cx="3744898" cy="1008532"/>
          </a:xfrm>
          <a:prstGeom prst="leftArrow">
            <a:avLst/>
          </a:prstGeom>
          <a:gradFill>
            <a:gsLst>
              <a:gs pos="36000">
                <a:srgbClr val="FF0000"/>
              </a:gs>
              <a:gs pos="81000">
                <a:schemeClr val="tx1"/>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grpSp>
        <p:nvGrpSpPr>
          <p:cNvPr id="52" name="Group 51">
            <a:extLst>
              <a:ext uri="{FF2B5EF4-FFF2-40B4-BE49-F238E27FC236}">
                <a16:creationId xmlns:a16="http://schemas.microsoft.com/office/drawing/2014/main" xmlns="" id="{54F4B6FD-E3A8-EE48-8F81-8110C522A516}"/>
              </a:ext>
            </a:extLst>
          </p:cNvPr>
          <p:cNvGrpSpPr/>
          <p:nvPr/>
        </p:nvGrpSpPr>
        <p:grpSpPr>
          <a:xfrm>
            <a:off x="6241823" y="3428947"/>
            <a:ext cx="1802879" cy="1394094"/>
            <a:chOff x="1201024" y="1366027"/>
            <a:chExt cx="1802879" cy="1394094"/>
          </a:xfrm>
        </p:grpSpPr>
        <p:pic>
          <p:nvPicPr>
            <p:cNvPr id="53" name="Picture 52">
              <a:extLst>
                <a:ext uri="{FF2B5EF4-FFF2-40B4-BE49-F238E27FC236}">
                  <a16:creationId xmlns:a16="http://schemas.microsoft.com/office/drawing/2014/main" xmlns="" id="{BCA0386E-14E3-3B43-926E-B7EDCDFCC83C}"/>
                </a:ext>
              </a:extLst>
            </p:cNvPr>
            <p:cNvPicPr>
              <a:picLocks noChangeAspect="1"/>
            </p:cNvPicPr>
            <p:nvPr/>
          </p:nvPicPr>
          <p:blipFill>
            <a:blip r:embed="rId6"/>
            <a:stretch>
              <a:fillRect/>
            </a:stretch>
          </p:blipFill>
          <p:spPr>
            <a:xfrm flipH="1">
              <a:off x="1839703" y="1366027"/>
              <a:ext cx="1164200" cy="989570"/>
            </a:xfrm>
            <a:prstGeom prst="rect">
              <a:avLst/>
            </a:prstGeom>
          </p:spPr>
        </p:pic>
        <p:pic>
          <p:nvPicPr>
            <p:cNvPr id="54" name="Picture 53">
              <a:extLst>
                <a:ext uri="{FF2B5EF4-FFF2-40B4-BE49-F238E27FC236}">
                  <a16:creationId xmlns:a16="http://schemas.microsoft.com/office/drawing/2014/main" xmlns="" id="{33633329-78C2-F54D-BD4D-F1EE3FCCB6DC}"/>
                </a:ext>
              </a:extLst>
            </p:cNvPr>
            <p:cNvPicPr>
              <a:picLocks noChangeAspect="1"/>
            </p:cNvPicPr>
            <p:nvPr/>
          </p:nvPicPr>
          <p:blipFill>
            <a:blip r:embed="rId6"/>
            <a:stretch>
              <a:fillRect/>
            </a:stretch>
          </p:blipFill>
          <p:spPr>
            <a:xfrm flipH="1">
              <a:off x="1530945" y="1597506"/>
              <a:ext cx="1164200" cy="989570"/>
            </a:xfrm>
            <a:prstGeom prst="rect">
              <a:avLst/>
            </a:prstGeom>
          </p:spPr>
        </p:pic>
        <p:pic>
          <p:nvPicPr>
            <p:cNvPr id="55" name="Picture 54">
              <a:extLst>
                <a:ext uri="{FF2B5EF4-FFF2-40B4-BE49-F238E27FC236}">
                  <a16:creationId xmlns:a16="http://schemas.microsoft.com/office/drawing/2014/main" xmlns="" id="{6825A9F8-669C-6C42-94B4-6C23BC4DCA77}"/>
                </a:ext>
              </a:extLst>
            </p:cNvPr>
            <p:cNvPicPr>
              <a:picLocks noChangeAspect="1"/>
            </p:cNvPicPr>
            <p:nvPr/>
          </p:nvPicPr>
          <p:blipFill>
            <a:blip r:embed="rId6"/>
            <a:stretch>
              <a:fillRect/>
            </a:stretch>
          </p:blipFill>
          <p:spPr>
            <a:xfrm flipH="1">
              <a:off x="1201024" y="1770551"/>
              <a:ext cx="1164200" cy="989570"/>
            </a:xfrm>
            <a:prstGeom prst="rect">
              <a:avLst/>
            </a:prstGeom>
          </p:spPr>
        </p:pic>
      </p:grpSp>
      <p:sp>
        <p:nvSpPr>
          <p:cNvPr id="56" name="TextBox 55">
            <a:extLst>
              <a:ext uri="{FF2B5EF4-FFF2-40B4-BE49-F238E27FC236}">
                <a16:creationId xmlns:a16="http://schemas.microsoft.com/office/drawing/2014/main" xmlns="" id="{45C27CFE-5AA8-D74D-8437-A92A9AC27D55}"/>
              </a:ext>
            </a:extLst>
          </p:cNvPr>
          <p:cNvSpPr txBox="1"/>
          <p:nvPr/>
        </p:nvSpPr>
        <p:spPr>
          <a:xfrm>
            <a:off x="4350653" y="2819317"/>
            <a:ext cx="2145139" cy="461665"/>
          </a:xfrm>
          <a:prstGeom prst="rect">
            <a:avLst/>
          </a:prstGeom>
          <a:solidFill>
            <a:schemeClr val="bg1"/>
          </a:solidFill>
        </p:spPr>
        <p:txBody>
          <a:bodyPr wrap="none" rtlCol="0">
            <a:spAutoFit/>
          </a:bodyPr>
          <a:lstStyle/>
          <a:p>
            <a:r>
              <a:rPr lang="en-US" sz="2400" b="1" dirty="0">
                <a:solidFill>
                  <a:schemeClr val="accent2"/>
                </a:solidFill>
                <a:latin typeface="Helvetica Neue" charset="0"/>
                <a:ea typeface="Helvetica Neue" charset="0"/>
                <a:cs typeface="Helvetica Neue" charset="0"/>
              </a:rPr>
              <a:t>Cyberattacks</a:t>
            </a:r>
          </a:p>
        </p:txBody>
      </p:sp>
      <p:sp>
        <p:nvSpPr>
          <p:cNvPr id="36" name="Shape 459">
            <a:extLst>
              <a:ext uri="{FF2B5EF4-FFF2-40B4-BE49-F238E27FC236}">
                <a16:creationId xmlns:a16="http://schemas.microsoft.com/office/drawing/2014/main" xmlns="" id="{7B9E0285-5DAF-2D4C-B948-426FA4437930}"/>
              </a:ext>
            </a:extLst>
          </p:cNvPr>
          <p:cNvSpPr/>
          <p:nvPr/>
        </p:nvSpPr>
        <p:spPr>
          <a:xfrm>
            <a:off x="107790" y="4506535"/>
            <a:ext cx="1608690" cy="77822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Network Operator</a:t>
            </a: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Management</a:t>
            </a:r>
          </a:p>
        </p:txBody>
      </p:sp>
      <p:sp>
        <p:nvSpPr>
          <p:cNvPr id="33" name="Rounded Rectangle 32">
            <a:extLst>
              <a:ext uri="{FF2B5EF4-FFF2-40B4-BE49-F238E27FC236}">
                <a16:creationId xmlns:a16="http://schemas.microsoft.com/office/drawing/2014/main" xmlns="" id="{DDB78E1C-FFA3-A746-B5BE-00F41780BD82}"/>
              </a:ext>
            </a:extLst>
          </p:cNvPr>
          <p:cNvSpPr/>
          <p:nvPr/>
        </p:nvSpPr>
        <p:spPr>
          <a:xfrm>
            <a:off x="135054" y="3609199"/>
            <a:ext cx="8763000" cy="168853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Detect network events in </a:t>
            </a:r>
            <a:r>
              <a:rPr lang="en-US" sz="3200" b="1" dirty="0">
                <a:solidFill>
                  <a:srgbClr val="FF0000"/>
                </a:solidFill>
                <a:latin typeface="Helvetica Neue" charset="0"/>
                <a:ea typeface="Helvetica Neue" charset="0"/>
                <a:cs typeface="Helvetica Neue" charset="0"/>
              </a:rPr>
              <a:t>real time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405629525"/>
      </p:ext>
    </p:extLst>
  </p:cSld>
  <p:clrMapOvr>
    <a:masterClrMapping/>
  </p:clrMapOvr>
  <mc:AlternateContent xmlns:mc="http://schemas.openxmlformats.org/markup-compatibility/2006" xmlns:p14="http://schemas.microsoft.com/office/powerpoint/2010/main">
    <mc:Choice Requires="p14">
      <p:transition spd="slow" p14:dur="2000" advTm="17274"/>
    </mc:Choice>
    <mc:Fallback xmlns="">
      <p:transition spd="slow" advTm="17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p:bldP spid="51" grpId="0" animBg="1"/>
      <p:bldP spid="56"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20</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1" name="TextBox 10">
            <a:extLst>
              <a:ext uri="{FF2B5EF4-FFF2-40B4-BE49-F238E27FC236}">
                <a16:creationId xmlns:a16="http://schemas.microsoft.com/office/drawing/2014/main" xmlns=""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panose="02000503000000020004" pitchFamily="2" charset="0"/>
                <a:ea typeface="Helvetica Neue" panose="02000503000000020004" pitchFamily="2" charset="0"/>
                <a:cs typeface="Helvetica Neue" panose="02000503000000020004" pitchFamily="2" charset="0"/>
              </a:rPr>
              <a:t>O(1 B)</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a16="http://schemas.microsoft.com/office/drawing/2014/main" xmlns=""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O(100 M)</a:t>
            </a:r>
          </a:p>
        </p:txBody>
      </p:sp>
      <p:sp>
        <p:nvSpPr>
          <p:cNvPr id="13" name="Rounded Rectangle 12">
            <a:extLst>
              <a:ext uri="{FF2B5EF4-FFF2-40B4-BE49-F238E27FC236}">
                <a16:creationId xmlns:a16="http://schemas.microsoft.com/office/drawing/2014/main" xmlns="" id="{DDB78E1C-FFA3-A746-B5BE-00F41780BD82}"/>
              </a:ext>
            </a:extLst>
          </p:cNvPr>
          <p:cNvSpPr/>
          <p:nvPr/>
        </p:nvSpPr>
        <p:spPr>
          <a:xfrm>
            <a:off x="289322" y="5165344"/>
            <a:ext cx="8717755" cy="94331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Only one order of magnitude reduction</a:t>
            </a:r>
            <a:endParaRPr lang="en-US" sz="3600" dirty="0">
              <a:solidFill>
                <a:schemeClr val="tx1"/>
              </a:solidFill>
              <a:latin typeface="Helvetica Neue" charset="0"/>
              <a:ea typeface="Helvetica Neue" charset="0"/>
              <a:cs typeface="Helvetica Neue" charset="0"/>
            </a:endParaRPr>
          </a:p>
        </p:txBody>
      </p:sp>
      <p:sp>
        <p:nvSpPr>
          <p:cNvPr id="14" name="TextBox 13">
            <a:extLst>
              <a:ext uri="{FF2B5EF4-FFF2-40B4-BE49-F238E27FC236}">
                <a16:creationId xmlns:a16="http://schemas.microsoft.com/office/drawing/2014/main" xmlns=""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Tree>
    <p:extLst>
      <p:ext uri="{BB962C8B-B14F-4D97-AF65-F5344CB8AC3E}">
        <p14:creationId xmlns:p14="http://schemas.microsoft.com/office/powerpoint/2010/main" val="117929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31719" y="256421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64" name="Group 263"/>
          <p:cNvGrpSpPr/>
          <p:nvPr/>
        </p:nvGrpSpPr>
        <p:grpSpPr>
          <a:xfrm>
            <a:off x="7476547" y="322752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xmlns=""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Limitations</a:t>
            </a:r>
          </a:p>
        </p:txBody>
      </p:sp>
      <p:sp>
        <p:nvSpPr>
          <p:cNvPr id="3" name="Slide Number Placeholder 2">
            <a:extLst>
              <a:ext uri="{FF2B5EF4-FFF2-40B4-BE49-F238E27FC236}">
                <a16:creationId xmlns:a16="http://schemas.microsoft.com/office/drawing/2014/main" xmlns="" id="{E7A92EAD-0E9D-6443-9A4C-435B3187E4D7}"/>
              </a:ext>
            </a:extLst>
          </p:cNvPr>
          <p:cNvSpPr>
            <a:spLocks noGrp="1"/>
          </p:cNvSpPr>
          <p:nvPr>
            <p:ph type="sldNum" sz="quarter" idx="12"/>
          </p:nvPr>
        </p:nvSpPr>
        <p:spPr/>
        <p:txBody>
          <a:bodyPr/>
          <a:lstStyle/>
          <a:p>
            <a:fld id="{4748F3B0-5290-A241-88FF-F03DD1126586}" type="slidenum">
              <a:rPr lang="en-US" smtClean="0"/>
              <a:t>21</a:t>
            </a:fld>
            <a:endParaRPr lang="en-US"/>
          </a:p>
        </p:txBody>
      </p:sp>
      <p:grpSp>
        <p:nvGrpSpPr>
          <p:cNvPr id="237" name="Group 236"/>
          <p:cNvGrpSpPr/>
          <p:nvPr/>
        </p:nvGrpSpPr>
        <p:grpSpPr>
          <a:xfrm>
            <a:off x="152400" y="321537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grpSp>
        <p:nvGrpSpPr>
          <p:cNvPr id="238" name="Group 237"/>
          <p:cNvGrpSpPr/>
          <p:nvPr/>
        </p:nvGrpSpPr>
        <p:grpSpPr>
          <a:xfrm>
            <a:off x="8614247" y="321537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sp>
        <p:nvSpPr>
          <p:cNvPr id="8" name="Rounded Rectangle 7"/>
          <p:cNvSpPr/>
          <p:nvPr/>
        </p:nvSpPr>
        <p:spPr>
          <a:xfrm>
            <a:off x="508886" y="255497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45" name="Group 244"/>
          <p:cNvGrpSpPr/>
          <p:nvPr/>
        </p:nvGrpSpPr>
        <p:grpSpPr>
          <a:xfrm>
            <a:off x="628339" y="320286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54778"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331844"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166879"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2054778"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8" name="Trapezoid 147"/>
          <p:cNvSpPr/>
          <p:nvPr/>
        </p:nvSpPr>
        <p:spPr>
          <a:xfrm rot="5400000">
            <a:off x="2347689"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349900"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354577"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1" name="Trapezoid 150"/>
          <p:cNvSpPr/>
          <p:nvPr/>
        </p:nvSpPr>
        <p:spPr>
          <a:xfrm rot="5400000">
            <a:off x="2347689"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785377"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3062443"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897478"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78537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9" name="Trapezoid 158"/>
          <p:cNvSpPr/>
          <p:nvPr/>
        </p:nvSpPr>
        <p:spPr>
          <a:xfrm rot="5400000">
            <a:off x="3078288"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3080499"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3085176"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2" name="Trapezoid 161"/>
          <p:cNvSpPr/>
          <p:nvPr/>
        </p:nvSpPr>
        <p:spPr>
          <a:xfrm rot="5400000">
            <a:off x="3078288"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513361"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793042"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628077"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9" name="Trapezoid 168"/>
          <p:cNvSpPr/>
          <p:nvPr/>
        </p:nvSpPr>
        <p:spPr>
          <a:xfrm rot="5400000">
            <a:off x="3808887"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811098"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815775"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3" name="Trapezoid 172"/>
          <p:cNvSpPr/>
          <p:nvPr/>
        </p:nvSpPr>
        <p:spPr>
          <a:xfrm rot="5400000">
            <a:off x="3808887"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244352"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523641"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358676"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9" name="Trapezoid 178"/>
          <p:cNvSpPr/>
          <p:nvPr/>
        </p:nvSpPr>
        <p:spPr>
          <a:xfrm rot="5400000">
            <a:off x="4539486"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541697"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546374"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3" name="Trapezoid 182"/>
          <p:cNvSpPr/>
          <p:nvPr/>
        </p:nvSpPr>
        <p:spPr>
          <a:xfrm rot="5400000">
            <a:off x="4539486"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984109"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254240"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5089275"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4" name="Trapezoid 233"/>
          <p:cNvSpPr/>
          <p:nvPr/>
        </p:nvSpPr>
        <p:spPr>
          <a:xfrm rot="5400000">
            <a:off x="5270085"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272296"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276973"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6" name="Trapezoid 245"/>
          <p:cNvSpPr/>
          <p:nvPr/>
        </p:nvSpPr>
        <p:spPr>
          <a:xfrm rot="5400000">
            <a:off x="5270085"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709107"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984839"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819874"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5" name="Trapezoid 254"/>
          <p:cNvSpPr/>
          <p:nvPr/>
        </p:nvSpPr>
        <p:spPr>
          <a:xfrm rot="5400000">
            <a:off x="6000684"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6002895"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6007572"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8" name="Trapezoid 257"/>
          <p:cNvSpPr/>
          <p:nvPr/>
        </p:nvSpPr>
        <p:spPr>
          <a:xfrm rot="5400000">
            <a:off x="6000684"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434310"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715438"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550473"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66" name="Trapezoid 265"/>
          <p:cNvSpPr/>
          <p:nvPr/>
        </p:nvSpPr>
        <p:spPr>
          <a:xfrm rot="5400000">
            <a:off x="6731283"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733494"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738171"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5" name="Trapezoid 274"/>
          <p:cNvSpPr/>
          <p:nvPr/>
        </p:nvSpPr>
        <p:spPr>
          <a:xfrm rot="5400000">
            <a:off x="6731283"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2" name="Rounded Rectangle 221"/>
          <p:cNvSpPr/>
          <p:nvPr/>
        </p:nvSpPr>
        <p:spPr>
          <a:xfrm>
            <a:off x="2063926" y="324557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  Map</a:t>
            </a:r>
          </a:p>
        </p:txBody>
      </p:sp>
      <p:sp>
        <p:nvSpPr>
          <p:cNvPr id="285" name="Rounded Rectangle 284"/>
          <p:cNvSpPr/>
          <p:nvPr/>
        </p:nvSpPr>
        <p:spPr>
          <a:xfrm>
            <a:off x="6443458"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79452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D1</a:t>
            </a:r>
          </a:p>
        </p:txBody>
      </p:sp>
      <p:sp>
        <p:nvSpPr>
          <p:cNvPr id="287" name="Rounded Rectangle 286"/>
          <p:cNvSpPr/>
          <p:nvPr/>
        </p:nvSpPr>
        <p:spPr>
          <a:xfrm>
            <a:off x="3522509"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D2</a:t>
            </a:r>
          </a:p>
        </p:txBody>
      </p:sp>
      <p:sp>
        <p:nvSpPr>
          <p:cNvPr id="288" name="Rounded Rectangle 287"/>
          <p:cNvSpPr/>
          <p:nvPr/>
        </p:nvSpPr>
        <p:spPr>
          <a:xfrm>
            <a:off x="4253500"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993257"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R1</a:t>
            </a:r>
          </a:p>
        </p:txBody>
      </p:sp>
      <p:sp>
        <p:nvSpPr>
          <p:cNvPr id="290" name="Rounded Rectangle 289"/>
          <p:cNvSpPr/>
          <p:nvPr/>
        </p:nvSpPr>
        <p:spPr>
          <a:xfrm>
            <a:off x="571825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R2</a:t>
            </a:r>
          </a:p>
        </p:txBody>
      </p:sp>
      <p:sp>
        <p:nvSpPr>
          <p:cNvPr id="293" name="Rectangle 292"/>
          <p:cNvSpPr/>
          <p:nvPr/>
        </p:nvSpPr>
        <p:spPr>
          <a:xfrm>
            <a:off x="286418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302563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1870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513361"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58955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75100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912458"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244352"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3209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4823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64384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984109"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506985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23130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392756"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70910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7963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950702"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6112153"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434310"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50906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67051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83196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4" name="Rectangle 163"/>
          <p:cNvSpPr/>
          <p:nvPr/>
        </p:nvSpPr>
        <p:spPr>
          <a:xfrm>
            <a:off x="357805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8" name="Rectangle 167"/>
          <p:cNvSpPr/>
          <p:nvPr/>
        </p:nvSpPr>
        <p:spPr>
          <a:xfrm>
            <a:off x="373950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900955"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8" name="Rectangle 177"/>
          <p:cNvSpPr/>
          <p:nvPr/>
        </p:nvSpPr>
        <p:spPr>
          <a:xfrm>
            <a:off x="5784837"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7" name="Rectangle 186"/>
          <p:cNvSpPr/>
          <p:nvPr/>
        </p:nvSpPr>
        <p:spPr>
          <a:xfrm>
            <a:off x="5939199"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6100650"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3" name="Rounded Rectangle 232"/>
          <p:cNvSpPr/>
          <p:nvPr/>
        </p:nvSpPr>
        <p:spPr>
          <a:xfrm>
            <a:off x="3190050" y="183730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distinct</a:t>
            </a:r>
          </a:p>
        </p:txBody>
      </p:sp>
      <p:sp>
        <p:nvSpPr>
          <p:cNvPr id="247" name="Rounded Rectangle 246"/>
          <p:cNvSpPr/>
          <p:nvPr/>
        </p:nvSpPr>
        <p:spPr>
          <a:xfrm>
            <a:off x="5370694" y="183934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reduce</a:t>
            </a:r>
          </a:p>
        </p:txBody>
      </p:sp>
      <p:sp>
        <p:nvSpPr>
          <p:cNvPr id="249" name="Rounded Rectangle 248">
            <a:extLst>
              <a:ext uri="{FF2B5EF4-FFF2-40B4-BE49-F238E27FC236}">
                <a16:creationId xmlns:a16="http://schemas.microsoft.com/office/drawing/2014/main" xmlns=""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How can we reduce the </a:t>
            </a:r>
          </a:p>
          <a:p>
            <a:pPr algn="ctr"/>
            <a:r>
              <a:rPr lang="en-US" sz="3200" b="1" dirty="0">
                <a:solidFill>
                  <a:srgbClr val="FF0000"/>
                </a:solidFill>
                <a:latin typeface="Helvetica Neue" charset="0"/>
                <a:ea typeface="Helvetica Neue" charset="0"/>
                <a:cs typeface="Helvetica Neue" charset="0"/>
              </a:rPr>
              <a:t>memory</a:t>
            </a:r>
            <a:r>
              <a:rPr lang="en-US" sz="3200" b="1" dirty="0">
                <a:solidFill>
                  <a:schemeClr val="tx1"/>
                </a:solidFill>
                <a:latin typeface="Helvetica Neue" charset="0"/>
                <a:ea typeface="Helvetica Neue" charset="0"/>
                <a:cs typeface="Helvetica Neue" charset="0"/>
              </a:rPr>
              <a:t> footprint of </a:t>
            </a:r>
            <a:r>
              <a:rPr lang="en-US" sz="3200" b="1" dirty="0" err="1">
                <a:solidFill>
                  <a:srgbClr val="FF0000"/>
                </a:solidFill>
                <a:latin typeface="Helvetica Neue" charset="0"/>
                <a:ea typeface="Helvetica Neue" charset="0"/>
                <a:cs typeface="Helvetica Neue" charset="0"/>
              </a:rPr>
              <a:t>stateful</a:t>
            </a:r>
            <a:r>
              <a:rPr lang="en-US" sz="3200" b="1" dirty="0">
                <a:solidFill>
                  <a:srgbClr val="FF0000"/>
                </a:solidFill>
                <a:latin typeface="Helvetica Neue" charset="0"/>
                <a:ea typeface="Helvetica Neue" charset="0"/>
                <a:cs typeface="Helvetica Neue" charset="0"/>
              </a:rPr>
              <a:t> </a:t>
            </a:r>
            <a:r>
              <a:rPr lang="en-US" sz="3200" b="1" dirty="0">
                <a:solidFill>
                  <a:schemeClr val="tx1"/>
                </a:solidFill>
                <a:latin typeface="Helvetica Neue" charset="0"/>
                <a:ea typeface="Helvetica Neue" charset="0"/>
                <a:cs typeface="Helvetica Neue" charset="0"/>
              </a:rPr>
              <a:t>operators?</a:t>
            </a:r>
            <a:endParaRPr lang="en-US" sz="3200" dirty="0">
              <a:solidFill>
                <a:schemeClr val="tx1"/>
              </a:solidFill>
              <a:latin typeface="Helvetica Neue" charset="0"/>
              <a:ea typeface="Helvetica Neue" charset="0"/>
              <a:cs typeface="Helvetica Neue" charset="0"/>
            </a:endParaRPr>
          </a:p>
        </p:txBody>
      </p:sp>
      <p:sp>
        <p:nvSpPr>
          <p:cNvPr id="250" name="Rectangle 249"/>
          <p:cNvSpPr/>
          <p:nvPr/>
        </p:nvSpPr>
        <p:spPr>
          <a:xfrm>
            <a:off x="4063943" y="261464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1" name="Rectangle 250"/>
          <p:cNvSpPr/>
          <p:nvPr/>
        </p:nvSpPr>
        <p:spPr>
          <a:xfrm>
            <a:off x="3405823" y="260804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4" name="Rectangle 253"/>
          <p:cNvSpPr/>
          <p:nvPr/>
        </p:nvSpPr>
        <p:spPr>
          <a:xfrm>
            <a:off x="6286962" y="261495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9" name="Rectangle 258"/>
          <p:cNvSpPr/>
          <p:nvPr/>
        </p:nvSpPr>
        <p:spPr>
          <a:xfrm>
            <a:off x="5618468" y="261327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166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9"/>
                                        </p:tgtEl>
                                        <p:attrNameLst>
                                          <p:attrName>style.visibility</p:attrName>
                                        </p:attrNameLst>
                                      </p:cBhvr>
                                      <p:to>
                                        <p:strVal val="visible"/>
                                      </p:to>
                                    </p:set>
                                  </p:childTnLst>
                                </p:cTn>
                              </p:par>
                              <p:par>
                                <p:cTn id="47" presetID="6" presetClass="emph" presetSubtype="0" autoRev="1" fill="hold" grpId="1" nodeType="withEffect">
                                  <p:stCondLst>
                                    <p:cond delay="0"/>
                                  </p:stCondLst>
                                  <p:childTnLst>
                                    <p:animScale>
                                      <p:cBhvr>
                                        <p:cTn id="48" dur="500" fill="hold"/>
                                        <p:tgtEl>
                                          <p:spTgt spid="233"/>
                                        </p:tgtEl>
                                      </p:cBhvr>
                                      <p:by x="150000" y="150000"/>
                                    </p:animScale>
                                  </p:childTnLst>
                                </p:cTn>
                              </p:par>
                              <p:par>
                                <p:cTn id="49" presetID="6" presetClass="emph" presetSubtype="0" autoRev="1" fill="hold" grpId="1" nodeType="withEffect">
                                  <p:stCondLst>
                                    <p:cond delay="0"/>
                                  </p:stCondLst>
                                  <p:childTnLst>
                                    <p:animScale>
                                      <p:cBhvr>
                                        <p:cTn id="50" dur="500" fill="hold"/>
                                        <p:tgtEl>
                                          <p:spTgt spid="2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P spid="164" grpId="0" animBg="1"/>
      <p:bldP spid="168" grpId="0" animBg="1"/>
      <p:bldP spid="174" grpId="0" animBg="1"/>
      <p:bldP spid="178" grpId="0" animBg="1"/>
      <p:bldP spid="187" grpId="0" animBg="1"/>
      <p:bldP spid="223" grpId="0" animBg="1"/>
      <p:bldP spid="233" grpId="0" animBg="1"/>
      <p:bldP spid="233" grpId="1" animBg="1"/>
      <p:bldP spid="247" grpId="0" animBg="1"/>
      <p:bldP spid="247" grpId="1" animBg="1"/>
      <p:bldP spid="249" grpId="0" animBg="1"/>
      <p:bldP spid="250" grpId="0" animBg="1"/>
      <p:bldP spid="251" grpId="0" animBg="1"/>
      <p:bldP spid="254" grpId="0" animBg="1"/>
      <p:bldP spid="2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Nature of Monitoring Tasks</a:t>
            </a:r>
            <a:endParaRPr lang="en-US" b="1" dirty="0">
              <a:solidFill>
                <a:srgbClr val="FF000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22</a:t>
            </a:fld>
            <a:endParaRPr lang="en-US" dirty="0"/>
          </a:p>
        </p:txBody>
      </p:sp>
      <p:pic>
        <p:nvPicPr>
          <p:cNvPr id="5" name="Picture 4"/>
          <p:cNvPicPr>
            <a:picLocks noChangeAspect="1"/>
          </p:cNvPicPr>
          <p:nvPr/>
        </p:nvPicPr>
        <p:blipFill>
          <a:blip r:embed="rId3"/>
          <a:stretch>
            <a:fillRect/>
          </a:stretch>
        </p:blipFill>
        <p:spPr>
          <a:xfrm>
            <a:off x="549292" y="2369423"/>
            <a:ext cx="4264743" cy="3171667"/>
          </a:xfrm>
          <a:prstGeom prst="rect">
            <a:avLst/>
          </a:prstGeom>
        </p:spPr>
      </p:pic>
      <p:sp>
        <p:nvSpPr>
          <p:cNvPr id="6" name="Rectangular Callout 5"/>
          <p:cNvSpPr/>
          <p:nvPr/>
        </p:nvSpPr>
        <p:spPr>
          <a:xfrm>
            <a:off x="5322727" y="2210765"/>
            <a:ext cx="3439308" cy="855592"/>
          </a:xfrm>
          <a:prstGeom prst="wedgeRectCallout">
            <a:avLst>
              <a:gd name="adj1" fmla="val -126652"/>
              <a:gd name="adj2" fmla="val 52104"/>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DNS Reflection Attack Victims</a:t>
            </a:r>
          </a:p>
        </p:txBody>
      </p:sp>
      <p:sp>
        <p:nvSpPr>
          <p:cNvPr id="7" name="Rectangular Callout 6"/>
          <p:cNvSpPr/>
          <p:nvPr/>
        </p:nvSpPr>
        <p:spPr>
          <a:xfrm>
            <a:off x="5322729" y="4628725"/>
            <a:ext cx="3282651" cy="696934"/>
          </a:xfrm>
          <a:prstGeom prst="wedgeRectCallout">
            <a:avLst>
              <a:gd name="adj1" fmla="val -106981"/>
              <a:gd name="adj2" fmla="val -1086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All Hosts</a:t>
            </a:r>
          </a:p>
        </p:txBody>
      </p:sp>
      <p:sp>
        <p:nvSpPr>
          <p:cNvPr id="8" name="Rounded Rectangle 7">
            <a:extLst>
              <a:ext uri="{FF2B5EF4-FFF2-40B4-BE49-F238E27FC236}">
                <a16:creationId xmlns:a16="http://schemas.microsoft.com/office/drawing/2014/main" xmlns=""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Most monitoring tasks are looking for </a:t>
            </a:r>
            <a:r>
              <a:rPr lang="en-US" sz="3600" b="1" dirty="0">
                <a:solidFill>
                  <a:srgbClr val="FF0000"/>
                </a:solidFill>
                <a:latin typeface="Helvetica Neue" charset="0"/>
                <a:ea typeface="Helvetica Neue" charset="0"/>
                <a:cs typeface="Helvetica Neue" charset="0"/>
              </a:rPr>
              <a:t>needles in a haystack</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824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23</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.map(</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 =&gt; </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Reduce Memory Footprint</a:t>
            </a:r>
          </a:p>
        </p:txBody>
      </p:sp>
      <p:sp>
        <p:nvSpPr>
          <p:cNvPr id="10" name="TextBox 9">
            <a:extLst>
              <a:ext uri="{FF2B5EF4-FFF2-40B4-BE49-F238E27FC236}">
                <a16:creationId xmlns:a16="http://schemas.microsoft.com/office/drawing/2014/main" xmlns="" id="{BF715933-5610-A643-9A7D-7BA677FEF523}"/>
              </a:ext>
            </a:extLst>
          </p:cNvPr>
          <p:cNvSpPr txBox="1"/>
          <p:nvPr/>
        </p:nvSpPr>
        <p:spPr>
          <a:xfrm>
            <a:off x="4982985" y="2069504"/>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Only consider first 8 bits</a:t>
            </a:r>
          </a:p>
        </p:txBody>
      </p:sp>
      <p:sp>
        <p:nvSpPr>
          <p:cNvPr id="8" name="Rounded Rectangle 7">
            <a:extLst>
              <a:ext uri="{FF2B5EF4-FFF2-40B4-BE49-F238E27FC236}">
                <a16:creationId xmlns:a16="http://schemas.microsoft.com/office/drawing/2014/main" xmlns="" id="{DDB78E1C-FFA3-A746-B5BE-00F41780BD82}"/>
              </a:ext>
            </a:extLst>
          </p:cNvPr>
          <p:cNvSpPr/>
          <p:nvPr/>
        </p:nvSpPr>
        <p:spPr>
          <a:xfrm>
            <a:off x="251012"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Queries at </a:t>
            </a:r>
            <a:r>
              <a:rPr lang="en-US" sz="3600" b="1" dirty="0">
                <a:solidFill>
                  <a:srgbClr val="FF0000"/>
                </a:solidFill>
                <a:latin typeface="Helvetica Neue" charset="0"/>
                <a:ea typeface="Helvetica Neue" charset="0"/>
                <a:cs typeface="Helvetica Neue" charset="0"/>
              </a:rPr>
              <a:t>coarser levels</a:t>
            </a:r>
            <a:r>
              <a:rPr lang="en-US" sz="3600" b="1" dirty="0">
                <a:solidFill>
                  <a:schemeClr val="tx1"/>
                </a:solidFill>
                <a:latin typeface="Helvetica Neue" charset="0"/>
                <a:ea typeface="Helvetica Neue" charset="0"/>
                <a:cs typeface="Helvetica Neue" charset="0"/>
              </a:rPr>
              <a:t> have smaller </a:t>
            </a:r>
            <a:r>
              <a:rPr lang="en-US" sz="3600" b="1" dirty="0">
                <a:solidFill>
                  <a:srgbClr val="FF0000"/>
                </a:solidFill>
                <a:latin typeface="Helvetica Neue" charset="0"/>
                <a:ea typeface="Helvetica Neue" charset="0"/>
                <a:cs typeface="Helvetica Neue" charset="0"/>
              </a:rPr>
              <a:t>memory footprint</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114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24</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.map(</a:t>
            </a:r>
            <a:r>
              <a:rPr lang="en-US" sz="2400" b="1" dirty="0" err="1">
                <a:solidFill>
                  <a:srgbClr val="FF0000"/>
                </a:solidFill>
                <a:latin typeface="Consolas" charset="0"/>
                <a:ea typeface="Consolas" charset="0"/>
                <a:cs typeface="Consolas" charset="0"/>
              </a:rPr>
              <a:t>dIP</a:t>
            </a:r>
            <a:r>
              <a:rPr lang="en-US" sz="2400" dirty="0">
                <a:solidFill>
                  <a:srgbClr val="FF0000"/>
                </a:solidFill>
                <a:latin typeface="Consolas" charset="0"/>
                <a:ea typeface="Consolas" charset="0"/>
                <a:cs typeface="Consolas" charset="0"/>
              </a:rPr>
              <a:t> </a:t>
            </a:r>
            <a:r>
              <a:rPr lang="en-US" sz="2400" dirty="0">
                <a:latin typeface="Consolas" charset="0"/>
                <a:ea typeface="Consolas" charset="0"/>
                <a:cs typeface="Consolas" charset="0"/>
              </a:rPr>
              <a:t>=&gt; </a:t>
            </a:r>
            <a:r>
              <a:rPr lang="en-US" sz="2400" dirty="0" err="1">
                <a:latin typeface="Consolas" charset="0"/>
                <a:ea typeface="Consolas" charset="0"/>
                <a:cs typeface="Consolas" charset="0"/>
              </a:rPr>
              <a:t>dIP</a:t>
            </a:r>
            <a:r>
              <a:rPr lang="en-US" sz="2400" dirty="0">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Preserve Query Accuracy</a:t>
            </a:r>
          </a:p>
        </p:txBody>
      </p:sp>
      <p:sp>
        <p:nvSpPr>
          <p:cNvPr id="10" name="TextBox 9">
            <a:extLst>
              <a:ext uri="{FF2B5EF4-FFF2-40B4-BE49-F238E27FC236}">
                <a16:creationId xmlns:a16="http://schemas.microsoft.com/office/drawing/2014/main" xmlns="" id="{BF715933-5610-A643-9A7D-7BA677FEF523}"/>
              </a:ext>
            </a:extLst>
          </p:cNvPr>
          <p:cNvSpPr txBox="1"/>
          <p:nvPr/>
        </p:nvSpPr>
        <p:spPr>
          <a:xfrm>
            <a:off x="4149162" y="2236191"/>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Hierarchical packet field</a:t>
            </a:r>
          </a:p>
        </p:txBody>
      </p:sp>
      <p:sp>
        <p:nvSpPr>
          <p:cNvPr id="8" name="Rounded Rectangle 7">
            <a:extLst>
              <a:ext uri="{FF2B5EF4-FFF2-40B4-BE49-F238E27FC236}">
                <a16:creationId xmlns:a16="http://schemas.microsoft.com/office/drawing/2014/main" xmlns="" id="{DDB78E1C-FFA3-A746-B5BE-00F41780BD82}"/>
              </a:ext>
            </a:extLst>
          </p:cNvPr>
          <p:cNvSpPr/>
          <p:nvPr/>
        </p:nvSpPr>
        <p:spPr>
          <a:xfrm>
            <a:off x="152401"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Query accuracy is preserved if refined with </a:t>
            </a:r>
            <a:r>
              <a:rPr lang="en-US" sz="3600" b="1" dirty="0">
                <a:solidFill>
                  <a:srgbClr val="FF0000"/>
                </a:solidFill>
                <a:latin typeface="Helvetica Neue" charset="0"/>
                <a:ea typeface="Helvetica Neue" charset="0"/>
                <a:cs typeface="Helvetica Neue" charset="0"/>
              </a:rPr>
              <a:t>hierarchical </a:t>
            </a:r>
            <a:r>
              <a:rPr lang="en-US" sz="3600" b="1" dirty="0">
                <a:solidFill>
                  <a:schemeClr val="tx1"/>
                </a:solidFill>
                <a:latin typeface="Helvetica Neue" charset="0"/>
                <a:ea typeface="Helvetica Neue" charset="0"/>
                <a:cs typeface="Helvetica Neue" charset="0"/>
              </a:rPr>
              <a:t>packet fields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305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pic>
        <p:nvPicPr>
          <p:cNvPr id="96" name="Picture 95"/>
          <p:cNvPicPr>
            <a:picLocks noChangeAspect="1"/>
          </p:cNvPicPr>
          <p:nvPr/>
        </p:nvPicPr>
        <p:blipFill rotWithShape="1">
          <a:blip r:embed="rId3"/>
          <a:srcRect l="14798" t="25201" r="15740" b="22493"/>
          <a:stretch/>
        </p:blipFill>
        <p:spPr>
          <a:xfrm rot="21030557">
            <a:off x="65202" y="2994277"/>
            <a:ext cx="1695381" cy="1084552"/>
          </a:xfrm>
          <a:prstGeom prst="rect">
            <a:avLst/>
          </a:prstGeom>
        </p:spPr>
      </p:pic>
      <p:sp>
        <p:nvSpPr>
          <p:cNvPr id="97" name="TextBox 96"/>
          <p:cNvSpPr txBox="1"/>
          <p:nvPr/>
        </p:nvSpPr>
        <p:spPr>
          <a:xfrm>
            <a:off x="47203" y="2562967"/>
            <a:ext cx="1725793" cy="369332"/>
          </a:xfrm>
          <a:prstGeom prst="rect">
            <a:avLst/>
          </a:prstGeom>
          <a:noFill/>
          <a:ln>
            <a:noFill/>
          </a:ln>
        </p:spPr>
        <p:txBody>
          <a:bodyPr wrap="square" rtlCol="0">
            <a:spAutoFit/>
          </a:bodyPr>
          <a:lstStyle/>
          <a:p>
            <a:pPr algn="ctr"/>
            <a:r>
              <a:rPr lang="en-US" dirty="0">
                <a:latin typeface="Helvetica Neue" charset="0"/>
                <a:ea typeface="Helvetica Neue" charset="0"/>
                <a:cs typeface="Helvetica Neue" charset="0"/>
              </a:rPr>
              <a:t>Packet Stream</a:t>
            </a:r>
          </a:p>
        </p:txBody>
      </p:sp>
      <p:pic>
        <p:nvPicPr>
          <p:cNvPr id="98" name="Picture 97"/>
          <p:cNvPicPr>
            <a:picLocks noChangeAspect="1"/>
          </p:cNvPicPr>
          <p:nvPr/>
        </p:nvPicPr>
        <p:blipFill rotWithShape="1">
          <a:blip r:embed="rId4"/>
          <a:srcRect t="36998" b="34473"/>
          <a:stretch/>
        </p:blipFill>
        <p:spPr>
          <a:xfrm rot="10800000">
            <a:off x="342581" y="3980234"/>
            <a:ext cx="1040644" cy="200753"/>
          </a:xfrm>
          <a:prstGeom prst="rect">
            <a:avLst/>
          </a:prstGeom>
        </p:spPr>
      </p:pic>
      <p:pic>
        <p:nvPicPr>
          <p:cNvPr id="101" name="Picture 100"/>
          <p:cNvPicPr>
            <a:picLocks noChangeAspect="1"/>
          </p:cNvPicPr>
          <p:nvPr/>
        </p:nvPicPr>
        <p:blipFill rotWithShape="1">
          <a:blip r:embed="rId4"/>
          <a:srcRect t="36998" b="34473"/>
          <a:stretch/>
        </p:blipFill>
        <p:spPr>
          <a:xfrm rot="10800000">
            <a:off x="6996381" y="3623783"/>
            <a:ext cx="1040644" cy="200753"/>
          </a:xfrm>
          <a:prstGeom prst="rect">
            <a:avLst/>
          </a:prstGeom>
        </p:spPr>
      </p:pic>
      <p:pic>
        <p:nvPicPr>
          <p:cNvPr id="102" name="Picture 101"/>
          <p:cNvPicPr>
            <a:picLocks noChangeAspect="1"/>
          </p:cNvPicPr>
          <p:nvPr/>
        </p:nvPicPr>
        <p:blipFill rotWithShape="1">
          <a:blip r:embed="rId3"/>
          <a:srcRect l="14798" t="25201" r="15740" b="22493"/>
          <a:stretch/>
        </p:blipFill>
        <p:spPr>
          <a:xfrm rot="20687839">
            <a:off x="7224444" y="3107344"/>
            <a:ext cx="586215" cy="441431"/>
          </a:xfrm>
          <a:prstGeom prst="rect">
            <a:avLst/>
          </a:prstGeom>
        </p:spPr>
      </p:pic>
      <p:sp>
        <p:nvSpPr>
          <p:cNvPr id="103" name="TextBox 102"/>
          <p:cNvSpPr txBox="1"/>
          <p:nvPr/>
        </p:nvSpPr>
        <p:spPr>
          <a:xfrm>
            <a:off x="8118176" y="3456442"/>
            <a:ext cx="882198" cy="523220"/>
          </a:xfrm>
          <a:prstGeom prst="rect">
            <a:avLst/>
          </a:prstGeom>
          <a:noFill/>
          <a:ln>
            <a:noFill/>
          </a:ln>
        </p:spPr>
        <p:txBody>
          <a:bodyPr wrap="square" rtlCol="0">
            <a:spAutoFit/>
          </a:bodyPr>
          <a:lstStyle/>
          <a:p>
            <a:pPr algn="ctr"/>
            <a:r>
              <a:rPr lang="en-US" sz="2800" dirty="0" err="1">
                <a:latin typeface="Helvetica Neue" charset="0"/>
                <a:ea typeface="Helvetica Neue" charset="0"/>
                <a:cs typeface="Helvetica Neue" charset="0"/>
              </a:rPr>
              <a:t>t+W</a:t>
            </a:r>
            <a:endParaRPr lang="en-US" sz="2800" dirty="0">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xmlns=""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a16="http://schemas.microsoft.com/office/drawing/2014/main" xmlns="" id="{E7A92EAD-0E9D-6443-9A4C-435B3187E4D7}"/>
              </a:ext>
            </a:extLst>
          </p:cNvPr>
          <p:cNvSpPr>
            <a:spLocks noGrp="1"/>
          </p:cNvSpPr>
          <p:nvPr>
            <p:ph type="sldNum" sz="quarter" idx="12"/>
          </p:nvPr>
        </p:nvSpPr>
        <p:spPr/>
        <p:txBody>
          <a:bodyPr/>
          <a:lstStyle/>
          <a:p>
            <a:fld id="{4748F3B0-5290-A241-88FF-F03DD1126586}" type="slidenum">
              <a:rPr lang="en-US" smtClean="0"/>
              <a:t>25</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a16="http://schemas.microsoft.com/office/drawing/2014/main" xmlns="" id="{BB0E81AE-62D8-DD40-9950-1E6F60012D9A}"/>
              </a:ext>
            </a:extLst>
          </p:cNvPr>
          <p:cNvSpPr/>
          <p:nvPr/>
        </p:nvSpPr>
        <p:spPr>
          <a:xfrm>
            <a:off x="7743463" y="2477650"/>
            <a:ext cx="1256911" cy="383470"/>
          </a:xfrm>
          <a:prstGeom prst="wedgeRectCallout">
            <a:avLst>
              <a:gd name="adj1" fmla="val 18732"/>
              <a:gd name="adj2" fmla="val 22638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Window</a:t>
            </a:r>
          </a:p>
        </p:txBody>
      </p:sp>
      <p:sp>
        <p:nvSpPr>
          <p:cNvPr id="106" name="Rectangular Callout 105">
            <a:extLst>
              <a:ext uri="{FF2B5EF4-FFF2-40B4-BE49-F238E27FC236}">
                <a16:creationId xmlns:a16="http://schemas.microsoft.com/office/drawing/2014/main" xmlns="" id="{BB0E81AE-62D8-DD40-9950-1E6F60012D9A}"/>
              </a:ext>
            </a:extLst>
          </p:cNvPr>
          <p:cNvSpPr/>
          <p:nvPr/>
        </p:nvSpPr>
        <p:spPr>
          <a:xfrm>
            <a:off x="1096738" y="1674329"/>
            <a:ext cx="2828058" cy="423430"/>
          </a:xfrm>
          <a:prstGeom prst="wedgeRectCallout">
            <a:avLst>
              <a:gd name="adj1" fmla="val -13345"/>
              <a:gd name="adj2" fmla="val 39225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6"/>
                </a:solidFill>
                <a:latin typeface="Consolas" charset="0"/>
                <a:ea typeface="Consolas" charset="0"/>
                <a:cs typeface="Consolas" charset="0"/>
              </a:rPr>
              <a:t>map(</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=&gt;</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/8)</a:t>
            </a:r>
          </a:p>
        </p:txBody>
      </p:sp>
      <p:sp>
        <p:nvSpPr>
          <p:cNvPr id="110" name="TextBox 109"/>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a16="http://schemas.microsoft.com/office/drawing/2014/main" xmlns="" id="{DDB78E1C-FFA3-A746-B5BE-00F41780BD82}"/>
              </a:ext>
            </a:extLst>
          </p:cNvPr>
          <p:cNvSpPr/>
          <p:nvPr/>
        </p:nvSpPr>
        <p:spPr>
          <a:xfrm>
            <a:off x="206976" y="549473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First, execute query at </a:t>
            </a:r>
            <a:r>
              <a:rPr lang="en-US" sz="3600" b="1" dirty="0">
                <a:solidFill>
                  <a:srgbClr val="FF0000"/>
                </a:solidFill>
                <a:latin typeface="Helvetica Neue" charset="0"/>
                <a:ea typeface="Helvetica Neue" charset="0"/>
                <a:cs typeface="Helvetica Neue" charset="0"/>
              </a:rPr>
              <a:t>coarser level</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70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86" grpId="0" animBg="1"/>
      <p:bldP spid="287" grpId="0" animBg="1"/>
      <p:bldP spid="288" grpId="0" animBg="1"/>
      <p:bldP spid="289" grpId="0" animBg="1"/>
      <p:bldP spid="290" grpId="0" animBg="1"/>
      <p:bldP spid="174" grpId="0" animBg="1"/>
      <p:bldP spid="223" grpId="0" animBg="1"/>
      <p:bldP spid="103" grpId="0"/>
      <p:bldP spid="99" grpId="0" animBg="1"/>
      <p:bldP spid="105" grpId="0" animBg="1"/>
      <p:bldP spid="106" grpId="0" animBg="1"/>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97" name="TextBox 96"/>
          <p:cNvSpPr txBox="1"/>
          <p:nvPr/>
        </p:nvSpPr>
        <p:spPr>
          <a:xfrm>
            <a:off x="38191" y="3973218"/>
            <a:ext cx="1725793" cy="646331"/>
          </a:xfrm>
          <a:prstGeom prst="rect">
            <a:avLst/>
          </a:prstGeom>
          <a:noFill/>
          <a:ln>
            <a:noFill/>
          </a:ln>
        </p:spPr>
        <p:txBody>
          <a:bodyPr wrap="square" rtlCol="0">
            <a:spAutoFit/>
          </a:bodyPr>
          <a:lstStyle/>
          <a:p>
            <a:pPr algn="ctr"/>
            <a:r>
              <a:rPr lang="en-US">
                <a:latin typeface="Helvetica Neue" charset="0"/>
                <a:ea typeface="Helvetica Neue" charset="0"/>
                <a:cs typeface="Helvetica Neue" charset="0"/>
              </a:rPr>
              <a:t>Filtered</a:t>
            </a:r>
          </a:p>
          <a:p>
            <a:pPr algn="ctr"/>
            <a:r>
              <a:rPr lang="en-US" dirty="0">
                <a:latin typeface="Helvetica Neue" charset="0"/>
                <a:ea typeface="Helvetica Neue" charset="0"/>
                <a:cs typeface="Helvetica Neue" charset="0"/>
              </a:rPr>
              <a:t>Packet Stream</a:t>
            </a:r>
          </a:p>
        </p:txBody>
      </p:sp>
      <p:sp>
        <p:nvSpPr>
          <p:cNvPr id="2" name="Title 1">
            <a:extLst>
              <a:ext uri="{FF2B5EF4-FFF2-40B4-BE49-F238E27FC236}">
                <a16:creationId xmlns:a16="http://schemas.microsoft.com/office/drawing/2014/main" xmlns=""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a16="http://schemas.microsoft.com/office/drawing/2014/main" xmlns="" id="{E7A92EAD-0E9D-6443-9A4C-435B3187E4D7}"/>
              </a:ext>
            </a:extLst>
          </p:cNvPr>
          <p:cNvSpPr>
            <a:spLocks noGrp="1"/>
          </p:cNvSpPr>
          <p:nvPr>
            <p:ph type="sldNum" sz="quarter" idx="12"/>
          </p:nvPr>
        </p:nvSpPr>
        <p:spPr/>
        <p:txBody>
          <a:bodyPr/>
          <a:lstStyle/>
          <a:p>
            <a:fld id="{4748F3B0-5290-A241-88FF-F03DD1126586}" type="slidenum">
              <a:rPr lang="en-US" smtClean="0"/>
              <a:t>26</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a16="http://schemas.microsoft.com/office/drawing/2014/main" xmlns="" id="{BB0E81AE-62D8-DD40-9950-1E6F60012D9A}"/>
              </a:ext>
            </a:extLst>
          </p:cNvPr>
          <p:cNvSpPr/>
          <p:nvPr/>
        </p:nvSpPr>
        <p:spPr>
          <a:xfrm>
            <a:off x="7407797" y="2907972"/>
            <a:ext cx="1592577" cy="722710"/>
          </a:xfrm>
          <a:prstGeom prst="wedgeRectCallout">
            <a:avLst>
              <a:gd name="adj1" fmla="val 21639"/>
              <a:gd name="adj2" fmla="val 16454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Detection</a:t>
            </a:r>
          </a:p>
          <a:p>
            <a:pPr algn="ctr"/>
            <a:r>
              <a:rPr lang="en-US" sz="2000" b="1" dirty="0">
                <a:solidFill>
                  <a:schemeClr val="accent6"/>
                </a:solidFill>
                <a:latin typeface="Helvetica Neue" charset="0"/>
                <a:ea typeface="Helvetica Neue" charset="0"/>
                <a:cs typeface="Helvetica Neue" charset="0"/>
              </a:rPr>
              <a:t>Delay</a:t>
            </a:r>
          </a:p>
        </p:txBody>
      </p:sp>
      <p:sp>
        <p:nvSpPr>
          <p:cNvPr id="83" name="Rounded Rectangle 82"/>
          <p:cNvSpPr/>
          <p:nvPr/>
        </p:nvSpPr>
        <p:spPr>
          <a:xfrm>
            <a:off x="1930372" y="4535156"/>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Filter</a:t>
            </a:r>
          </a:p>
          <a:p>
            <a:pPr algn="ctr"/>
            <a:r>
              <a:rPr lang="en-US" sz="1350" dirty="0">
                <a:solidFill>
                  <a:schemeClr val="bg1">
                    <a:lumMod val="65000"/>
                  </a:schemeClr>
                </a:solidFill>
                <a:latin typeface="Helvetica Neue" charset="0"/>
                <a:ea typeface="Helvetica Neue" charset="0"/>
                <a:cs typeface="Helvetica Neue" charset="0"/>
              </a:rPr>
              <a:t>Filter  Map</a:t>
            </a:r>
          </a:p>
        </p:txBody>
      </p:sp>
      <p:pic>
        <p:nvPicPr>
          <p:cNvPr id="84" name="Picture 83"/>
          <p:cNvPicPr>
            <a:picLocks noChangeAspect="1"/>
          </p:cNvPicPr>
          <p:nvPr/>
        </p:nvPicPr>
        <p:blipFill rotWithShape="1">
          <a:blip r:embed="rId3"/>
          <a:srcRect t="36998" b="34473"/>
          <a:stretch/>
        </p:blipFill>
        <p:spPr>
          <a:xfrm rot="10800000">
            <a:off x="324770" y="5016044"/>
            <a:ext cx="1040644" cy="200753"/>
          </a:xfrm>
          <a:prstGeom prst="rect">
            <a:avLst/>
          </a:prstGeom>
        </p:spPr>
      </p:pic>
      <p:pic>
        <p:nvPicPr>
          <p:cNvPr id="85" name="Picture 84"/>
          <p:cNvPicPr>
            <a:picLocks noChangeAspect="1"/>
          </p:cNvPicPr>
          <p:nvPr/>
        </p:nvPicPr>
        <p:blipFill rotWithShape="1">
          <a:blip r:embed="rId4"/>
          <a:srcRect l="14798" t="25201" r="15740" b="22493"/>
          <a:stretch/>
        </p:blipFill>
        <p:spPr>
          <a:xfrm rot="20687839">
            <a:off x="552833" y="4602700"/>
            <a:ext cx="586215" cy="441431"/>
          </a:xfrm>
          <a:prstGeom prst="rect">
            <a:avLst/>
          </a:prstGeom>
        </p:spPr>
      </p:pic>
      <p:sp>
        <p:nvSpPr>
          <p:cNvPr id="86" name="Rounded Rectangle 85"/>
          <p:cNvSpPr/>
          <p:nvPr/>
        </p:nvSpPr>
        <p:spPr>
          <a:xfrm>
            <a:off x="6276121"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87" name="Rounded Rectangle 86"/>
          <p:cNvSpPr/>
          <p:nvPr/>
        </p:nvSpPr>
        <p:spPr>
          <a:xfrm>
            <a:off x="262718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88" name="Rounded Rectangle 87"/>
          <p:cNvSpPr/>
          <p:nvPr/>
        </p:nvSpPr>
        <p:spPr>
          <a:xfrm>
            <a:off x="3355172"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89" name="Rounded Rectangle 88"/>
          <p:cNvSpPr/>
          <p:nvPr/>
        </p:nvSpPr>
        <p:spPr>
          <a:xfrm>
            <a:off x="4086163"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90" name="Rounded Rectangle 89"/>
          <p:cNvSpPr/>
          <p:nvPr/>
        </p:nvSpPr>
        <p:spPr>
          <a:xfrm>
            <a:off x="4825920"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91" name="Rounded Rectangle 90"/>
          <p:cNvSpPr/>
          <p:nvPr/>
        </p:nvSpPr>
        <p:spPr>
          <a:xfrm>
            <a:off x="555091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pic>
        <p:nvPicPr>
          <p:cNvPr id="92" name="Picture 91"/>
          <p:cNvPicPr>
            <a:picLocks noChangeAspect="1"/>
          </p:cNvPicPr>
          <p:nvPr/>
        </p:nvPicPr>
        <p:blipFill rotWithShape="1">
          <a:blip r:embed="rId3"/>
          <a:srcRect t="36998" b="34473"/>
          <a:stretch/>
        </p:blipFill>
        <p:spPr>
          <a:xfrm rot="10800000">
            <a:off x="7031864" y="4565472"/>
            <a:ext cx="1040644" cy="200753"/>
          </a:xfrm>
          <a:prstGeom prst="rect">
            <a:avLst/>
          </a:prstGeom>
        </p:spPr>
      </p:pic>
      <p:sp>
        <p:nvSpPr>
          <p:cNvPr id="93" name="TextBox 92"/>
          <p:cNvSpPr txBox="1"/>
          <p:nvPr/>
        </p:nvSpPr>
        <p:spPr>
          <a:xfrm>
            <a:off x="8023198" y="4392716"/>
            <a:ext cx="1038522" cy="523220"/>
          </a:xfrm>
          <a:prstGeom prst="rect">
            <a:avLst/>
          </a:prstGeom>
          <a:noFill/>
          <a:ln>
            <a:noFill/>
          </a:ln>
        </p:spPr>
        <p:txBody>
          <a:bodyPr wrap="square" rtlCol="0">
            <a:spAutoFit/>
          </a:bodyPr>
          <a:lstStyle/>
          <a:p>
            <a:pPr algn="ctr"/>
            <a:r>
              <a:rPr lang="en-US" sz="2800">
                <a:latin typeface="Helvetica Neue" charset="0"/>
                <a:ea typeface="Helvetica Neue" charset="0"/>
                <a:cs typeface="Helvetica Neue" charset="0"/>
              </a:rPr>
              <a:t>t+2W</a:t>
            </a:r>
            <a:endParaRPr lang="en-US" sz="2800" dirty="0">
              <a:latin typeface="Helvetica Neue" charset="0"/>
              <a:ea typeface="Helvetica Neue" charset="0"/>
              <a:cs typeface="Helvetica Neue" charset="0"/>
            </a:endParaRPr>
          </a:p>
        </p:txBody>
      </p:sp>
      <p:sp>
        <p:nvSpPr>
          <p:cNvPr id="95" name="TextBox 94"/>
          <p:cNvSpPr txBox="1"/>
          <p:nvPr/>
        </p:nvSpPr>
        <p:spPr>
          <a:xfrm>
            <a:off x="3030363" y="1965106"/>
            <a:ext cx="3655378" cy="830997"/>
          </a:xfrm>
          <a:prstGeom prst="rect">
            <a:avLst/>
          </a:prstGeom>
          <a:noFill/>
          <a:ln>
            <a:noFill/>
          </a:ln>
        </p:spPr>
        <p:txBody>
          <a:bodyPr wrap="square" rtlCol="0">
            <a:spAutoFit/>
          </a:bodyPr>
          <a:lstStyle/>
          <a:p>
            <a:pPr algn="ctr"/>
            <a:r>
              <a:rPr lang="en-US" sz="2400" b="1" dirty="0">
                <a:solidFill>
                  <a:schemeClr val="accent6"/>
                </a:solidFill>
                <a:latin typeface="Helvetica Neue" charset="0"/>
                <a:ea typeface="Helvetica Neue" charset="0"/>
                <a:cs typeface="Helvetica Neue" charset="0"/>
              </a:rPr>
              <a:t>Smaller </a:t>
            </a:r>
          </a:p>
          <a:p>
            <a:pPr algn="ctr"/>
            <a:r>
              <a:rPr lang="en-US" sz="2400" b="1" dirty="0">
                <a:solidFill>
                  <a:schemeClr val="accent6"/>
                </a:solidFill>
                <a:latin typeface="Helvetica Neue" charset="0"/>
                <a:ea typeface="Helvetica Neue" charset="0"/>
                <a:cs typeface="Helvetica Neue" charset="0"/>
              </a:rPr>
              <a:t>memory footprint</a:t>
            </a:r>
          </a:p>
        </p:txBody>
      </p:sp>
      <p:sp>
        <p:nvSpPr>
          <p:cNvPr id="100" name="Rectangle 99"/>
          <p:cNvSpPr/>
          <p:nvPr/>
        </p:nvSpPr>
        <p:spPr>
          <a:xfrm>
            <a:off x="3444251"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4" name="Rectangle 103"/>
          <p:cNvSpPr/>
          <p:nvPr/>
        </p:nvSpPr>
        <p:spPr>
          <a:xfrm>
            <a:off x="5621303" y="290652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7" name="TextBox 106"/>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a16="http://schemas.microsoft.com/office/drawing/2014/main" xmlns="" id="{DDB78E1C-FFA3-A746-B5BE-00F41780BD82}"/>
              </a:ext>
            </a:extLst>
          </p:cNvPr>
          <p:cNvSpPr/>
          <p:nvPr/>
        </p:nvSpPr>
        <p:spPr>
          <a:xfrm>
            <a:off x="237375" y="550371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Then, execute query at </a:t>
            </a:r>
            <a:r>
              <a:rPr lang="en-US" sz="3600" b="1" dirty="0">
                <a:solidFill>
                  <a:srgbClr val="FF0000"/>
                </a:solidFill>
                <a:latin typeface="Helvetica Neue" charset="0"/>
                <a:ea typeface="Helvetica Neue" charset="0"/>
                <a:cs typeface="Helvetica Neue" charset="0"/>
              </a:rPr>
              <a:t>finer level(s)</a:t>
            </a:r>
            <a:endParaRPr lang="en-US" sz="3600" dirty="0">
              <a:solidFill>
                <a:srgbClr val="FF0000"/>
              </a:solidFill>
              <a:latin typeface="Helvetica Neue" charset="0"/>
              <a:ea typeface="Helvetica Neue" charset="0"/>
              <a:cs typeface="Helvetica Neue" charset="0"/>
            </a:endParaRPr>
          </a:p>
        </p:txBody>
      </p:sp>
      <p:sp>
        <p:nvSpPr>
          <p:cNvPr id="94" name="Rectangle 93">
            <a:extLst>
              <a:ext uri="{FF2B5EF4-FFF2-40B4-BE49-F238E27FC236}">
                <a16:creationId xmlns:a16="http://schemas.microsoft.com/office/drawing/2014/main" xmlns="" id="{656510BB-822C-FD44-A7F3-BACCAB426E7A}"/>
              </a:ext>
            </a:extLst>
          </p:cNvPr>
          <p:cNvSpPr/>
          <p:nvPr/>
        </p:nvSpPr>
        <p:spPr>
          <a:xfrm>
            <a:off x="16476" y="1965106"/>
            <a:ext cx="9144000" cy="436624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6" name="Rounded Rectangle 95">
            <a:extLst>
              <a:ext uri="{FF2B5EF4-FFF2-40B4-BE49-F238E27FC236}">
                <a16:creationId xmlns:a16="http://schemas.microsoft.com/office/drawing/2014/main" xmlns="" id="{DDB78E1C-FFA3-A746-B5BE-00F41780BD82}"/>
              </a:ext>
            </a:extLst>
          </p:cNvPr>
          <p:cNvSpPr/>
          <p:nvPr/>
        </p:nvSpPr>
        <p:spPr>
          <a:xfrm>
            <a:off x="91054" y="3399025"/>
            <a:ext cx="8909320" cy="179138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Smaller </a:t>
            </a:r>
            <a:r>
              <a:rPr lang="en-US" sz="3600" b="1" dirty="0">
                <a:solidFill>
                  <a:srgbClr val="FF0000"/>
                </a:solidFill>
                <a:latin typeface="Helvetica Neue" charset="0"/>
                <a:ea typeface="Helvetica Neue" charset="0"/>
                <a:cs typeface="Helvetica Neue" charset="0"/>
              </a:rPr>
              <a:t>memory footprint </a:t>
            </a:r>
            <a:r>
              <a:rPr lang="en-US" sz="3600" b="1" dirty="0">
                <a:solidFill>
                  <a:schemeClr val="tx1"/>
                </a:solidFill>
                <a:latin typeface="Helvetica Neue" charset="0"/>
                <a:ea typeface="Helvetica Neue" charset="0"/>
                <a:cs typeface="Helvetica Neue" charset="0"/>
              </a:rPr>
              <a:t>at </a:t>
            </a:r>
          </a:p>
          <a:p>
            <a:pPr algn="ctr"/>
            <a:r>
              <a:rPr lang="en-US" sz="3600" b="1" dirty="0">
                <a:solidFill>
                  <a:schemeClr val="tx1"/>
                </a:solidFill>
                <a:latin typeface="Helvetica Neue" charset="0"/>
                <a:ea typeface="Helvetica Neue" charset="0"/>
                <a:cs typeface="Helvetica Neue" charset="0"/>
              </a:rPr>
              <a:t>the cost of additional </a:t>
            </a:r>
            <a:r>
              <a:rPr lang="en-US" sz="3600" b="1" dirty="0">
                <a:solidFill>
                  <a:srgbClr val="FF0000"/>
                </a:solidFill>
                <a:latin typeface="Helvetica Neue" charset="0"/>
                <a:ea typeface="Helvetica Neue" charset="0"/>
                <a:cs typeface="Helvetica Neue" charset="0"/>
              </a:rPr>
              <a:t>detection delay</a:t>
            </a:r>
          </a:p>
        </p:txBody>
      </p:sp>
    </p:spTree>
    <p:extLst>
      <p:ext uri="{BB962C8B-B14F-4D97-AF65-F5344CB8AC3E}">
        <p14:creationId xmlns:p14="http://schemas.microsoft.com/office/powerpoint/2010/main" val="746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86" grpId="0" animBg="1"/>
      <p:bldP spid="87" grpId="0" animBg="1"/>
      <p:bldP spid="88" grpId="0" animBg="1"/>
      <p:bldP spid="89" grpId="0" animBg="1"/>
      <p:bldP spid="90" grpId="0" animBg="1"/>
      <p:bldP spid="91" grpId="0" animBg="1"/>
      <p:bldP spid="93" grpId="0"/>
      <p:bldP spid="95" grpId="0"/>
      <p:bldP spid="100" grpId="0" animBg="1"/>
      <p:bldP spid="104" grpId="0" animBg="1"/>
      <p:bldP spid="94" grpId="0" animBg="1"/>
      <p:bldP spid="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27</a:t>
            </a:fld>
            <a:endParaRPr lang="en-US" dirty="0"/>
          </a:p>
        </p:txBody>
      </p:sp>
      <p:sp>
        <p:nvSpPr>
          <p:cNvPr id="10" name="Title 1"/>
          <p:cNvSpPr>
            <a:spLocks noGrp="1"/>
          </p:cNvSpPr>
          <p:nvPr>
            <p:ph type="title"/>
          </p:nvPr>
        </p:nvSpPr>
        <p:spPr>
          <a:xfrm>
            <a:off x="152400" y="290513"/>
            <a:ext cx="8991600" cy="1143000"/>
          </a:xfrm>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Query Planning Problem</a:t>
            </a:r>
          </a:p>
        </p:txBody>
      </p:sp>
      <p:sp>
        <p:nvSpPr>
          <p:cNvPr id="7" name="Content Placeholder 3"/>
          <p:cNvSpPr>
            <a:spLocks noGrp="1"/>
          </p:cNvSpPr>
          <p:nvPr>
            <p:ph idx="1"/>
          </p:nvPr>
        </p:nvSpPr>
        <p:spPr>
          <a:xfrm>
            <a:off x="422770" y="1585403"/>
            <a:ext cx="8472966" cy="4525963"/>
          </a:xfrm>
        </p:spPr>
        <p:txBody>
          <a:bodyPr/>
          <a:lstStyle/>
          <a:p>
            <a:pPr>
              <a:lnSpc>
                <a:spcPct val="120000"/>
              </a:lnSpc>
            </a:pPr>
            <a:r>
              <a:rPr lang="en-US" b="1" dirty="0">
                <a:solidFill>
                  <a:schemeClr val="accent2"/>
                </a:solidFill>
              </a:rPr>
              <a:t>Goal</a:t>
            </a:r>
          </a:p>
          <a:p>
            <a:pPr marL="457200" lvl="1" indent="0">
              <a:lnSpc>
                <a:spcPct val="120000"/>
              </a:lnSpc>
              <a:buNone/>
            </a:pPr>
            <a:r>
              <a:rPr lang="en-US" dirty="0"/>
              <a:t>Minimize tuples sent to the stream processor</a:t>
            </a:r>
          </a:p>
          <a:p>
            <a:pPr>
              <a:lnSpc>
                <a:spcPct val="120000"/>
              </a:lnSpc>
            </a:pPr>
            <a:r>
              <a:rPr lang="en-US" b="1" dirty="0">
                <a:solidFill>
                  <a:schemeClr val="accent2"/>
                </a:solidFill>
              </a:rPr>
              <a:t>Given</a:t>
            </a:r>
            <a:endParaRPr lang="en-US" dirty="0">
              <a:solidFill>
                <a:schemeClr val="accent2"/>
              </a:solidFill>
            </a:endParaRPr>
          </a:p>
          <a:p>
            <a:pPr marL="457200" lvl="1" indent="0">
              <a:lnSpc>
                <a:spcPct val="120000"/>
              </a:lnSpc>
              <a:buNone/>
            </a:pPr>
            <a:r>
              <a:rPr lang="en-US" dirty="0"/>
              <a:t>Queries, packet traces</a:t>
            </a:r>
            <a:endParaRPr lang="en-US" b="1" dirty="0"/>
          </a:p>
          <a:p>
            <a:pPr>
              <a:lnSpc>
                <a:spcPct val="120000"/>
              </a:lnSpc>
            </a:pPr>
            <a:r>
              <a:rPr lang="en-US" b="1" dirty="0">
                <a:solidFill>
                  <a:schemeClr val="accent2"/>
                </a:solidFill>
              </a:rPr>
              <a:t>Determine</a:t>
            </a:r>
          </a:p>
          <a:p>
            <a:pPr lvl="1">
              <a:lnSpc>
                <a:spcPct val="120000"/>
              </a:lnSpc>
            </a:pPr>
            <a:r>
              <a:rPr lang="en-US" dirty="0"/>
              <a:t>Which packet field to use for iterative refinement?</a:t>
            </a:r>
          </a:p>
          <a:p>
            <a:pPr lvl="1">
              <a:lnSpc>
                <a:spcPct val="120000"/>
              </a:lnSpc>
            </a:pPr>
            <a:r>
              <a:rPr lang="en-US" dirty="0"/>
              <a:t>What levels to use for iterative refinement?</a:t>
            </a:r>
          </a:p>
          <a:p>
            <a:pPr lvl="1">
              <a:lnSpc>
                <a:spcPct val="120000"/>
              </a:lnSpc>
            </a:pPr>
            <a:r>
              <a:rPr lang="en-US" dirty="0"/>
              <a:t>What’s the partitioning plan for each refined query?</a:t>
            </a:r>
          </a:p>
          <a:p>
            <a:pPr marL="457200" lvl="1" indent="0">
              <a:lnSpc>
                <a:spcPct val="120000"/>
              </a:lnSpc>
              <a:buNone/>
            </a:pPr>
            <a:endParaRPr lang="en-US" b="1" dirty="0">
              <a:solidFill>
                <a:schemeClr val="accent2"/>
              </a:solidFill>
            </a:endParaRPr>
          </a:p>
        </p:txBody>
      </p:sp>
      <p:sp>
        <p:nvSpPr>
          <p:cNvPr id="8" name="Rounded Rectangle 7">
            <a:extLst>
              <a:ext uri="{FF2B5EF4-FFF2-40B4-BE49-F238E27FC236}">
                <a16:creationId xmlns:a16="http://schemas.microsoft.com/office/drawing/2014/main" xmlns="" id="{DDB78E1C-FFA3-A746-B5BE-00F41780BD82}"/>
              </a:ext>
            </a:extLst>
          </p:cNvPr>
          <p:cNvSpPr/>
          <p:nvPr/>
        </p:nvSpPr>
        <p:spPr>
          <a:xfrm>
            <a:off x="152400" y="4487180"/>
            <a:ext cx="8909320" cy="145976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Augment partitioning ILP to compute both </a:t>
            </a:r>
            <a:r>
              <a:rPr lang="en-US" sz="3600" b="1" dirty="0">
                <a:solidFill>
                  <a:srgbClr val="FF0000"/>
                </a:solidFill>
                <a:latin typeface="Helvetica Neue" charset="0"/>
                <a:ea typeface="Helvetica Neue" charset="0"/>
                <a:cs typeface="Helvetica Neue" charset="0"/>
              </a:rPr>
              <a:t>refinement</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partitioning</a:t>
            </a:r>
            <a:r>
              <a:rPr lang="en-US" sz="3600" b="1" dirty="0">
                <a:solidFill>
                  <a:schemeClr val="tx1"/>
                </a:solidFill>
                <a:latin typeface="Helvetica Neue" charset="0"/>
                <a:ea typeface="Helvetica Neue" charset="0"/>
                <a:cs typeface="Helvetica Neue" charset="0"/>
              </a:rPr>
              <a:t> plans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747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28</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charset="0"/>
              <a:ea typeface="Helvetica Neue" charset="0"/>
              <a:cs typeface="Helvetica Neue" charset="0"/>
            </a:endParaRPr>
          </a:p>
        </p:txBody>
      </p:sp>
      <p:sp>
        <p:nvSpPr>
          <p:cNvPr id="44" name="Title 1"/>
          <p:cNvSpPr>
            <a:spLocks noGrp="1"/>
          </p:cNvSpPr>
          <p:nvPr>
            <p:ph type="title"/>
          </p:nvPr>
        </p:nvSpPr>
        <p:spPr>
          <a:xfrm>
            <a:off x="152400" y="290513"/>
            <a:ext cx="87630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Performance</a:t>
            </a:r>
          </a:p>
        </p:txBody>
      </p:sp>
      <p:graphicFrame>
        <p:nvGraphicFramePr>
          <p:cNvPr id="2" name="Chart 1"/>
          <p:cNvGraphicFramePr/>
          <p:nvPr>
            <p:extLst>
              <p:ext uri="{D42A27DB-BD31-4B8C-83A1-F6EECF244321}">
                <p14:modId xmlns:p14="http://schemas.microsoft.com/office/powerpoint/2010/main" val="808700261"/>
              </p:ext>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charset="0"/>
                <a:ea typeface="Helvetica Neue" charset="0"/>
                <a:cs typeface="Helvetica Neue" charset="0"/>
              </a:rPr>
              <a:t>Log Scale</a:t>
            </a:r>
          </a:p>
        </p:txBody>
      </p:sp>
      <p:sp>
        <p:nvSpPr>
          <p:cNvPr id="68" name="TextBox 67"/>
          <p:cNvSpPr txBox="1"/>
          <p:nvPr/>
        </p:nvSpPr>
        <p:spPr>
          <a:xfrm>
            <a:off x="183177" y="6343006"/>
            <a:ext cx="4016485" cy="400110"/>
          </a:xfrm>
          <a:prstGeom prst="rect">
            <a:avLst/>
          </a:prstGeom>
          <a:solidFill>
            <a:schemeClr val="bg1"/>
          </a:solidFill>
        </p:spPr>
        <p:txBody>
          <a:bodyPr wrap="square" rtlCol="0">
            <a:spAutoFit/>
          </a:bodyPr>
          <a:lstStyle/>
          <a:p>
            <a:pPr algn="ctr"/>
            <a:r>
              <a:rPr lang="en-US" sz="2000" dirty="0">
                <a:latin typeface="Helvetica Neue" charset="0"/>
                <a:ea typeface="Helvetica Neue" charset="0"/>
                <a:cs typeface="Helvetica Neue" charset="0"/>
              </a:rPr>
              <a:t>8 Tasks, 100 </a:t>
            </a:r>
            <a:r>
              <a:rPr lang="en-US" sz="2000" dirty="0" err="1">
                <a:latin typeface="Helvetica Neue" charset="0"/>
                <a:ea typeface="Helvetica Neue" charset="0"/>
                <a:cs typeface="Helvetica Neue" charset="0"/>
              </a:rPr>
              <a:t>Gbps</a:t>
            </a:r>
            <a:r>
              <a:rPr lang="en-US" sz="2000" dirty="0">
                <a:latin typeface="Helvetica Neue" charset="0"/>
                <a:ea typeface="Helvetica Neue" charset="0"/>
                <a:cs typeface="Helvetica Neue" charset="0"/>
              </a:rPr>
              <a:t> Workload </a:t>
            </a:r>
          </a:p>
        </p:txBody>
      </p:sp>
      <p:sp>
        <p:nvSpPr>
          <p:cNvPr id="10" name="TextBox 9">
            <a:extLst>
              <a:ext uri="{FF2B5EF4-FFF2-40B4-BE49-F238E27FC236}">
                <a16:creationId xmlns:a16="http://schemas.microsoft.com/office/drawing/2014/main" xmlns=""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 B)</a:t>
            </a:r>
            <a:endParaRPr lang="en-US" sz="2400" b="1" dirty="0">
              <a:latin typeface="Helvetica Neue" charset="0"/>
              <a:ea typeface="Helvetica Neue" charset="0"/>
              <a:cs typeface="Helvetica Neue" charset="0"/>
            </a:endParaRPr>
          </a:p>
        </p:txBody>
      </p:sp>
      <p:sp>
        <p:nvSpPr>
          <p:cNvPr id="11" name="TextBox 10">
            <a:extLst>
              <a:ext uri="{FF2B5EF4-FFF2-40B4-BE49-F238E27FC236}">
                <a16:creationId xmlns:a16="http://schemas.microsoft.com/office/drawing/2014/main" xmlns=""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O(100 M)</a:t>
            </a:r>
            <a:endParaRPr lang="en-US" sz="2400" b="1" dirty="0">
              <a:latin typeface="Helvetica Neue" charset="0"/>
              <a:ea typeface="Helvetica Neue" charset="0"/>
              <a:cs typeface="Helvetica Neue" charset="0"/>
            </a:endParaRPr>
          </a:p>
        </p:txBody>
      </p:sp>
      <p:sp>
        <p:nvSpPr>
          <p:cNvPr id="13" name="TextBox 12">
            <a:extLst>
              <a:ext uri="{FF2B5EF4-FFF2-40B4-BE49-F238E27FC236}">
                <a16:creationId xmlns:a16="http://schemas.microsoft.com/office/drawing/2014/main" xmlns="" id="{375A29FC-75D4-3F43-8884-474B36FA65DA}"/>
              </a:ext>
            </a:extLst>
          </p:cNvPr>
          <p:cNvSpPr txBox="1"/>
          <p:nvPr/>
        </p:nvSpPr>
        <p:spPr>
          <a:xfrm>
            <a:off x="6047653" y="3708923"/>
            <a:ext cx="1428596" cy="461665"/>
          </a:xfrm>
          <a:prstGeom prst="rect">
            <a:avLst/>
          </a:prstGeom>
          <a:noFill/>
          <a:ln>
            <a:noFill/>
          </a:ln>
        </p:spPr>
        <p:txBody>
          <a:bodyPr wrap="none" rtlCol="0">
            <a:spAutoFit/>
          </a:bodyPr>
          <a:lstStyle/>
          <a:p>
            <a:r>
              <a:rPr lang="en-US" sz="2400" b="1" dirty="0">
                <a:latin typeface="Helvetica Neue" charset="0"/>
                <a:ea typeface="Helvetica Neue" charset="0"/>
                <a:cs typeface="Helvetica Neue" charset="0"/>
              </a:rPr>
              <a:t>O(100 K)</a:t>
            </a:r>
          </a:p>
        </p:txBody>
      </p:sp>
      <p:sp>
        <p:nvSpPr>
          <p:cNvPr id="14" name="Rounded Rectangle 13">
            <a:extLst>
              <a:ext uri="{FF2B5EF4-FFF2-40B4-BE49-F238E27FC236}">
                <a16:creationId xmlns:a16="http://schemas.microsoft.com/office/drawing/2014/main" xmlns="" id="{DDB78E1C-FFA3-A746-B5BE-00F41780BD82}"/>
              </a:ext>
            </a:extLst>
          </p:cNvPr>
          <p:cNvSpPr/>
          <p:nvPr/>
        </p:nvSpPr>
        <p:spPr>
          <a:xfrm>
            <a:off x="79240" y="4969267"/>
            <a:ext cx="8909320" cy="113902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Up to </a:t>
            </a:r>
            <a:r>
              <a:rPr lang="en-US" sz="3600" b="1" dirty="0">
                <a:solidFill>
                  <a:srgbClr val="FF0000"/>
                </a:solidFill>
                <a:latin typeface="Helvetica Neue" charset="0"/>
                <a:ea typeface="Helvetica Neue" charset="0"/>
                <a:cs typeface="Helvetica Neue" charset="0"/>
              </a:rPr>
              <a:t>4 orders of magnitude</a:t>
            </a:r>
            <a:r>
              <a:rPr lang="en-US" sz="3600" b="1" dirty="0">
                <a:solidFill>
                  <a:schemeClr val="tx1"/>
                </a:solidFill>
                <a:latin typeface="Helvetica Neue" charset="0"/>
                <a:ea typeface="Helvetica Neue" charset="0"/>
                <a:cs typeface="Helvetica Neue" charset="0"/>
              </a:rPr>
              <a:t> reduction</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52668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Helvetica Neue Condensed" charset="0"/>
                <a:ea typeface="Helvetica Neue Condensed" charset="0"/>
                <a:cs typeface="Helvetica Neue Condensed" charset="0"/>
              </a:rPr>
              <a:t>Design &amp; Implementation</a:t>
            </a:r>
            <a:endParaRPr lang="en-US" b="1" dirty="0">
              <a:solidFill>
                <a:schemeClr val="tx1"/>
              </a:solidFill>
              <a:latin typeface="Helvetica Neue Condensed" charset="0"/>
              <a:ea typeface="Helvetica Neue Condensed" charset="0"/>
              <a:cs typeface="Helvetica Neue Condensed" charset="0"/>
            </a:endParaRPr>
          </a:p>
        </p:txBody>
      </p:sp>
      <p:sp>
        <p:nvSpPr>
          <p:cNvPr id="4" name="Slide Number Placeholder 3"/>
          <p:cNvSpPr>
            <a:spLocks noGrp="1"/>
          </p:cNvSpPr>
          <p:nvPr>
            <p:ph type="sldNum" sz="quarter" idx="12"/>
          </p:nvPr>
        </p:nvSpPr>
        <p:spPr>
          <a:xfrm>
            <a:off x="8159981" y="6429231"/>
            <a:ext cx="984019" cy="365125"/>
          </a:xfrm>
        </p:spPr>
        <p:txBody>
          <a:bodyPr/>
          <a:lstStyle/>
          <a:p>
            <a:fld id="{4748F3B0-5290-A241-88FF-F03DD1126586}" type="slidenum">
              <a:rPr lang="en-US" smtClean="0"/>
              <a:pPr/>
              <a:t>29</a:t>
            </a:fld>
            <a:endParaRPr lang="en-US" dirty="0"/>
          </a:p>
        </p:txBody>
      </p:sp>
      <p:cxnSp>
        <p:nvCxnSpPr>
          <p:cNvPr id="6" name="Straight Arrow Connector 5"/>
          <p:cNvCxnSpPr>
            <a:cxnSpLocks noChangeAspect="1"/>
          </p:cNvCxnSpPr>
          <p:nvPr/>
        </p:nvCxnSpPr>
        <p:spPr>
          <a:xfrm flipV="1">
            <a:off x="2089187" y="5057810"/>
            <a:ext cx="512583" cy="8328"/>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a:spLocks noChangeAspect="1"/>
          </p:cNvSpPr>
          <p:nvPr/>
        </p:nvSpPr>
        <p:spPr>
          <a:xfrm>
            <a:off x="2420881" y="5282431"/>
            <a:ext cx="1548623"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PISA Switch</a:t>
            </a:r>
          </a:p>
        </p:txBody>
      </p:sp>
      <p:sp>
        <p:nvSpPr>
          <p:cNvPr id="8" name="TextBox 7"/>
          <p:cNvSpPr txBox="1">
            <a:spLocks noChangeAspect="1"/>
          </p:cNvSpPr>
          <p:nvPr/>
        </p:nvSpPr>
        <p:spPr>
          <a:xfrm>
            <a:off x="1935205" y="4754231"/>
            <a:ext cx="744114"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Packets</a:t>
            </a:r>
          </a:p>
        </p:txBody>
      </p:sp>
      <p:sp>
        <p:nvSpPr>
          <p:cNvPr id="9" name="TextBox 8"/>
          <p:cNvSpPr txBox="1">
            <a:spLocks noChangeAspect="1"/>
          </p:cNvSpPr>
          <p:nvPr/>
        </p:nvSpPr>
        <p:spPr>
          <a:xfrm>
            <a:off x="2219556" y="1897772"/>
            <a:ext cx="1321196"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Query Interface</a:t>
            </a:r>
          </a:p>
        </p:txBody>
      </p:sp>
      <p:grpSp>
        <p:nvGrpSpPr>
          <p:cNvPr id="10" name="Group 9"/>
          <p:cNvGrpSpPr>
            <a:grpSpLocks noChangeAspect="1"/>
          </p:cNvGrpSpPr>
          <p:nvPr/>
        </p:nvGrpSpPr>
        <p:grpSpPr>
          <a:xfrm>
            <a:off x="3768189" y="1897772"/>
            <a:ext cx="393677" cy="276999"/>
            <a:chOff x="2491609" y="235088"/>
            <a:chExt cx="393677" cy="276999"/>
          </a:xfrm>
        </p:grpSpPr>
        <p:sp>
          <p:nvSpPr>
            <p:cNvPr id="52" name="Rectangle 51"/>
            <p:cNvSpPr/>
            <p:nvPr/>
          </p:nvSpPr>
          <p:spPr>
            <a:xfrm>
              <a:off x="2497177" y="256433"/>
              <a:ext cx="382541" cy="234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53" name="TextBox 52"/>
            <p:cNvSpPr txBox="1"/>
            <p:nvPr/>
          </p:nvSpPr>
          <p:spPr>
            <a:xfrm>
              <a:off x="2491609" y="235088"/>
              <a:ext cx="393677"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Q</a:t>
              </a:r>
              <a:r>
                <a:rPr lang="en-US" sz="1200" baseline="-25000" dirty="0">
                  <a:latin typeface="Helvetica Neue" charset="0"/>
                  <a:ea typeface="Helvetica Neue" charset="0"/>
                  <a:cs typeface="Helvetica Neue" charset="0"/>
                </a:rPr>
                <a:t>1</a:t>
              </a:r>
            </a:p>
          </p:txBody>
        </p:sp>
      </p:grpSp>
      <p:sp>
        <p:nvSpPr>
          <p:cNvPr id="11" name="TextBox 10"/>
          <p:cNvSpPr txBox="1">
            <a:spLocks noChangeAspect="1"/>
          </p:cNvSpPr>
          <p:nvPr/>
        </p:nvSpPr>
        <p:spPr>
          <a:xfrm>
            <a:off x="4938419" y="3222812"/>
            <a:ext cx="1106126"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Results</a:t>
            </a:r>
          </a:p>
        </p:txBody>
      </p:sp>
      <p:cxnSp>
        <p:nvCxnSpPr>
          <p:cNvPr id="12" name="Straight Arrow Connector 11"/>
          <p:cNvCxnSpPr>
            <a:cxnSpLocks noChangeAspect="1"/>
          </p:cNvCxnSpPr>
          <p:nvPr/>
        </p:nvCxnSpPr>
        <p:spPr>
          <a:xfrm flipH="1">
            <a:off x="5085718" y="2174771"/>
            <a:ext cx="1038668" cy="146304"/>
          </a:xfrm>
          <a:prstGeom prst="straightConnector1">
            <a:avLst/>
          </a:prstGeom>
          <a:ln w="19050">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13" name="Rectangle 12"/>
          <p:cNvSpPr>
            <a:spLocks noChangeAspect="1"/>
          </p:cNvSpPr>
          <p:nvPr/>
        </p:nvSpPr>
        <p:spPr>
          <a:xfrm>
            <a:off x="2488753" y="3473426"/>
            <a:ext cx="1572935" cy="3533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Helvetica Neue" charset="0"/>
                <a:ea typeface="Helvetica Neue" charset="0"/>
                <a:cs typeface="Helvetica Neue" charset="0"/>
              </a:rPr>
              <a:t>Data Plane Driver</a:t>
            </a:r>
          </a:p>
        </p:txBody>
      </p:sp>
      <p:sp>
        <p:nvSpPr>
          <p:cNvPr id="14" name="Rectangle 13"/>
          <p:cNvSpPr>
            <a:spLocks noChangeAspect="1"/>
          </p:cNvSpPr>
          <p:nvPr/>
        </p:nvSpPr>
        <p:spPr>
          <a:xfrm>
            <a:off x="6112224" y="3473426"/>
            <a:ext cx="1522771" cy="3533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200" b="1" dirty="0">
                <a:solidFill>
                  <a:prstClr val="black"/>
                </a:solidFill>
                <a:latin typeface="Helvetica Neue" charset="0"/>
                <a:ea typeface="Helvetica Neue" charset="0"/>
                <a:cs typeface="Helvetica Neue" charset="0"/>
              </a:rPr>
              <a:t>Streaming Driver</a:t>
            </a:r>
          </a:p>
        </p:txBody>
      </p:sp>
      <p:cxnSp>
        <p:nvCxnSpPr>
          <p:cNvPr id="15" name="Straight Arrow Connector 14"/>
          <p:cNvCxnSpPr>
            <a:cxnSpLocks noChangeAspect="1"/>
          </p:cNvCxnSpPr>
          <p:nvPr/>
        </p:nvCxnSpPr>
        <p:spPr>
          <a:xfrm>
            <a:off x="3275221" y="3826785"/>
            <a:ext cx="1" cy="954255"/>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noChangeAspect="1"/>
          </p:cNvCxnSpPr>
          <p:nvPr/>
        </p:nvCxnSpPr>
        <p:spPr>
          <a:xfrm flipH="1">
            <a:off x="6873609" y="3826785"/>
            <a:ext cx="1" cy="319624"/>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noChangeAspect="1"/>
            <a:endCxn id="35" idx="1"/>
          </p:cNvCxnSpPr>
          <p:nvPr/>
        </p:nvCxnSpPr>
        <p:spPr>
          <a:xfrm flipV="1">
            <a:off x="3626336" y="4315573"/>
            <a:ext cx="937949" cy="534407"/>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noChangeAspect="1"/>
          </p:cNvCxnSpPr>
          <p:nvPr/>
        </p:nvCxnSpPr>
        <p:spPr>
          <a:xfrm>
            <a:off x="3965028" y="2174771"/>
            <a:ext cx="1120690" cy="146304"/>
          </a:xfrm>
          <a:prstGeom prst="straightConnector1">
            <a:avLst/>
          </a:prstGeom>
          <a:ln w="19050">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3485906" y="5057810"/>
            <a:ext cx="1520785" cy="8328"/>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spect="1"/>
          </p:cNvSpPr>
          <p:nvPr/>
        </p:nvSpPr>
        <p:spPr>
          <a:xfrm>
            <a:off x="4986383" y="4919141"/>
            <a:ext cx="1308371"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Original Packets</a:t>
            </a:r>
          </a:p>
        </p:txBody>
      </p:sp>
      <p:cxnSp>
        <p:nvCxnSpPr>
          <p:cNvPr id="21" name="Straight Arrow Connector 20"/>
          <p:cNvCxnSpPr>
            <a:cxnSpLocks noChangeAspect="1"/>
          </p:cNvCxnSpPr>
          <p:nvPr/>
        </p:nvCxnSpPr>
        <p:spPr>
          <a:xfrm flipV="1">
            <a:off x="5625078" y="4314512"/>
            <a:ext cx="618501" cy="2122"/>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spect="1"/>
          </p:cNvSpPr>
          <p:nvPr/>
        </p:nvSpPr>
        <p:spPr>
          <a:xfrm>
            <a:off x="5430213" y="4309621"/>
            <a:ext cx="1008402"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Tuples</a:t>
            </a:r>
          </a:p>
        </p:txBody>
      </p:sp>
      <p:sp>
        <p:nvSpPr>
          <p:cNvPr id="23" name="Rectangle 22"/>
          <p:cNvSpPr>
            <a:spLocks noChangeAspect="1"/>
          </p:cNvSpPr>
          <p:nvPr/>
        </p:nvSpPr>
        <p:spPr>
          <a:xfrm>
            <a:off x="6243579" y="4146409"/>
            <a:ext cx="1260060" cy="4109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Helvetica Neue" charset="0"/>
                <a:ea typeface="Helvetica Neue" charset="0"/>
                <a:cs typeface="Helvetica Neue" charset="0"/>
              </a:rPr>
              <a:t>Spark Streaming</a:t>
            </a:r>
          </a:p>
        </p:txBody>
      </p:sp>
      <p:grpSp>
        <p:nvGrpSpPr>
          <p:cNvPr id="24" name="Group 23"/>
          <p:cNvGrpSpPr>
            <a:grpSpLocks noChangeAspect="1"/>
          </p:cNvGrpSpPr>
          <p:nvPr/>
        </p:nvGrpSpPr>
        <p:grpSpPr>
          <a:xfrm>
            <a:off x="4564285" y="4144288"/>
            <a:ext cx="1060793" cy="342570"/>
            <a:chOff x="3016607" y="2172654"/>
            <a:chExt cx="1060793" cy="342570"/>
          </a:xfrm>
        </p:grpSpPr>
        <p:sp>
          <p:nvSpPr>
            <p:cNvPr id="50" name="TextBox 49"/>
            <p:cNvSpPr txBox="1"/>
            <p:nvPr/>
          </p:nvSpPr>
          <p:spPr>
            <a:xfrm>
              <a:off x="3186969" y="2205440"/>
              <a:ext cx="720069"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Emitter</a:t>
              </a:r>
            </a:p>
          </p:txBody>
        </p:sp>
        <p:sp>
          <p:nvSpPr>
            <p:cNvPr id="51" name="Rectangle 50"/>
            <p:cNvSpPr/>
            <p:nvPr/>
          </p:nvSpPr>
          <p:spPr>
            <a:xfrm>
              <a:off x="3016607" y="2172654"/>
              <a:ext cx="1060793" cy="34257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grpSp>
      <p:pic>
        <p:nvPicPr>
          <p:cNvPr id="25" name="droppedImage.pdf"/>
          <p:cNvPicPr>
            <a:picLocks noChangeAspect="1"/>
          </p:cNvPicPr>
          <p:nvPr/>
        </p:nvPicPr>
        <p:blipFill>
          <a:blip r:embed="rId3">
            <a:extLst/>
          </a:blip>
          <a:stretch>
            <a:fillRect/>
          </a:stretch>
        </p:blipFill>
        <p:spPr>
          <a:xfrm>
            <a:off x="2601770" y="4781040"/>
            <a:ext cx="1346903" cy="553540"/>
          </a:xfrm>
          <a:prstGeom prst="rect">
            <a:avLst/>
          </a:prstGeom>
          <a:ln w="12700">
            <a:miter lim="400000"/>
          </a:ln>
        </p:spPr>
      </p:pic>
      <p:cxnSp>
        <p:nvCxnSpPr>
          <p:cNvPr id="26" name="Straight Arrow Connector 25"/>
          <p:cNvCxnSpPr>
            <a:cxnSpLocks noChangeAspect="1"/>
            <a:endCxn id="35" idx="0"/>
          </p:cNvCxnSpPr>
          <p:nvPr/>
        </p:nvCxnSpPr>
        <p:spPr>
          <a:xfrm>
            <a:off x="5092792" y="3188985"/>
            <a:ext cx="1890" cy="955303"/>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sp>
        <p:nvSpPr>
          <p:cNvPr id="27" name="TextBox 26"/>
          <p:cNvSpPr txBox="1">
            <a:spLocks noChangeAspect="1"/>
          </p:cNvSpPr>
          <p:nvPr/>
        </p:nvSpPr>
        <p:spPr>
          <a:xfrm>
            <a:off x="3419179" y="4352137"/>
            <a:ext cx="744114"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Packets</a:t>
            </a:r>
          </a:p>
        </p:txBody>
      </p:sp>
      <p:grpSp>
        <p:nvGrpSpPr>
          <p:cNvPr id="28" name="Group 27"/>
          <p:cNvGrpSpPr>
            <a:grpSpLocks noChangeAspect="1"/>
          </p:cNvGrpSpPr>
          <p:nvPr/>
        </p:nvGrpSpPr>
        <p:grpSpPr>
          <a:xfrm>
            <a:off x="4887169" y="1897772"/>
            <a:ext cx="393677" cy="276999"/>
            <a:chOff x="3348242" y="225364"/>
            <a:chExt cx="393677" cy="276999"/>
          </a:xfrm>
        </p:grpSpPr>
        <p:sp>
          <p:nvSpPr>
            <p:cNvPr id="48" name="Rectangle 47"/>
            <p:cNvSpPr/>
            <p:nvPr/>
          </p:nvSpPr>
          <p:spPr>
            <a:xfrm>
              <a:off x="3353810" y="246709"/>
              <a:ext cx="382541" cy="234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49" name="TextBox 48"/>
            <p:cNvSpPr txBox="1"/>
            <p:nvPr/>
          </p:nvSpPr>
          <p:spPr>
            <a:xfrm>
              <a:off x="3348242" y="225364"/>
              <a:ext cx="393677"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Q</a:t>
              </a:r>
              <a:r>
                <a:rPr lang="en-US" sz="1200" baseline="-25000" dirty="0">
                  <a:latin typeface="Helvetica Neue" charset="0"/>
                  <a:ea typeface="Helvetica Neue" charset="0"/>
                  <a:cs typeface="Helvetica Neue" charset="0"/>
                </a:rPr>
                <a:t>2</a:t>
              </a:r>
            </a:p>
          </p:txBody>
        </p:sp>
      </p:grpSp>
      <p:grpSp>
        <p:nvGrpSpPr>
          <p:cNvPr id="29" name="Group 28"/>
          <p:cNvGrpSpPr>
            <a:grpSpLocks noChangeAspect="1"/>
          </p:cNvGrpSpPr>
          <p:nvPr/>
        </p:nvGrpSpPr>
        <p:grpSpPr>
          <a:xfrm>
            <a:off x="5927547" y="1897772"/>
            <a:ext cx="393677" cy="276999"/>
            <a:chOff x="5062963" y="114852"/>
            <a:chExt cx="393677" cy="276999"/>
          </a:xfrm>
        </p:grpSpPr>
        <p:sp>
          <p:nvSpPr>
            <p:cNvPr id="46" name="Rectangle 45"/>
            <p:cNvSpPr/>
            <p:nvPr/>
          </p:nvSpPr>
          <p:spPr>
            <a:xfrm>
              <a:off x="5068531" y="136197"/>
              <a:ext cx="382541" cy="234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47" name="TextBox 46"/>
            <p:cNvSpPr txBox="1"/>
            <p:nvPr/>
          </p:nvSpPr>
          <p:spPr>
            <a:xfrm>
              <a:off x="5062963" y="114852"/>
              <a:ext cx="393677"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err="1">
                  <a:latin typeface="Helvetica Neue" charset="0"/>
                  <a:ea typeface="Helvetica Neue" charset="0"/>
                  <a:cs typeface="Helvetica Neue" charset="0"/>
                </a:rPr>
                <a:t>Q</a:t>
              </a:r>
              <a:r>
                <a:rPr lang="en-US" sz="1200" baseline="-25000" dirty="0" err="1">
                  <a:latin typeface="Helvetica Neue" charset="0"/>
                  <a:ea typeface="Helvetica Neue" charset="0"/>
                  <a:cs typeface="Helvetica Neue" charset="0"/>
                </a:rPr>
                <a:t>n</a:t>
              </a:r>
              <a:endParaRPr lang="en-US" sz="1200" baseline="-25000" dirty="0">
                <a:latin typeface="Helvetica Neue" charset="0"/>
                <a:ea typeface="Helvetica Neue" charset="0"/>
                <a:cs typeface="Helvetica Neue" charset="0"/>
              </a:endParaRPr>
            </a:p>
          </p:txBody>
        </p:sp>
      </p:grpSp>
      <p:cxnSp>
        <p:nvCxnSpPr>
          <p:cNvPr id="30" name="Straight Arrow Connector 29"/>
          <p:cNvCxnSpPr>
            <a:cxnSpLocks noChangeAspect="1"/>
          </p:cNvCxnSpPr>
          <p:nvPr/>
        </p:nvCxnSpPr>
        <p:spPr>
          <a:xfrm>
            <a:off x="5084008" y="2174771"/>
            <a:ext cx="1710" cy="146304"/>
          </a:xfrm>
          <a:prstGeom prst="straightConnector1">
            <a:avLst/>
          </a:prstGeom>
          <a:ln w="19050">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31" name="TextBox 30"/>
          <p:cNvSpPr txBox="1">
            <a:spLocks noChangeAspect="1"/>
          </p:cNvSpPr>
          <p:nvPr/>
        </p:nvSpPr>
        <p:spPr>
          <a:xfrm>
            <a:off x="2306228" y="2957118"/>
            <a:ext cx="1354761"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Partitioned</a:t>
            </a:r>
          </a:p>
          <a:p>
            <a:pPr algn="ctr"/>
            <a:r>
              <a:rPr lang="en-US" sz="1200" dirty="0">
                <a:latin typeface="Helvetica Neue" charset="0"/>
                <a:ea typeface="Helvetica Neue" charset="0"/>
                <a:cs typeface="Helvetica Neue" charset="0"/>
              </a:rPr>
              <a:t>Queries</a:t>
            </a:r>
          </a:p>
        </p:txBody>
      </p:sp>
      <p:sp>
        <p:nvSpPr>
          <p:cNvPr id="32" name="TextBox 31"/>
          <p:cNvSpPr txBox="1">
            <a:spLocks noChangeAspect="1"/>
          </p:cNvSpPr>
          <p:nvPr/>
        </p:nvSpPr>
        <p:spPr>
          <a:xfrm>
            <a:off x="6739687" y="2957516"/>
            <a:ext cx="930062" cy="461665"/>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Partitioned</a:t>
            </a:r>
          </a:p>
          <a:p>
            <a:pPr algn="ctr"/>
            <a:r>
              <a:rPr lang="en-US" sz="1200" dirty="0">
                <a:latin typeface="Helvetica Neue" charset="0"/>
                <a:ea typeface="Helvetica Neue" charset="0"/>
                <a:cs typeface="Helvetica Neue" charset="0"/>
              </a:rPr>
              <a:t>Queries</a:t>
            </a:r>
          </a:p>
        </p:txBody>
      </p:sp>
      <p:sp>
        <p:nvSpPr>
          <p:cNvPr id="33" name="TextBox 32"/>
          <p:cNvSpPr txBox="1">
            <a:spLocks noChangeAspect="1"/>
          </p:cNvSpPr>
          <p:nvPr/>
        </p:nvSpPr>
        <p:spPr>
          <a:xfrm>
            <a:off x="3996786" y="3600616"/>
            <a:ext cx="1168140" cy="461665"/>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Helvetica Neue" charset="0"/>
                <a:ea typeface="Helvetica Neue" charset="0"/>
                <a:cs typeface="Helvetica Neue" charset="0"/>
              </a:rPr>
              <a:t>Parsing</a:t>
            </a:r>
          </a:p>
          <a:p>
            <a:pPr algn="ctr"/>
            <a:r>
              <a:rPr lang="en-US" sz="1200" dirty="0">
                <a:latin typeface="Helvetica Neue" charset="0"/>
                <a:ea typeface="Helvetica Neue" charset="0"/>
                <a:cs typeface="Helvetica Neue" charset="0"/>
              </a:rPr>
              <a:t>Configuration</a:t>
            </a:r>
          </a:p>
        </p:txBody>
      </p:sp>
      <p:sp>
        <p:nvSpPr>
          <p:cNvPr id="34" name="TextBox 33"/>
          <p:cNvSpPr txBox="1">
            <a:spLocks noChangeAspect="1"/>
          </p:cNvSpPr>
          <p:nvPr/>
        </p:nvSpPr>
        <p:spPr>
          <a:xfrm>
            <a:off x="2460425" y="3987647"/>
            <a:ext cx="848309" cy="461665"/>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Compiled</a:t>
            </a:r>
          </a:p>
          <a:p>
            <a:pPr algn="ctr"/>
            <a:r>
              <a:rPr lang="en-US" sz="1200" dirty="0">
                <a:latin typeface="Helvetica Neue" charset="0"/>
                <a:ea typeface="Helvetica Neue" charset="0"/>
                <a:cs typeface="Helvetica Neue" charset="0"/>
              </a:rPr>
              <a:t>P4 Code</a:t>
            </a:r>
          </a:p>
        </p:txBody>
      </p:sp>
      <p:sp>
        <p:nvSpPr>
          <p:cNvPr id="35" name="TextBox 34"/>
          <p:cNvSpPr txBox="1">
            <a:spLocks noChangeAspect="1"/>
          </p:cNvSpPr>
          <p:nvPr/>
        </p:nvSpPr>
        <p:spPr>
          <a:xfrm>
            <a:off x="3610230" y="3222812"/>
            <a:ext cx="1106126"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Constraints</a:t>
            </a:r>
          </a:p>
        </p:txBody>
      </p:sp>
      <p:sp>
        <p:nvSpPr>
          <p:cNvPr id="36" name="Rectangle 35"/>
          <p:cNvSpPr>
            <a:spLocks noChangeAspect="1"/>
          </p:cNvSpPr>
          <p:nvPr/>
        </p:nvSpPr>
        <p:spPr>
          <a:xfrm>
            <a:off x="4326702" y="2927431"/>
            <a:ext cx="1532179" cy="261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Helvetica Neue" charset="0"/>
                <a:ea typeface="Helvetica Neue" charset="0"/>
                <a:cs typeface="Helvetica Neue" charset="0"/>
              </a:rPr>
              <a:t>Runtime</a:t>
            </a:r>
          </a:p>
        </p:txBody>
      </p:sp>
      <p:sp>
        <p:nvSpPr>
          <p:cNvPr id="37" name="Rectangle 36"/>
          <p:cNvSpPr>
            <a:spLocks noChangeAspect="1"/>
          </p:cNvSpPr>
          <p:nvPr/>
        </p:nvSpPr>
        <p:spPr>
          <a:xfrm>
            <a:off x="4334399" y="2413744"/>
            <a:ext cx="1520566" cy="2615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solidFill>
                  <a:schemeClr val="tx1"/>
                </a:solidFill>
                <a:latin typeface="Helvetica Neue" charset="0"/>
                <a:ea typeface="Helvetica Neue" charset="0"/>
                <a:cs typeface="Helvetica Neue" charset="0"/>
              </a:rPr>
              <a:t>Query Planner</a:t>
            </a:r>
            <a:endParaRPr lang="en-US" sz="1200" b="1" dirty="0">
              <a:solidFill>
                <a:schemeClr val="tx1"/>
              </a:solidFill>
              <a:latin typeface="Helvetica Neue" charset="0"/>
              <a:ea typeface="Helvetica Neue" charset="0"/>
              <a:cs typeface="Helvetica Neue" charset="0"/>
            </a:endParaRPr>
          </a:p>
        </p:txBody>
      </p:sp>
      <p:cxnSp>
        <p:nvCxnSpPr>
          <p:cNvPr id="38" name="Straight Arrow Connector 37"/>
          <p:cNvCxnSpPr>
            <a:cxnSpLocks noChangeAspect="1"/>
          </p:cNvCxnSpPr>
          <p:nvPr/>
        </p:nvCxnSpPr>
        <p:spPr>
          <a:xfrm flipH="1">
            <a:off x="3275221" y="3058208"/>
            <a:ext cx="1051481" cy="415218"/>
          </a:xfrm>
          <a:prstGeom prst="straightConnector1">
            <a:avLst/>
          </a:prstGeom>
          <a:ln w="19050">
            <a:solidFill>
              <a:srgbClr val="FF0000"/>
            </a:solidFill>
            <a:prstDash val="sysDash"/>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noChangeAspect="1"/>
          </p:cNvCxnSpPr>
          <p:nvPr/>
        </p:nvCxnSpPr>
        <p:spPr>
          <a:xfrm>
            <a:off x="5858881" y="3058208"/>
            <a:ext cx="1014729" cy="415218"/>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sp>
        <p:nvSpPr>
          <p:cNvPr id="40" name="Rectangle 39"/>
          <p:cNvSpPr>
            <a:spLocks noChangeAspect="1"/>
          </p:cNvSpPr>
          <p:nvPr/>
        </p:nvSpPr>
        <p:spPr>
          <a:xfrm>
            <a:off x="4047050" y="2321075"/>
            <a:ext cx="2077336" cy="934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41" name="TextBox 40"/>
          <p:cNvSpPr txBox="1">
            <a:spLocks noChangeAspect="1"/>
          </p:cNvSpPr>
          <p:nvPr/>
        </p:nvSpPr>
        <p:spPr>
          <a:xfrm rot="16200000">
            <a:off x="3908413" y="2637843"/>
            <a:ext cx="537776"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Core</a:t>
            </a:r>
          </a:p>
        </p:txBody>
      </p:sp>
      <p:cxnSp>
        <p:nvCxnSpPr>
          <p:cNvPr id="42" name="Straight Arrow Connector 41"/>
          <p:cNvCxnSpPr>
            <a:cxnSpLocks noChangeAspect="1"/>
          </p:cNvCxnSpPr>
          <p:nvPr/>
        </p:nvCxnSpPr>
        <p:spPr>
          <a:xfrm flipH="1">
            <a:off x="5092792" y="2675297"/>
            <a:ext cx="1890" cy="252134"/>
          </a:xfrm>
          <a:prstGeom prst="straightConnector1">
            <a:avLst/>
          </a:prstGeom>
          <a:ln w="25400">
            <a:solidFill>
              <a:srgbClr val="FF0000"/>
            </a:solidFill>
            <a:prstDash val="sys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Curved Connector 42"/>
          <p:cNvCxnSpPr>
            <a:cxnSpLocks noChangeAspect="1"/>
          </p:cNvCxnSpPr>
          <p:nvPr/>
        </p:nvCxnSpPr>
        <p:spPr>
          <a:xfrm rot="16200000" flipV="1">
            <a:off x="5504489" y="2777288"/>
            <a:ext cx="957424" cy="1780817"/>
          </a:xfrm>
          <a:prstGeom prst="curvedConnector3">
            <a:avLst>
              <a:gd name="adj1" fmla="val 23854"/>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4" name="TextBox 43"/>
          <p:cNvSpPr txBox="1">
            <a:spLocks noChangeAspect="1"/>
          </p:cNvSpPr>
          <p:nvPr/>
        </p:nvSpPr>
        <p:spPr>
          <a:xfrm>
            <a:off x="5332327" y="1657146"/>
            <a:ext cx="543739" cy="52322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s-IS" sz="2800" dirty="0">
                <a:latin typeface="Helvetica Neue" charset="0"/>
                <a:ea typeface="Helvetica Neue" charset="0"/>
                <a:cs typeface="Helvetica Neue" charset="0"/>
              </a:rPr>
              <a:t>…</a:t>
            </a:r>
            <a:endParaRPr lang="en-US" sz="2800" dirty="0">
              <a:latin typeface="Helvetica Neue" charset="0"/>
              <a:ea typeface="Helvetica Neue" charset="0"/>
              <a:cs typeface="Helvetica Neue" charset="0"/>
            </a:endParaRPr>
          </a:p>
        </p:txBody>
      </p:sp>
      <p:cxnSp>
        <p:nvCxnSpPr>
          <p:cNvPr id="45" name="Straight Arrow Connector 44"/>
          <p:cNvCxnSpPr>
            <a:cxnSpLocks noChangeAspect="1"/>
          </p:cNvCxnSpPr>
          <p:nvPr/>
        </p:nvCxnSpPr>
        <p:spPr>
          <a:xfrm flipV="1">
            <a:off x="4058282" y="3213288"/>
            <a:ext cx="1027436" cy="431424"/>
          </a:xfrm>
          <a:prstGeom prst="straightConnector1">
            <a:avLst/>
          </a:prstGeom>
          <a:ln w="19050">
            <a:solidFill>
              <a:srgbClr val="FF0000"/>
            </a:solidFill>
            <a:prstDash val="sysDash"/>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54" name="Rounded Rectangle 53">
            <a:extLst>
              <a:ext uri="{FF2B5EF4-FFF2-40B4-BE49-F238E27FC236}">
                <a16:creationId xmlns:a16="http://schemas.microsoft.com/office/drawing/2014/main" xmlns="" id="{DDB78E1C-FFA3-A746-B5BE-00F41780BD82}"/>
              </a:ext>
            </a:extLst>
          </p:cNvPr>
          <p:cNvSpPr>
            <a:spLocks noChangeAspect="1"/>
          </p:cNvSpPr>
          <p:nvPr/>
        </p:nvSpPr>
        <p:spPr>
          <a:xfrm>
            <a:off x="6806593" y="5031230"/>
            <a:ext cx="1394091" cy="8515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1400" b="1" i="1" dirty="0">
                <a:solidFill>
                  <a:schemeClr val="tx1"/>
                </a:solidFill>
                <a:latin typeface="Helvetica Neue" charset="0"/>
                <a:ea typeface="Helvetica Neue" charset="0"/>
                <a:cs typeface="Helvetica Neue" charset="0"/>
              </a:rPr>
              <a:t>Legend</a:t>
            </a:r>
            <a:endParaRPr lang="en-US" sz="1400" b="1" dirty="0">
              <a:solidFill>
                <a:schemeClr val="tx1"/>
              </a:solidFill>
              <a:latin typeface="Helvetica Neue" charset="0"/>
              <a:ea typeface="Helvetica Neue" charset="0"/>
              <a:cs typeface="Helvetica Neue" charset="0"/>
            </a:endParaRPr>
          </a:p>
          <a:p>
            <a:pPr>
              <a:lnSpc>
                <a:spcPct val="125000"/>
              </a:lnSpc>
            </a:pPr>
            <a:r>
              <a:rPr lang="en-US" sz="1400" dirty="0">
                <a:solidFill>
                  <a:schemeClr val="tx1"/>
                </a:solidFill>
                <a:latin typeface="Helvetica Neue" charset="0"/>
                <a:ea typeface="Helvetica Neue" charset="0"/>
                <a:cs typeface="Helvetica Neue" charset="0"/>
              </a:rPr>
              <a:t>Control</a:t>
            </a:r>
          </a:p>
          <a:p>
            <a:pPr>
              <a:lnSpc>
                <a:spcPct val="125000"/>
              </a:lnSpc>
            </a:pPr>
            <a:r>
              <a:rPr lang="en-US" sz="1400" dirty="0">
                <a:solidFill>
                  <a:schemeClr val="tx1"/>
                </a:solidFill>
                <a:latin typeface="Helvetica Neue" charset="0"/>
                <a:ea typeface="Helvetica Neue" charset="0"/>
                <a:cs typeface="Helvetica Neue" charset="0"/>
              </a:rPr>
              <a:t>Data</a:t>
            </a:r>
            <a:endParaRPr lang="en-US" sz="2400" dirty="0">
              <a:solidFill>
                <a:schemeClr val="tx1"/>
              </a:solidFill>
              <a:latin typeface="Helvetica Neue" charset="0"/>
              <a:ea typeface="Helvetica Neue" charset="0"/>
              <a:cs typeface="Helvetica Neue" charset="0"/>
            </a:endParaRPr>
          </a:p>
        </p:txBody>
      </p:sp>
      <p:cxnSp>
        <p:nvCxnSpPr>
          <p:cNvPr id="56" name="Straight Arrow Connector 55"/>
          <p:cNvCxnSpPr>
            <a:cxnSpLocks noChangeAspect="1"/>
          </p:cNvCxnSpPr>
          <p:nvPr/>
        </p:nvCxnSpPr>
        <p:spPr>
          <a:xfrm>
            <a:off x="7567979" y="5456081"/>
            <a:ext cx="474711" cy="0"/>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cxnSpLocks noChangeAspect="1"/>
          </p:cNvCxnSpPr>
          <p:nvPr/>
        </p:nvCxnSpPr>
        <p:spPr>
          <a:xfrm>
            <a:off x="7567979" y="5741831"/>
            <a:ext cx="474711" cy="0"/>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p:cNvSpPr txBox="1">
            <a:spLocks noChangeAspect="1"/>
          </p:cNvSpPr>
          <p:nvPr/>
        </p:nvSpPr>
        <p:spPr>
          <a:xfrm>
            <a:off x="6919976" y="3848097"/>
            <a:ext cx="601447"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Spark</a:t>
            </a:r>
          </a:p>
        </p:txBody>
      </p:sp>
    </p:spTree>
    <p:extLst>
      <p:ext uri="{BB962C8B-B14F-4D97-AF65-F5344CB8AC3E}">
        <p14:creationId xmlns:p14="http://schemas.microsoft.com/office/powerpoint/2010/main" val="77443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22" presetClass="entr" presetSubtype="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22" presetClass="entr" presetSubtype="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500"/>
                                        <p:tgtEl>
                                          <p:spTgt spid="3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up)">
                                      <p:cBhvr>
                                        <p:cTn id="82" dur="500"/>
                                        <p:tgtEl>
                                          <p:spTgt spid="59"/>
                                        </p:tgtEl>
                                      </p:cBhvr>
                                    </p:animEffect>
                                  </p:childTnLst>
                                </p:cTn>
                              </p:par>
                              <p:par>
                                <p:cTn id="83" presetID="22" presetClass="entr" presetSubtype="1"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down)">
                                      <p:cBhvr>
                                        <p:cTn id="90" dur="500"/>
                                        <p:tgtEl>
                                          <p:spTgt spid="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par>
                                <p:cTn id="94" presetID="22" presetClass="entr" presetSubtype="4"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down)">
                                      <p:cBhvr>
                                        <p:cTn id="96" dur="500"/>
                                        <p:tgtEl>
                                          <p:spTgt spid="1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down)">
                                      <p:cBhvr>
                                        <p:cTn id="104" dur="500"/>
                                        <p:tgtEl>
                                          <p:spTgt spid="17"/>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down)">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up)">
                                      <p:cBhvr>
                                        <p:cTn id="116" dur="500"/>
                                        <p:tgtEl>
                                          <p:spTgt spid="33"/>
                                        </p:tgtEl>
                                      </p:cBhvr>
                                    </p:animEffect>
                                  </p:childTnLst>
                                </p:cTn>
                              </p:par>
                              <p:par>
                                <p:cTn id="117" presetID="22" presetClass="entr" presetSubtype="1"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up)">
                                      <p:cBhvr>
                                        <p:cTn id="119" dur="5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500"/>
                                        <p:tgtEl>
                                          <p:spTgt spid="2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wipe(left)">
                                      <p:cBhvr>
                                        <p:cTn id="127" dur="500"/>
                                        <p:tgtEl>
                                          <p:spTgt spid="2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down)">
                                      <p:cBhvr>
                                        <p:cTn id="132" dur="500"/>
                                        <p:tgtEl>
                                          <p:spTgt spid="43"/>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wipe(down)">
                                      <p:cBhvr>
                                        <p:cTn id="1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animBg="1"/>
      <p:bldP spid="14" grpId="0" animBg="1"/>
      <p:bldP spid="20" grpId="0"/>
      <p:bldP spid="22" grpId="0"/>
      <p:bldP spid="23" grpId="0" animBg="1"/>
      <p:bldP spid="27" grpId="0"/>
      <p:bldP spid="31" grpId="0"/>
      <p:bldP spid="32" grpId="0"/>
      <p:bldP spid="33" grpId="0"/>
      <p:bldP spid="34" grpId="0"/>
      <p:bldP spid="35" grpId="0"/>
      <p:bldP spid="36" grpId="0" animBg="1"/>
      <p:bldP spid="37" grpId="0" animBg="1"/>
      <p:bldP spid="40" grpId="0" animBg="1"/>
      <p:bldP spid="41" grpId="0"/>
      <p:bldP spid="44"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6AA5D-6969-F64B-A854-096B25C37D43}"/>
              </a:ext>
            </a:extLst>
          </p:cNvPr>
          <p:cNvSpPr>
            <a:spLocks noGrp="1"/>
          </p:cNvSpPr>
          <p:nvPr>
            <p:ph type="title"/>
          </p:nvPr>
        </p:nvSpPr>
        <p:spPr>
          <a:xfrm>
            <a:off x="152400" y="313662"/>
            <a:ext cx="8763000" cy="1143000"/>
          </a:xfrm>
        </p:spPr>
        <p:txBody>
          <a:bodyPr>
            <a:normAutofit/>
          </a:bodyPr>
          <a:lstStyle/>
          <a:p>
            <a:r>
              <a:rPr lang="en-US" b="1" dirty="0">
                <a:solidFill>
                  <a:schemeClr val="tx1"/>
                </a:solidFill>
                <a:latin typeface="Helvetica Neue Condensed" charset="0"/>
                <a:ea typeface="Helvetica Neue Condensed" charset="0"/>
                <a:cs typeface="Helvetica Neue Condensed" charset="0"/>
              </a:rPr>
              <a:t>Network Monitoring Requirements</a:t>
            </a:r>
          </a:p>
        </p:txBody>
      </p:sp>
      <p:sp>
        <p:nvSpPr>
          <p:cNvPr id="4" name="Slide Number Placeholder 3">
            <a:extLst>
              <a:ext uri="{FF2B5EF4-FFF2-40B4-BE49-F238E27FC236}">
                <a16:creationId xmlns:a16="http://schemas.microsoft.com/office/drawing/2014/main" xmlns="" id="{53894EC2-1A01-794B-9E9A-F750AC004141}"/>
              </a:ext>
            </a:extLst>
          </p:cNvPr>
          <p:cNvSpPr>
            <a:spLocks noGrp="1"/>
          </p:cNvSpPr>
          <p:nvPr>
            <p:ph type="sldNum" sz="quarter" idx="12"/>
          </p:nvPr>
        </p:nvSpPr>
        <p:spPr>
          <a:xfrm>
            <a:off x="7010400" y="6500149"/>
            <a:ext cx="2133600" cy="228600"/>
          </a:xfrm>
        </p:spPr>
        <p:txBody>
          <a:bodyPr/>
          <a:lstStyle/>
          <a:p>
            <a:fld id="{4748F3B0-5290-A241-88FF-F03DD1126586}" type="slidenum">
              <a:rPr lang="en-US" smtClean="0"/>
              <a:pPr/>
              <a:t>3</a:t>
            </a:fld>
            <a:endParaRPr lang="en-US" dirty="0"/>
          </a:p>
        </p:txBody>
      </p:sp>
      <p:sp>
        <p:nvSpPr>
          <p:cNvPr id="5" name="Cloud 4">
            <a:extLst>
              <a:ext uri="{FF2B5EF4-FFF2-40B4-BE49-F238E27FC236}">
                <a16:creationId xmlns:a16="http://schemas.microsoft.com/office/drawing/2014/main" xmlns="" id="{B466617B-ED54-FD47-AC40-6788CDAE2FB7}"/>
              </a:ext>
            </a:extLst>
          </p:cNvPr>
          <p:cNvSpPr/>
          <p:nvPr/>
        </p:nvSpPr>
        <p:spPr>
          <a:xfrm>
            <a:off x="3049502" y="2636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Helvetica Neue" charset="0"/>
              <a:ea typeface="Helvetica Neue" charset="0"/>
              <a:cs typeface="Helvetica Neue" charset="0"/>
            </a:endParaRPr>
          </a:p>
        </p:txBody>
      </p:sp>
      <p:grpSp>
        <p:nvGrpSpPr>
          <p:cNvPr id="6" name="Group 5">
            <a:extLst>
              <a:ext uri="{FF2B5EF4-FFF2-40B4-BE49-F238E27FC236}">
                <a16:creationId xmlns:a16="http://schemas.microsoft.com/office/drawing/2014/main" xmlns="" id="{68151764-5F7F-EF4A-A5EA-7911EDEBA44F}"/>
              </a:ext>
            </a:extLst>
          </p:cNvPr>
          <p:cNvGrpSpPr/>
          <p:nvPr/>
        </p:nvGrpSpPr>
        <p:grpSpPr>
          <a:xfrm>
            <a:off x="4195535" y="2346418"/>
            <a:ext cx="768142" cy="625130"/>
            <a:chOff x="4857394" y="2350956"/>
            <a:chExt cx="768142" cy="625130"/>
          </a:xfrm>
        </p:grpSpPr>
        <p:pic>
          <p:nvPicPr>
            <p:cNvPr id="7" name="Picture 6">
              <a:extLst>
                <a:ext uri="{FF2B5EF4-FFF2-40B4-BE49-F238E27FC236}">
                  <a16:creationId xmlns:a16="http://schemas.microsoft.com/office/drawing/2014/main" xmlns="" id="{83D8D25B-3450-7942-A057-BB5C518FA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xmlns=""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9" name="Group 8">
            <a:extLst>
              <a:ext uri="{FF2B5EF4-FFF2-40B4-BE49-F238E27FC236}">
                <a16:creationId xmlns:a16="http://schemas.microsoft.com/office/drawing/2014/main" xmlns="" id="{730D0E91-1A33-3B42-BA0F-9ACE65B46440}"/>
              </a:ext>
            </a:extLst>
          </p:cNvPr>
          <p:cNvGrpSpPr/>
          <p:nvPr/>
        </p:nvGrpSpPr>
        <p:grpSpPr>
          <a:xfrm>
            <a:off x="4187929" y="4133685"/>
            <a:ext cx="768142" cy="625130"/>
            <a:chOff x="4857394" y="2350956"/>
            <a:chExt cx="768142" cy="625130"/>
          </a:xfrm>
        </p:grpSpPr>
        <p:pic>
          <p:nvPicPr>
            <p:cNvPr id="10" name="Picture 9">
              <a:extLst>
                <a:ext uri="{FF2B5EF4-FFF2-40B4-BE49-F238E27FC236}">
                  <a16:creationId xmlns:a16="http://schemas.microsoft.com/office/drawing/2014/main" xmlns="" id="{EE50A912-C388-874C-BF51-0B7221BE7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xmlns=""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12" name="Group 11">
            <a:extLst>
              <a:ext uri="{FF2B5EF4-FFF2-40B4-BE49-F238E27FC236}">
                <a16:creationId xmlns:a16="http://schemas.microsoft.com/office/drawing/2014/main" xmlns="" id="{389DEB22-96F0-C643-8B7E-A1813ED8539A}"/>
              </a:ext>
            </a:extLst>
          </p:cNvPr>
          <p:cNvGrpSpPr/>
          <p:nvPr/>
        </p:nvGrpSpPr>
        <p:grpSpPr>
          <a:xfrm>
            <a:off x="5632676" y="3139584"/>
            <a:ext cx="768142" cy="625130"/>
            <a:chOff x="4857394" y="2350956"/>
            <a:chExt cx="768142" cy="625130"/>
          </a:xfrm>
        </p:grpSpPr>
        <p:pic>
          <p:nvPicPr>
            <p:cNvPr id="13" name="Picture 12">
              <a:extLst>
                <a:ext uri="{FF2B5EF4-FFF2-40B4-BE49-F238E27FC236}">
                  <a16:creationId xmlns:a16="http://schemas.microsoft.com/office/drawing/2014/main" xmlns="" id="{E4A17420-3731-0540-B336-B5A9E6747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xmlns=""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6" name="TextBox 15">
            <a:extLst>
              <a:ext uri="{FF2B5EF4-FFF2-40B4-BE49-F238E27FC236}">
                <a16:creationId xmlns:a16="http://schemas.microsoft.com/office/drawing/2014/main" xmlns="" id="{BDEF3BD2-86A4-CD49-967C-44F770B2B892}"/>
              </a:ext>
            </a:extLst>
          </p:cNvPr>
          <p:cNvSpPr txBox="1"/>
          <p:nvPr/>
        </p:nvSpPr>
        <p:spPr>
          <a:xfrm>
            <a:off x="1397303" y="3051521"/>
            <a:ext cx="877163" cy="923330"/>
          </a:xfrm>
          <a:prstGeom prst="rect">
            <a:avLst/>
          </a:prstGeom>
          <a:noFill/>
        </p:spPr>
        <p:txBody>
          <a:bodyPr wrap="none" rtlCol="0">
            <a:spAutoFit/>
          </a:bodyPr>
          <a:lstStyle/>
          <a:p>
            <a:r>
              <a:rPr lang="en-US" sz="5400" dirty="0">
                <a:latin typeface="Helvetica Neue" charset="0"/>
                <a:ea typeface="Helvetica Neue" charset="0"/>
                <a:cs typeface="Helvetica Neue" charset="0"/>
              </a:rPr>
              <a:t>👺</a:t>
            </a:r>
          </a:p>
        </p:txBody>
      </p:sp>
      <p:pic>
        <p:nvPicPr>
          <p:cNvPr id="25" name="Picture 24">
            <a:extLst>
              <a:ext uri="{FF2B5EF4-FFF2-40B4-BE49-F238E27FC236}">
                <a16:creationId xmlns:a16="http://schemas.microsoft.com/office/drawing/2014/main" xmlns="" id="{A1657614-E661-164D-B631-6BB40D2D6235}"/>
              </a:ext>
            </a:extLst>
          </p:cNvPr>
          <p:cNvPicPr>
            <a:picLocks noChangeAspect="1"/>
          </p:cNvPicPr>
          <p:nvPr/>
        </p:nvPicPr>
        <p:blipFill>
          <a:blip r:embed="rId4"/>
          <a:stretch>
            <a:fillRect/>
          </a:stretch>
        </p:blipFill>
        <p:spPr>
          <a:xfrm>
            <a:off x="4168788" y="1539995"/>
            <a:ext cx="806423" cy="806423"/>
          </a:xfrm>
          <a:prstGeom prst="rect">
            <a:avLst/>
          </a:prstGeom>
        </p:spPr>
      </p:pic>
      <p:pic>
        <p:nvPicPr>
          <p:cNvPr id="27" name="Picture 26">
            <a:extLst>
              <a:ext uri="{FF2B5EF4-FFF2-40B4-BE49-F238E27FC236}">
                <a16:creationId xmlns:a16="http://schemas.microsoft.com/office/drawing/2014/main" xmlns="" id="{2CD1A9C9-4F2C-124E-AD5D-B21432C24F5C}"/>
              </a:ext>
            </a:extLst>
          </p:cNvPr>
          <p:cNvPicPr>
            <a:picLocks noChangeAspect="1"/>
          </p:cNvPicPr>
          <p:nvPr/>
        </p:nvPicPr>
        <p:blipFill>
          <a:blip r:embed="rId5"/>
          <a:stretch>
            <a:fillRect/>
          </a:stretch>
        </p:blipFill>
        <p:spPr>
          <a:xfrm>
            <a:off x="6446297" y="2910165"/>
            <a:ext cx="806423" cy="806423"/>
          </a:xfrm>
          <a:prstGeom prst="rect">
            <a:avLst/>
          </a:prstGeom>
        </p:spPr>
      </p:pic>
      <p:sp>
        <p:nvSpPr>
          <p:cNvPr id="35" name="Rectangle 34">
            <a:extLst>
              <a:ext uri="{FF2B5EF4-FFF2-40B4-BE49-F238E27FC236}">
                <a16:creationId xmlns:a16="http://schemas.microsoft.com/office/drawing/2014/main" xmlns="" id="{49D552AC-6DD0-5D4C-A71C-C95FC6E6529E}"/>
              </a:ext>
            </a:extLst>
          </p:cNvPr>
          <p:cNvSpPr/>
          <p:nvPr/>
        </p:nvSpPr>
        <p:spPr>
          <a:xfrm>
            <a:off x="4060747" y="4923467"/>
            <a:ext cx="1034184" cy="830997"/>
          </a:xfrm>
          <a:prstGeom prst="rect">
            <a:avLst/>
          </a:prstGeom>
        </p:spPr>
        <p:txBody>
          <a:bodyPr wrap="square">
            <a:spAutoFit/>
          </a:bodyPr>
          <a:lstStyle/>
          <a:p>
            <a:pPr algn="ctr"/>
            <a:r>
              <a:rPr lang="en-US" sz="4800" dirty="0">
                <a:latin typeface="Helvetica Neue" charset="0"/>
                <a:ea typeface="Helvetica Neue" charset="0"/>
                <a:cs typeface="Helvetica Neue" charset="0"/>
              </a:rPr>
              <a:t>😵</a:t>
            </a:r>
          </a:p>
        </p:txBody>
      </p:sp>
      <p:grpSp>
        <p:nvGrpSpPr>
          <p:cNvPr id="36" name="Group 35">
            <a:extLst>
              <a:ext uri="{FF2B5EF4-FFF2-40B4-BE49-F238E27FC236}">
                <a16:creationId xmlns:a16="http://schemas.microsoft.com/office/drawing/2014/main" xmlns="" id="{B63BDB28-473E-2C4F-A882-EDC1B9CA631B}"/>
              </a:ext>
            </a:extLst>
          </p:cNvPr>
          <p:cNvGrpSpPr/>
          <p:nvPr/>
        </p:nvGrpSpPr>
        <p:grpSpPr>
          <a:xfrm>
            <a:off x="2372325" y="2646927"/>
            <a:ext cx="1200314" cy="695879"/>
            <a:chOff x="2372325" y="2623778"/>
            <a:chExt cx="1200314" cy="695879"/>
          </a:xfrm>
        </p:grpSpPr>
        <p:grpSp>
          <p:nvGrpSpPr>
            <p:cNvPr id="17" name="Group 16">
              <a:extLst>
                <a:ext uri="{FF2B5EF4-FFF2-40B4-BE49-F238E27FC236}">
                  <a16:creationId xmlns:a16="http://schemas.microsoft.com/office/drawing/2014/main" xmlns=""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18" name="Rectangle 17">
                <a:extLst>
                  <a:ext uri="{FF2B5EF4-FFF2-40B4-BE49-F238E27FC236}">
                    <a16:creationId xmlns:a16="http://schemas.microsoft.com/office/drawing/2014/main" xmlns=""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9" name="Triangle 18">
                <a:extLst>
                  <a:ext uri="{FF2B5EF4-FFF2-40B4-BE49-F238E27FC236}">
                    <a16:creationId xmlns:a16="http://schemas.microsoft.com/office/drawing/2014/main" xmlns=""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20" name="TextBox 19">
              <a:extLst>
                <a:ext uri="{FF2B5EF4-FFF2-40B4-BE49-F238E27FC236}">
                  <a16:creationId xmlns:a16="http://schemas.microsoft.com/office/drawing/2014/main" xmlns=""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endParaRPr lang="en-US" sz="1400" b="1" baseline="-25000" dirty="0">
                <a:solidFill>
                  <a:srgbClr val="FF9300"/>
                </a:solidFill>
                <a:latin typeface="Helvetica Neue" charset="0"/>
                <a:ea typeface="Helvetica Neue" charset="0"/>
                <a:cs typeface="Helvetica Neue" charset="0"/>
              </a:endParaRPr>
            </a:p>
          </p:txBody>
        </p:sp>
      </p:grpSp>
      <p:grpSp>
        <p:nvGrpSpPr>
          <p:cNvPr id="37" name="Group 36">
            <a:extLst>
              <a:ext uri="{FF2B5EF4-FFF2-40B4-BE49-F238E27FC236}">
                <a16:creationId xmlns:a16="http://schemas.microsoft.com/office/drawing/2014/main" xmlns="" id="{9E393CF6-12B3-B641-BAC3-BE6875E05F71}"/>
              </a:ext>
            </a:extLst>
          </p:cNvPr>
          <p:cNvGrpSpPr/>
          <p:nvPr/>
        </p:nvGrpSpPr>
        <p:grpSpPr>
          <a:xfrm>
            <a:off x="2376055" y="3485899"/>
            <a:ext cx="1200314" cy="695879"/>
            <a:chOff x="2376055" y="3462750"/>
            <a:chExt cx="1200314" cy="695879"/>
          </a:xfrm>
        </p:grpSpPr>
        <p:grpSp>
          <p:nvGrpSpPr>
            <p:cNvPr id="28" name="Group 27">
              <a:extLst>
                <a:ext uri="{FF2B5EF4-FFF2-40B4-BE49-F238E27FC236}">
                  <a16:creationId xmlns:a16="http://schemas.microsoft.com/office/drawing/2014/main" xmlns=""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29" name="Rectangle 28">
                <a:extLst>
                  <a:ext uri="{FF2B5EF4-FFF2-40B4-BE49-F238E27FC236}">
                    <a16:creationId xmlns:a16="http://schemas.microsoft.com/office/drawing/2014/main" xmlns=""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30" name="Triangle 29">
                <a:extLst>
                  <a:ext uri="{FF2B5EF4-FFF2-40B4-BE49-F238E27FC236}">
                    <a16:creationId xmlns:a16="http://schemas.microsoft.com/office/drawing/2014/main" xmlns=""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31" name="TextBox 30">
              <a:extLst>
                <a:ext uri="{FF2B5EF4-FFF2-40B4-BE49-F238E27FC236}">
                  <a16:creationId xmlns:a16="http://schemas.microsoft.com/office/drawing/2014/main" xmlns=""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endParaRPr lang="en-US" sz="1400" b="1" baseline="-25000" dirty="0">
                <a:solidFill>
                  <a:srgbClr val="008000"/>
                </a:solidFill>
                <a:latin typeface="Helvetica Neue" charset="0"/>
                <a:ea typeface="Helvetica Neue" charset="0"/>
                <a:cs typeface="Helvetica Neue" charset="0"/>
              </a:endParaRPr>
            </a:p>
          </p:txBody>
        </p:sp>
      </p:grpSp>
      <p:grpSp>
        <p:nvGrpSpPr>
          <p:cNvPr id="38" name="Group 37">
            <a:extLst>
              <a:ext uri="{FF2B5EF4-FFF2-40B4-BE49-F238E27FC236}">
                <a16:creationId xmlns:a16="http://schemas.microsoft.com/office/drawing/2014/main" xmlns="" id="{F3648A48-BA7F-3047-BDA1-4F62DC2DB4C0}"/>
              </a:ext>
            </a:extLst>
          </p:cNvPr>
          <p:cNvGrpSpPr/>
          <p:nvPr/>
        </p:nvGrpSpPr>
        <p:grpSpPr>
          <a:xfrm>
            <a:off x="6351565" y="3101126"/>
            <a:ext cx="1265359" cy="695879"/>
            <a:chOff x="2372324" y="2623778"/>
            <a:chExt cx="1265359" cy="695879"/>
          </a:xfrm>
        </p:grpSpPr>
        <p:grpSp>
          <p:nvGrpSpPr>
            <p:cNvPr id="39" name="Group 38">
              <a:extLst>
                <a:ext uri="{FF2B5EF4-FFF2-40B4-BE49-F238E27FC236}">
                  <a16:creationId xmlns:a16="http://schemas.microsoft.com/office/drawing/2014/main" xmlns=""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41" name="Rectangle 40">
                <a:extLst>
                  <a:ext uri="{FF2B5EF4-FFF2-40B4-BE49-F238E27FC236}">
                    <a16:creationId xmlns:a16="http://schemas.microsoft.com/office/drawing/2014/main" xmlns=""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2" name="Triangle 41">
                <a:extLst>
                  <a:ext uri="{FF2B5EF4-FFF2-40B4-BE49-F238E27FC236}">
                    <a16:creationId xmlns:a16="http://schemas.microsoft.com/office/drawing/2014/main" xmlns=""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0" name="TextBox 39">
              <a:extLst>
                <a:ext uri="{FF2B5EF4-FFF2-40B4-BE49-F238E27FC236}">
                  <a16:creationId xmlns:a16="http://schemas.microsoft.com/office/drawing/2014/main" xmlns=""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grpSp>
        <p:nvGrpSpPr>
          <p:cNvPr id="43" name="Group 42">
            <a:extLst>
              <a:ext uri="{FF2B5EF4-FFF2-40B4-BE49-F238E27FC236}">
                <a16:creationId xmlns:a16="http://schemas.microsoft.com/office/drawing/2014/main" xmlns="" id="{69E2EBDB-69FA-DF42-8A3A-071EC20DD7FE}"/>
              </a:ext>
            </a:extLst>
          </p:cNvPr>
          <p:cNvGrpSpPr/>
          <p:nvPr/>
        </p:nvGrpSpPr>
        <p:grpSpPr>
          <a:xfrm>
            <a:off x="4060747" y="1599729"/>
            <a:ext cx="1261628" cy="695879"/>
            <a:chOff x="2376055" y="3462750"/>
            <a:chExt cx="1261628" cy="695879"/>
          </a:xfrm>
        </p:grpSpPr>
        <p:grpSp>
          <p:nvGrpSpPr>
            <p:cNvPr id="44" name="Group 43">
              <a:extLst>
                <a:ext uri="{FF2B5EF4-FFF2-40B4-BE49-F238E27FC236}">
                  <a16:creationId xmlns:a16="http://schemas.microsoft.com/office/drawing/2014/main" xmlns=""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46" name="Rectangle 45">
                <a:extLst>
                  <a:ext uri="{FF2B5EF4-FFF2-40B4-BE49-F238E27FC236}">
                    <a16:creationId xmlns:a16="http://schemas.microsoft.com/office/drawing/2014/main" xmlns=""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7" name="Triangle 46">
                <a:extLst>
                  <a:ext uri="{FF2B5EF4-FFF2-40B4-BE49-F238E27FC236}">
                    <a16:creationId xmlns:a16="http://schemas.microsoft.com/office/drawing/2014/main" xmlns=""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5" name="TextBox 44">
              <a:extLst>
                <a:ext uri="{FF2B5EF4-FFF2-40B4-BE49-F238E27FC236}">
                  <a16:creationId xmlns:a16="http://schemas.microsoft.com/office/drawing/2014/main" xmlns=""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sp>
        <p:nvSpPr>
          <p:cNvPr id="48" name="TextBox 47">
            <a:extLst>
              <a:ext uri="{FF2B5EF4-FFF2-40B4-BE49-F238E27FC236}">
                <a16:creationId xmlns:a16="http://schemas.microsoft.com/office/drawing/2014/main" xmlns="" id="{B3B34662-FDC6-B440-9058-4B809D14BC53}"/>
              </a:ext>
            </a:extLst>
          </p:cNvPr>
          <p:cNvSpPr txBox="1"/>
          <p:nvPr/>
        </p:nvSpPr>
        <p:spPr>
          <a:xfrm>
            <a:off x="4326577" y="1244843"/>
            <a:ext cx="670376" cy="369332"/>
          </a:xfrm>
          <a:prstGeom prst="rect">
            <a:avLst/>
          </a:prstGeom>
          <a:noFill/>
        </p:spPr>
        <p:txBody>
          <a:bodyPr wrap="none" rtlCol="0">
            <a:spAutoFit/>
          </a:bodyPr>
          <a:lstStyle/>
          <a:p>
            <a:r>
              <a:rPr lang="en-US" b="1" dirty="0">
                <a:solidFill>
                  <a:srgbClr val="FF9300"/>
                </a:solidFill>
                <a:latin typeface="Helvetica Neue" charset="0"/>
                <a:ea typeface="Helvetica Neue" charset="0"/>
                <a:cs typeface="Helvetica Neue" charset="0"/>
              </a:rPr>
              <a:t>DNS</a:t>
            </a:r>
          </a:p>
        </p:txBody>
      </p:sp>
      <p:sp>
        <p:nvSpPr>
          <p:cNvPr id="49" name="TextBox 48">
            <a:extLst>
              <a:ext uri="{FF2B5EF4-FFF2-40B4-BE49-F238E27FC236}">
                <a16:creationId xmlns:a16="http://schemas.microsoft.com/office/drawing/2014/main" xmlns="" id="{CDE026BB-6047-2045-9909-EFF6E9081BC2}"/>
              </a:ext>
            </a:extLst>
          </p:cNvPr>
          <p:cNvSpPr txBox="1"/>
          <p:nvPr/>
        </p:nvSpPr>
        <p:spPr>
          <a:xfrm>
            <a:off x="6612587" y="2599997"/>
            <a:ext cx="670376" cy="369332"/>
          </a:xfrm>
          <a:prstGeom prst="rect">
            <a:avLst/>
          </a:prstGeom>
          <a:noFill/>
        </p:spPr>
        <p:txBody>
          <a:bodyPr wrap="none" rtlCol="0">
            <a:spAutoFit/>
          </a:bodyPr>
          <a:lstStyle/>
          <a:p>
            <a:r>
              <a:rPr lang="en-US" b="1" dirty="0">
                <a:solidFill>
                  <a:srgbClr val="008000"/>
                </a:solidFill>
                <a:latin typeface="Helvetica Neue" charset="0"/>
                <a:ea typeface="Helvetica Neue" charset="0"/>
                <a:cs typeface="Helvetica Neue" charset="0"/>
              </a:rPr>
              <a:t>DNS</a:t>
            </a:r>
          </a:p>
        </p:txBody>
      </p:sp>
      <p:sp>
        <p:nvSpPr>
          <p:cNvPr id="50" name="TextBox 49">
            <a:extLst>
              <a:ext uri="{FF2B5EF4-FFF2-40B4-BE49-F238E27FC236}">
                <a16:creationId xmlns:a16="http://schemas.microsoft.com/office/drawing/2014/main" xmlns="" id="{51FA7F18-A22F-FC4B-9744-52D8E608A6CA}"/>
              </a:ext>
            </a:extLst>
          </p:cNvPr>
          <p:cNvSpPr txBox="1"/>
          <p:nvPr/>
        </p:nvSpPr>
        <p:spPr>
          <a:xfrm>
            <a:off x="1362282" y="3748075"/>
            <a:ext cx="1068306" cy="369332"/>
          </a:xfrm>
          <a:prstGeom prst="rect">
            <a:avLst/>
          </a:prstGeom>
          <a:noFill/>
        </p:spPr>
        <p:txBody>
          <a:bodyPr wrap="none" rtlCol="0">
            <a:spAutoFit/>
          </a:bodyPr>
          <a:lstStyle/>
          <a:p>
            <a:r>
              <a:rPr lang="en-US" dirty="0">
                <a:solidFill>
                  <a:srgbClr val="FF0000"/>
                </a:solidFill>
                <a:latin typeface="Helvetica Neue" charset="0"/>
                <a:ea typeface="Helvetica Neue" charset="0"/>
                <a:cs typeface="Helvetica Neue" charset="0"/>
              </a:rPr>
              <a:t>Attacker</a:t>
            </a:r>
          </a:p>
        </p:txBody>
      </p:sp>
      <p:sp>
        <p:nvSpPr>
          <p:cNvPr id="51" name="TextBox 50">
            <a:extLst>
              <a:ext uri="{FF2B5EF4-FFF2-40B4-BE49-F238E27FC236}">
                <a16:creationId xmlns:a16="http://schemas.microsoft.com/office/drawing/2014/main" xmlns="" id="{7DA4B667-FD06-4D4E-BBCF-26254B14D969}"/>
              </a:ext>
            </a:extLst>
          </p:cNvPr>
          <p:cNvSpPr txBox="1"/>
          <p:nvPr/>
        </p:nvSpPr>
        <p:spPr>
          <a:xfrm>
            <a:off x="4179332" y="5528196"/>
            <a:ext cx="840936" cy="369332"/>
          </a:xfrm>
          <a:prstGeom prst="rect">
            <a:avLst/>
          </a:prstGeom>
          <a:noFill/>
        </p:spPr>
        <p:txBody>
          <a:bodyPr wrap="none" rtlCol="0">
            <a:spAutoFit/>
          </a:bodyPr>
          <a:lstStyle/>
          <a:p>
            <a:r>
              <a:rPr lang="en-US" dirty="0">
                <a:latin typeface="Helvetica Neue" charset="0"/>
                <a:ea typeface="Helvetica Neue" charset="0"/>
                <a:cs typeface="Helvetica Neue" charset="0"/>
              </a:rPr>
              <a:t>Victim</a:t>
            </a:r>
          </a:p>
        </p:txBody>
      </p:sp>
      <p:sp>
        <p:nvSpPr>
          <p:cNvPr id="57" name="Rounded Rectangle 56">
            <a:extLst>
              <a:ext uri="{FF2B5EF4-FFF2-40B4-BE49-F238E27FC236}">
                <a16:creationId xmlns:a16="http://schemas.microsoft.com/office/drawing/2014/main" xmlns="" id="{DDB78E1C-FFA3-A746-B5BE-00F41780BD82}"/>
              </a:ext>
            </a:extLst>
          </p:cNvPr>
          <p:cNvSpPr/>
          <p:nvPr/>
        </p:nvSpPr>
        <p:spPr>
          <a:xfrm>
            <a:off x="152400" y="1825436"/>
            <a:ext cx="8762999" cy="135315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Receive</a:t>
            </a:r>
            <a:r>
              <a:rPr lang="en-US" sz="3200" b="1" dirty="0">
                <a:solidFill>
                  <a:srgbClr val="C00000"/>
                </a:solidFill>
                <a:latin typeface="Helvetica Neue" charset="0"/>
                <a:ea typeface="Helvetica Neue" charset="0"/>
                <a:cs typeface="Helvetica Neue" charset="0"/>
              </a:rPr>
              <a:t> </a:t>
            </a:r>
          </a:p>
          <a:p>
            <a:pPr algn="ctr"/>
            <a:r>
              <a:rPr lang="en-US" sz="3200" b="1" dirty="0">
                <a:solidFill>
                  <a:srgbClr val="C00000"/>
                </a:solidFill>
                <a:latin typeface="Helvetica Neue" charset="0"/>
                <a:ea typeface="Helvetica Neue" charset="0"/>
                <a:cs typeface="Helvetica Neue" charset="0"/>
              </a:rPr>
              <a:t>DNS responses </a:t>
            </a:r>
            <a:r>
              <a:rPr lang="en-US" sz="3200" b="1" dirty="0">
                <a:solidFill>
                  <a:schemeClr val="tx1"/>
                </a:solidFill>
                <a:latin typeface="Helvetica Neue" charset="0"/>
                <a:ea typeface="Helvetica Neue" charset="0"/>
                <a:cs typeface="Helvetica Neue" charset="0"/>
              </a:rPr>
              <a:t>from many</a:t>
            </a:r>
            <a:r>
              <a:rPr lang="en-US" sz="3200" b="1" dirty="0">
                <a:solidFill>
                  <a:srgbClr val="C00000"/>
                </a:solidFill>
                <a:latin typeface="Helvetica Neue" charset="0"/>
                <a:ea typeface="Helvetica Neue" charset="0"/>
                <a:cs typeface="Helvetica Neue" charset="0"/>
              </a:rPr>
              <a:t> </a:t>
            </a:r>
            <a:r>
              <a:rPr lang="en-US" sz="3200" b="1" dirty="0">
                <a:solidFill>
                  <a:schemeClr val="accent2"/>
                </a:solidFill>
                <a:latin typeface="Helvetica Neue" charset="0"/>
                <a:ea typeface="Helvetica Neue" charset="0"/>
                <a:cs typeface="Helvetica Neue" charset="0"/>
              </a:rPr>
              <a:t>distinct sources </a:t>
            </a:r>
            <a:endParaRPr lang="en-US" sz="3200" dirty="0">
              <a:solidFill>
                <a:schemeClr val="accent2"/>
              </a:solidFill>
              <a:latin typeface="Helvetica Neue" charset="0"/>
              <a:ea typeface="Helvetica Neue" charset="0"/>
              <a:cs typeface="Helvetica Neue" charset="0"/>
            </a:endParaRPr>
          </a:p>
        </p:txBody>
      </p:sp>
      <p:grpSp>
        <p:nvGrpSpPr>
          <p:cNvPr id="58" name="Group 57">
            <a:extLst>
              <a:ext uri="{FF2B5EF4-FFF2-40B4-BE49-F238E27FC236}">
                <a16:creationId xmlns:a16="http://schemas.microsoft.com/office/drawing/2014/main" xmlns="" id="{5086B59B-22B7-8846-B424-D22F8E7D3718}"/>
              </a:ext>
            </a:extLst>
          </p:cNvPr>
          <p:cNvGrpSpPr/>
          <p:nvPr/>
        </p:nvGrpSpPr>
        <p:grpSpPr>
          <a:xfrm>
            <a:off x="5730495" y="3403370"/>
            <a:ext cx="3104936" cy="3096779"/>
            <a:chOff x="5830626" y="3638692"/>
            <a:chExt cx="3104936" cy="3096779"/>
          </a:xfrm>
        </p:grpSpPr>
        <p:sp>
          <p:nvSpPr>
            <p:cNvPr id="59" name="Vertical Scroll 58">
              <a:extLst>
                <a:ext uri="{FF2B5EF4-FFF2-40B4-BE49-F238E27FC236}">
                  <a16:creationId xmlns:a16="http://schemas.microsoft.com/office/drawing/2014/main" xmlns="" id="{ECCF424D-AB67-BD44-B153-3E7DD7305302}"/>
                </a:ext>
              </a:extLst>
            </p:cNvPr>
            <p:cNvSpPr/>
            <p:nvPr/>
          </p:nvSpPr>
          <p:spPr>
            <a:xfrm>
              <a:off x="5830626" y="3719485"/>
              <a:ext cx="3104936"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jitter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distinct hosts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volume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delay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0" name="Content Placeholder 7">
              <a:extLst>
                <a:ext uri="{FF2B5EF4-FFF2-40B4-BE49-F238E27FC236}">
                  <a16:creationId xmlns:a16="http://schemas.microsoft.com/office/drawing/2014/main" xmlns="" id="{78DFFE68-4063-2543-91CE-3F42CBC9053D}"/>
                </a:ext>
              </a:extLst>
            </p:cNvPr>
            <p:cNvSpPr txBox="1">
              <a:spLocks/>
            </p:cNvSpPr>
            <p:nvPr/>
          </p:nvSpPr>
          <p:spPr bwMode="auto">
            <a:xfrm>
              <a:off x="6492452" y="3638692"/>
              <a:ext cx="2368297"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333399"/>
                  </a:solidFill>
                  <a:effectLst/>
                  <a:uLnTx/>
                  <a:uFillTx/>
                  <a:latin typeface="Helvetica Neue" charset="0"/>
                  <a:ea typeface="Helvetica Neue" charset="0"/>
                  <a:cs typeface="Helvetica Neue" charset="0"/>
                </a:rPr>
                <a:t>Metrics</a:t>
              </a:r>
            </a:p>
          </p:txBody>
        </p:sp>
      </p:grpSp>
      <p:grpSp>
        <p:nvGrpSpPr>
          <p:cNvPr id="61" name="Group 60">
            <a:extLst>
              <a:ext uri="{FF2B5EF4-FFF2-40B4-BE49-F238E27FC236}">
                <a16:creationId xmlns:a16="http://schemas.microsoft.com/office/drawing/2014/main" xmlns="" id="{BE9471FC-C53B-8242-9AFC-CADE21972BC9}"/>
              </a:ext>
            </a:extLst>
          </p:cNvPr>
          <p:cNvGrpSpPr/>
          <p:nvPr/>
        </p:nvGrpSpPr>
        <p:grpSpPr>
          <a:xfrm>
            <a:off x="416592" y="3419275"/>
            <a:ext cx="3113212" cy="3110205"/>
            <a:chOff x="516723" y="3654597"/>
            <a:chExt cx="3113212" cy="3110205"/>
          </a:xfrm>
        </p:grpSpPr>
        <p:sp>
          <p:nvSpPr>
            <p:cNvPr id="62" name="Vertical Scroll 61">
              <a:extLst>
                <a:ext uri="{FF2B5EF4-FFF2-40B4-BE49-F238E27FC236}">
                  <a16:creationId xmlns:a16="http://schemas.microsoft.com/office/drawing/2014/main" xmlns="" id="{64E7D3E3-2F12-B84A-B9D7-3D993ECC8A43}"/>
                </a:ext>
              </a:extLst>
            </p:cNvPr>
            <p:cNvSpPr/>
            <p:nvPr/>
          </p:nvSpPr>
          <p:spPr>
            <a:xfrm>
              <a:off x="516723" y="3748816"/>
              <a:ext cx="3113212"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address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protocol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payload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device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location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3" name="Content Placeholder 7">
              <a:extLst>
                <a:ext uri="{FF2B5EF4-FFF2-40B4-BE49-F238E27FC236}">
                  <a16:creationId xmlns:a16="http://schemas.microsoft.com/office/drawing/2014/main" xmlns="" id="{D5429BF5-C2FD-0D42-A9F0-1385B577482A}"/>
                </a:ext>
              </a:extLst>
            </p:cNvPr>
            <p:cNvSpPr txBox="1">
              <a:spLocks/>
            </p:cNvSpPr>
            <p:nvPr/>
          </p:nvSpPr>
          <p:spPr bwMode="auto">
            <a:xfrm>
              <a:off x="1154790" y="3654597"/>
              <a:ext cx="2347191"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Helvetica Neue" charset="0"/>
                  <a:ea typeface="Helvetica Neue" charset="0"/>
                  <a:cs typeface="Helvetica Neue" charset="0"/>
                </a:rPr>
                <a:t>Traffic</a:t>
              </a:r>
            </a:p>
          </p:txBody>
        </p:sp>
      </p:grpSp>
      <p:sp>
        <p:nvSpPr>
          <p:cNvPr id="54" name="Rectangle 53">
            <a:extLst>
              <a:ext uri="{FF2B5EF4-FFF2-40B4-BE49-F238E27FC236}">
                <a16:creationId xmlns:a16="http://schemas.microsoft.com/office/drawing/2014/main" xmlns="" id="{656510BB-822C-FD44-A7F3-BACCAB426E7A}"/>
              </a:ext>
            </a:extLst>
          </p:cNvPr>
          <p:cNvSpPr/>
          <p:nvPr/>
        </p:nvSpPr>
        <p:spPr>
          <a:xfrm>
            <a:off x="-1767" y="1279125"/>
            <a:ext cx="9144000" cy="538745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2" name="Rounded Rectangle 51">
            <a:extLst>
              <a:ext uri="{FF2B5EF4-FFF2-40B4-BE49-F238E27FC236}">
                <a16:creationId xmlns:a16="http://schemas.microsoft.com/office/drawing/2014/main" xmlns="" id="{DDB78E1C-FFA3-A746-B5BE-00F41780BD82}"/>
              </a:ext>
            </a:extLst>
          </p:cNvPr>
          <p:cNvSpPr/>
          <p:nvPr/>
        </p:nvSpPr>
        <p:spPr>
          <a:xfrm>
            <a:off x="165873" y="3331413"/>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Helvetica Neue" charset="0"/>
                <a:ea typeface="Helvetica Neue" charset="0"/>
                <a:cs typeface="Helvetica Neue" charset="0"/>
              </a:rPr>
              <a:t>Flexible</a:t>
            </a:r>
            <a:r>
              <a:rPr lang="en-US" sz="3200" b="1" dirty="0">
                <a:solidFill>
                  <a:schemeClr val="tx1"/>
                </a:solidFill>
                <a:latin typeface="Helvetica Neue" charset="0"/>
                <a:ea typeface="Helvetica Neue" charset="0"/>
                <a:cs typeface="Helvetica Neue" charset="0"/>
              </a:rPr>
              <a:t> network monitoring is desired</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50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8.33333E-7 2.22222E-6 L 0.42361 -0.05324 " pathEditMode="relative" rAng="0" ptsTypes="AA">
                                      <p:cBhvr>
                                        <p:cTn id="22" dur="1000" fill="hold"/>
                                        <p:tgtEl>
                                          <p:spTgt spid="37"/>
                                        </p:tgtEl>
                                        <p:attrNameLst>
                                          <p:attrName>ppt_x</p:attrName>
                                          <p:attrName>ppt_y</p:attrName>
                                        </p:attrNameLst>
                                      </p:cBhvr>
                                      <p:rCtr x="21181" y="-2662"/>
                                    </p:animMotion>
                                  </p:childTnLst>
                                  <p:subTnLst>
                                    <p:set>
                                      <p:cBhvr override="childStyle">
                                        <p:cTn dur="1" fill="hold" display="0" masterRel="sameClick" afterEffect="1">
                                          <p:stCondLst>
                                            <p:cond evt="end" delay="0">
                                              <p:tn val="21"/>
                                            </p:cond>
                                          </p:stCondLst>
                                        </p:cTn>
                                        <p:tgtEl>
                                          <p:spTgt spid="37"/>
                                        </p:tgtEl>
                                        <p:attrNameLst>
                                          <p:attrName>style.visibility</p:attrName>
                                        </p:attrNameLst>
                                      </p:cBhvr>
                                      <p:to>
                                        <p:strVal val="hidden"/>
                                      </p:to>
                                    </p:set>
                                  </p:subTnLst>
                                </p:cTn>
                              </p:par>
                              <p:par>
                                <p:cTn id="23" presetID="0" presetClass="path" presetSubtype="0" accel="50000" decel="50000" fill="hold" nodeType="withEffect">
                                  <p:stCondLst>
                                    <p:cond delay="0"/>
                                  </p:stCondLst>
                                  <p:childTnLst>
                                    <p:animMotion origin="layout" path="M -0.00243 0.00533 L 0.18472 -0.15254 " pathEditMode="relative" rAng="0" ptsTypes="AA">
                                      <p:cBhvr>
                                        <p:cTn id="24" dur="1000" fill="hold"/>
                                        <p:tgtEl>
                                          <p:spTgt spid="36"/>
                                        </p:tgtEl>
                                        <p:attrNameLst>
                                          <p:attrName>ppt_x</p:attrName>
                                          <p:attrName>ppt_y</p:attrName>
                                        </p:attrNameLst>
                                      </p:cBhvr>
                                      <p:rCtr x="9358" y="-7894"/>
                                    </p:animMotion>
                                  </p:childTnLst>
                                  <p:subTnLst>
                                    <p:set>
                                      <p:cBhvr override="childStyle">
                                        <p:cTn dur="1" fill="hold" display="0" masterRel="sameClick" afterEffect="1">
                                          <p:stCondLst>
                                            <p:cond evt="end" delay="0">
                                              <p:tn val="23"/>
                                            </p:cond>
                                          </p:stCondLst>
                                        </p:cTn>
                                        <p:tgtEl>
                                          <p:spTgt spid="3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1059 0.00416 L -0.01059 0.47616 " pathEditMode="relative" rAng="0" ptsTypes="AA">
                                      <p:cBhvr>
                                        <p:cTn id="32" dur="1000" fill="hold"/>
                                        <p:tgtEl>
                                          <p:spTgt spid="43"/>
                                        </p:tgtEl>
                                        <p:attrNameLst>
                                          <p:attrName>ppt_x</p:attrName>
                                          <p:attrName>ppt_y</p:attrName>
                                        </p:attrNameLst>
                                      </p:cBhvr>
                                      <p:rCtr x="0" y="23588"/>
                                    </p:animMotion>
                                  </p:childTnLst>
                                </p:cTn>
                              </p:par>
                              <p:par>
                                <p:cTn id="33"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34" dur="1000" fill="hold"/>
                                        <p:tgtEl>
                                          <p:spTgt spid="38"/>
                                        </p:tgtEl>
                                        <p:attrNameLst>
                                          <p:attrName>ppt_x</p:attrName>
                                          <p:attrName>ppt_y</p:attrName>
                                        </p:attrNameLst>
                                      </p:cBhvr>
                                      <p:rCtr x="-13281" y="12870"/>
                                    </p:animMotion>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50" grpId="0"/>
      <p:bldP spid="51" grpId="0"/>
      <p:bldP spid="57" grpId="0" animBg="1"/>
      <p:bldP spid="5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06750"/>
            <a:ext cx="8763000" cy="1143000"/>
          </a:xfrm>
        </p:spPr>
        <p:txBody>
          <a:bodyPr/>
          <a:lstStyle/>
          <a:p>
            <a:pPr algn="ct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Future Directions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30</a:t>
            </a:fld>
            <a:endParaRPr lang="en-US"/>
          </a:p>
        </p:txBody>
      </p:sp>
    </p:spTree>
    <p:extLst>
      <p:ext uri="{BB962C8B-B14F-4D97-AF65-F5344CB8AC3E}">
        <p14:creationId xmlns:p14="http://schemas.microsoft.com/office/powerpoint/2010/main" val="3057671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Packet Parser</a:t>
            </a:r>
          </a:p>
        </p:txBody>
      </p:sp>
      <p:sp>
        <p:nvSpPr>
          <p:cNvPr id="3" name="Content Placeholder 2"/>
          <p:cNvSpPr>
            <a:spLocks noGrp="1"/>
          </p:cNvSpPr>
          <p:nvPr>
            <p:ph idx="1"/>
          </p:nvPr>
        </p:nvSpPr>
        <p:spPr>
          <a:xfrm>
            <a:off x="334141" y="3392658"/>
            <a:ext cx="8229600" cy="3084342"/>
          </a:xfrm>
        </p:spPr>
        <p:txBody>
          <a:bodyPr/>
          <a:lstStyle/>
          <a:p>
            <a:r>
              <a:rPr lang="en-US" dirty="0"/>
              <a:t>Currently, </a:t>
            </a:r>
            <a:r>
              <a:rPr lang="en-US" i="1" dirty="0" err="1">
                <a:latin typeface="Consolas" charset="0"/>
                <a:ea typeface="Consolas" charset="0"/>
                <a:cs typeface="Consolas" charset="0"/>
              </a:rPr>
              <a:t>dns.rr.type</a:t>
            </a:r>
            <a:r>
              <a:rPr lang="en-US" dirty="0">
                <a:ea typeface="Consolas" charset="0"/>
                <a:cs typeface="Consolas" charset="0"/>
              </a:rPr>
              <a:t> is parsed in user-space </a:t>
            </a:r>
            <a:endParaRPr lang="en-US" dirty="0"/>
          </a:p>
          <a:p>
            <a:r>
              <a:rPr lang="en-US" dirty="0"/>
              <a:t>Possible to parse it in the data plane itself</a:t>
            </a:r>
          </a:p>
          <a:p>
            <a:r>
              <a:rPr lang="en-US" dirty="0"/>
              <a:t>Layers of Interest:</a:t>
            </a:r>
          </a:p>
          <a:p>
            <a:pPr lvl="1"/>
            <a:r>
              <a:rPr lang="en-US" dirty="0"/>
              <a:t>DNS</a:t>
            </a:r>
          </a:p>
          <a:p>
            <a:pPr lvl="1"/>
            <a:r>
              <a:rPr lang="en-US" dirty="0"/>
              <a:t>SMTP</a:t>
            </a:r>
          </a:p>
          <a:p>
            <a:pPr lvl="1"/>
            <a:r>
              <a:rPr lang="mr-IN" dirty="0"/>
              <a:t>…</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31</a:t>
            </a:fld>
            <a:endParaRPr lang="en-US"/>
          </a:p>
        </p:txBody>
      </p:sp>
      <p:sp>
        <p:nvSpPr>
          <p:cNvPr id="6" name="TextBox 5"/>
          <p:cNvSpPr txBox="1"/>
          <p:nvPr/>
        </p:nvSpPr>
        <p:spPr>
          <a:xfrm>
            <a:off x="496577" y="1433513"/>
            <a:ext cx="7904728" cy="1569660"/>
          </a:xfrm>
          <a:prstGeom prst="rect">
            <a:avLst/>
          </a:prstGeom>
          <a:noFill/>
        </p:spPr>
        <p:txBody>
          <a:bodyPr wrap="none" rtlCol="0">
            <a:spAutoFit/>
          </a:bodyPr>
          <a:lstStyle/>
          <a:p>
            <a:r>
              <a:rPr lang="en-US" sz="2400" dirty="0" err="1">
                <a:latin typeface="Consolas" charset="0"/>
                <a:ea typeface="Consolas" charset="0"/>
                <a:cs typeface="Consolas" charset="0"/>
              </a:rPr>
              <a:t>victimIPs</a:t>
            </a:r>
            <a:r>
              <a:rPr lang="en-US" sz="2400" dirty="0">
                <a:latin typeface="Consolas" charset="0"/>
                <a:ea typeface="Consolas" charset="0"/>
                <a:cs typeface="Consolas" charset="0"/>
              </a:rPr>
              <a:t>(t) = </a:t>
            </a:r>
            <a:r>
              <a:rPr lang="en-US" sz="2400" dirty="0" err="1">
                <a:latin typeface="Consolas" charset="0"/>
                <a:ea typeface="Consolas" charset="0"/>
                <a:cs typeface="Consolas" charset="0"/>
              </a:rPr>
              <a:t>pktStream</a:t>
            </a:r>
            <a:r>
              <a:rPr lang="en-US" sz="2400" dirty="0">
                <a:latin typeface="Consolas" charset="0"/>
                <a:ea typeface="Consolas" charset="0"/>
                <a:cs typeface="Consolas" charset="0"/>
              </a:rPr>
              <a:t>(W)</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b="1" dirty="0" err="1">
                <a:solidFill>
                  <a:srgbClr val="FF0000"/>
                </a:solidFill>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280771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Dataflow Operators</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Existing Operators</a:t>
            </a:r>
          </a:p>
          <a:p>
            <a:pPr lvl="1"/>
            <a:r>
              <a:rPr lang="en-US" dirty="0"/>
              <a:t>Reduce</a:t>
            </a:r>
          </a:p>
          <a:p>
            <a:pPr lvl="2"/>
            <a:r>
              <a:rPr lang="en-US" dirty="0"/>
              <a:t>Currently, only </a:t>
            </a:r>
            <a:r>
              <a:rPr lang="en-US" i="1" dirty="0"/>
              <a:t>sum</a:t>
            </a:r>
            <a:r>
              <a:rPr lang="en-US" dirty="0"/>
              <a:t> function is supported</a:t>
            </a:r>
          </a:p>
          <a:p>
            <a:pPr lvl="2"/>
            <a:r>
              <a:rPr lang="en-US" dirty="0"/>
              <a:t>Implement more complex aggregation functions </a:t>
            </a:r>
          </a:p>
          <a:p>
            <a:pPr lvl="1"/>
            <a:r>
              <a:rPr lang="en-US" dirty="0"/>
              <a:t>Join</a:t>
            </a:r>
          </a:p>
          <a:p>
            <a:pPr lvl="2"/>
            <a:r>
              <a:rPr lang="en-US" dirty="0"/>
              <a:t>Currently, only executed in user space</a:t>
            </a:r>
          </a:p>
          <a:p>
            <a:pPr lvl="2"/>
            <a:r>
              <a:rPr lang="en-US" dirty="0"/>
              <a:t>Compiler subset of join operators in switch</a:t>
            </a:r>
          </a:p>
          <a:p>
            <a:r>
              <a:rPr lang="en-US" b="1" dirty="0">
                <a:solidFill>
                  <a:schemeClr val="accent6"/>
                </a:solidFill>
              </a:rPr>
              <a:t>New Operators</a:t>
            </a:r>
          </a:p>
          <a:p>
            <a:pPr lvl="1"/>
            <a:r>
              <a:rPr lang="en-US" dirty="0"/>
              <a:t>Flat Map</a:t>
            </a:r>
          </a:p>
          <a:p>
            <a:pPr lvl="1"/>
            <a:r>
              <a:rPr lang="en-US" dirty="0"/>
              <a:t>Sample</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32</a:t>
            </a:fld>
            <a:endParaRPr lang="en-US"/>
          </a:p>
        </p:txBody>
      </p:sp>
    </p:spTree>
    <p:extLst>
      <p:ext uri="{BB962C8B-B14F-4D97-AF65-F5344CB8AC3E}">
        <p14:creationId xmlns:p14="http://schemas.microsoft.com/office/powerpoint/2010/main" val="41112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Isolate Video Streaming Traffic</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33</a:t>
            </a:fld>
            <a:endParaRPr lang="en-US"/>
          </a:p>
        </p:txBody>
      </p:sp>
      <p:sp>
        <p:nvSpPr>
          <p:cNvPr id="8" name="Content Placeholder 2">
            <a:extLst>
              <a:ext uri="{FF2B5EF4-FFF2-40B4-BE49-F238E27FC236}">
                <a16:creationId xmlns:a16="http://schemas.microsoft.com/office/drawing/2014/main" xmlns="" id="{4721A6F4-C9E2-D847-B77F-F0107B4F8E28}"/>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hosts that receive DNS response messages from known video streaming services</a:t>
            </a:r>
            <a:endParaRPr lang="en-US" dirty="0"/>
          </a:p>
        </p:txBody>
      </p:sp>
      <p:sp>
        <p:nvSpPr>
          <p:cNvPr id="7" name="TextBox 6">
            <a:extLst>
              <a:ext uri="{FF2B5EF4-FFF2-40B4-BE49-F238E27FC236}">
                <a16:creationId xmlns:a16="http://schemas.microsoft.com/office/drawing/2014/main" xmlns="" id="{442682D8-162B-0748-B956-EE92202F3907}"/>
              </a:ext>
            </a:extLst>
          </p:cNvPr>
          <p:cNvSpPr txBox="1"/>
          <p:nvPr/>
        </p:nvSpPr>
        <p:spPr>
          <a:xfrm>
            <a:off x="457200" y="2985760"/>
            <a:ext cx="8686800" cy="1938992"/>
          </a:xfrm>
          <a:prstGeom prst="rect">
            <a:avLst/>
          </a:prstGeom>
          <a:noFill/>
        </p:spPr>
        <p:txBody>
          <a:bodyPr wrap="square" rtlCol="0">
            <a:spAutoFit/>
          </a:bodyPr>
          <a:lstStyle/>
          <a:p>
            <a:r>
              <a:rPr lang="en-US" sz="2400" dirty="0" err="1">
                <a:latin typeface="Consolas" charset="0"/>
                <a:ea typeface="Consolas" charset="0"/>
                <a:cs typeface="Consolas" charset="0"/>
              </a:rPr>
              <a:t>vidFlows</a:t>
            </a:r>
            <a:r>
              <a:rPr lang="en-US" sz="2400" dirty="0">
                <a:latin typeface="Consolas" charset="0"/>
                <a:ea typeface="Consolas" charset="0"/>
                <a:cs typeface="Consolas" charset="0"/>
              </a:rPr>
              <a:t>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2"/>
            <a:r>
              <a:rPr lang="en-US" sz="2400" dirty="0">
                <a:latin typeface="Consolas" charset="0"/>
                <a:ea typeface="Consolas" charset="0"/>
                <a:cs typeface="Consolas" charset="0"/>
              </a:rPr>
              <a:t>  .map(p =&gt; (</a:t>
            </a:r>
            <a:r>
              <a:rPr lang="en-US" sz="2400" b="1" dirty="0" err="1">
                <a:solidFill>
                  <a:srgbClr val="FF0000"/>
                </a:solidFill>
                <a:latin typeface="Consolas" charset="0"/>
                <a:ea typeface="Consolas" charset="0"/>
                <a:cs typeface="Consolas" charset="0"/>
              </a:rPr>
              <a:t>p.dns.qname</a:t>
            </a:r>
            <a:r>
              <a:rPr lang="en-US" sz="2400" dirty="0">
                <a:latin typeface="Consolas" charset="0"/>
                <a:ea typeface="Consolas" charset="0"/>
                <a:cs typeface="Consolas" charset="0"/>
              </a:rPr>
              <a:t>, p.5-tuple))</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latin typeface="Consolas" charset="0"/>
                <a:ea typeface="Consolas" charset="0"/>
                <a:cs typeface="Consolas" charset="0"/>
              </a:rPr>
              <a:t>(</a:t>
            </a:r>
            <a:r>
              <a:rPr lang="en-US" sz="2400" dirty="0" err="1">
                <a:latin typeface="Consolas" charset="0"/>
                <a:ea typeface="Consolas" charset="0"/>
                <a:cs typeface="Consolas" charset="0"/>
              </a:rPr>
              <a:t>known_vid_services</a:t>
            </a:r>
            <a:r>
              <a:rPr lang="en-US" sz="2400" dirty="0">
                <a:latin typeface="Consolas" charset="0"/>
                <a:ea typeface="Consolas" charset="0"/>
                <a:cs typeface="Consolas" charset="0"/>
              </a:rPr>
              <a:t>, key=‘</a:t>
            </a:r>
            <a:r>
              <a:rPr lang="en-US" sz="2400" dirty="0" err="1">
                <a:latin typeface="Consolas" charset="0"/>
                <a:ea typeface="Consolas" charset="0"/>
                <a:cs typeface="Consolas" charset="0"/>
              </a:rPr>
              <a:t>qname</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.map(p =&gt; (p.5-tuple))</a:t>
            </a:r>
          </a:p>
        </p:txBody>
      </p:sp>
    </p:spTree>
    <p:extLst>
      <p:ext uri="{BB962C8B-B14F-4D97-AF65-F5344CB8AC3E}">
        <p14:creationId xmlns:p14="http://schemas.microsoft.com/office/powerpoint/2010/main" val="3250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Support Network-Wide Queries</a:t>
            </a:r>
          </a:p>
        </p:txBody>
      </p:sp>
      <p:sp>
        <p:nvSpPr>
          <p:cNvPr id="3" name="Content Placeholder 2"/>
          <p:cNvSpPr>
            <a:spLocks noGrp="1"/>
          </p:cNvSpPr>
          <p:nvPr>
            <p:ph idx="1"/>
          </p:nvPr>
        </p:nvSpPr>
        <p:spPr>
          <a:xfrm>
            <a:off x="457200" y="1600200"/>
            <a:ext cx="8458200" cy="4876800"/>
          </a:xfrm>
        </p:spPr>
        <p:txBody>
          <a:bodyPr/>
          <a:lstStyle/>
          <a:p>
            <a:r>
              <a:rPr lang="en-US" b="1" dirty="0">
                <a:solidFill>
                  <a:schemeClr val="accent6"/>
                </a:solidFill>
              </a:rPr>
              <a:t>Extend Query Interface</a:t>
            </a:r>
          </a:p>
          <a:p>
            <a:pPr lvl="1"/>
            <a:r>
              <a:rPr lang="en-US" dirty="0"/>
              <a:t>Query </a:t>
            </a:r>
            <a:r>
              <a:rPr lang="en-US" b="1" dirty="0"/>
              <a:t>all</a:t>
            </a:r>
            <a:r>
              <a:rPr lang="en-US" dirty="0"/>
              <a:t> packets at </a:t>
            </a:r>
            <a:r>
              <a:rPr lang="en-US" b="1" dirty="0"/>
              <a:t>any</a:t>
            </a:r>
            <a:r>
              <a:rPr lang="en-US" dirty="0"/>
              <a:t> location</a:t>
            </a:r>
          </a:p>
          <a:p>
            <a:pPr lvl="1"/>
            <a:r>
              <a:rPr lang="en-US" dirty="0"/>
              <a:t>Extract path-related fields, e.g. queue lengths, …</a:t>
            </a:r>
          </a:p>
          <a:p>
            <a:pPr lvl="1"/>
            <a:endParaRPr lang="en-US" dirty="0"/>
          </a:p>
          <a:p>
            <a:r>
              <a:rPr lang="en-US" b="1" dirty="0">
                <a:solidFill>
                  <a:schemeClr val="accent6"/>
                </a:solidFill>
              </a:rPr>
              <a:t>Scale Query Execution</a:t>
            </a:r>
          </a:p>
          <a:p>
            <a:pPr lvl="1"/>
            <a:r>
              <a:rPr lang="en-US" dirty="0"/>
              <a:t>Synthesize queries to minimize coordination overhead</a:t>
            </a:r>
          </a:p>
          <a:p>
            <a:pPr lvl="1"/>
            <a:r>
              <a:rPr lang="en-US" dirty="0"/>
              <a:t>Determine where to execute each operator</a:t>
            </a:r>
          </a:p>
          <a:p>
            <a:pPr lvl="1"/>
            <a:r>
              <a:rPr lang="en-US" dirty="0"/>
              <a:t>Use spatial hierarchy for iterative refinement</a:t>
            </a:r>
          </a:p>
          <a:p>
            <a:pPr lvl="1"/>
            <a:r>
              <a:rPr lang="en-US" dirty="0"/>
              <a:t>Dynamically route packets for processing</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34</a:t>
            </a:fld>
            <a:endParaRPr lang="en-US"/>
          </a:p>
        </p:txBody>
      </p:sp>
    </p:spTree>
    <p:extLst>
      <p:ext uri="{BB962C8B-B14F-4D97-AF65-F5344CB8AC3E}">
        <p14:creationId xmlns:p14="http://schemas.microsoft.com/office/powerpoint/2010/main" val="36586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Localize Bottlenecked Switches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35</a:t>
            </a:fld>
            <a:endParaRPr lang="en-US"/>
          </a:p>
        </p:txBody>
      </p:sp>
      <p:sp>
        <p:nvSpPr>
          <p:cNvPr id="9" name="Content Placeholder 2">
            <a:extLst>
              <a:ext uri="{FF2B5EF4-FFF2-40B4-BE49-F238E27FC236}">
                <a16:creationId xmlns:a16="http://schemas.microsoft.com/office/drawing/2014/main" xmlns="" id="{7DF9DD7F-CF6B-7C4A-BF51-5A9D426B2B35}"/>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switches responsible for performance degradation of video streaming flows</a:t>
            </a:r>
            <a:endParaRPr lang="en-US" dirty="0"/>
          </a:p>
        </p:txBody>
      </p:sp>
      <p:sp>
        <p:nvSpPr>
          <p:cNvPr id="10" name="TextBox 9">
            <a:extLst>
              <a:ext uri="{FF2B5EF4-FFF2-40B4-BE49-F238E27FC236}">
                <a16:creationId xmlns:a16="http://schemas.microsoft.com/office/drawing/2014/main" xmlns="" id="{B9F31F40-A87B-B74A-907D-A849A7830AB7}"/>
              </a:ext>
            </a:extLst>
          </p:cNvPr>
          <p:cNvSpPr txBox="1"/>
          <p:nvPr/>
        </p:nvSpPr>
        <p:spPr>
          <a:xfrm>
            <a:off x="457200" y="2805648"/>
            <a:ext cx="8350624" cy="3416320"/>
          </a:xfrm>
          <a:prstGeom prst="rect">
            <a:avLst/>
          </a:prstGeom>
          <a:noFill/>
        </p:spPr>
        <p:txBody>
          <a:bodyPr wrap="square" rtlCol="0">
            <a:spAutoFit/>
          </a:bodyPr>
          <a:lstStyle/>
          <a:p>
            <a:r>
              <a:rPr lang="en-US" sz="2400" dirty="0">
                <a:latin typeface="Consolas" charset="0"/>
                <a:ea typeface="Consolas" charset="0"/>
                <a:cs typeface="Consolas" charset="0"/>
              </a:rPr>
              <a:t>Switches=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p.tcp.sport</a:t>
            </a:r>
            <a:r>
              <a:rPr lang="en-US" sz="2400" dirty="0">
                <a:latin typeface="Consolas" charset="0"/>
                <a:ea typeface="Consolas" charset="0"/>
                <a:cs typeface="Consolas" charset="0"/>
              </a:rPr>
              <a:t> == 80)</a:t>
            </a:r>
          </a:p>
          <a:p>
            <a:pPr lvl="2"/>
            <a:r>
              <a:rPr lang="en-US" sz="2400" dirty="0">
                <a:latin typeface="Consolas" charset="0"/>
                <a:ea typeface="Consolas" charset="0"/>
                <a:cs typeface="Consolas" charset="0"/>
              </a:rPr>
              <a:t>  .map(p =&gt; ((p.5-tuple,p.path</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p.nBytes</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b="1" dirty="0">
                <a:latin typeface="Consolas" charset="0"/>
                <a:ea typeface="Consolas" charset="0"/>
                <a:cs typeface="Consolas" charset="0"/>
              </a:rPr>
              <a:t>join(</a:t>
            </a:r>
            <a:r>
              <a:rPr lang="en-US" sz="2400" b="1" dirty="0" err="1">
                <a:latin typeface="Consolas" charset="0"/>
                <a:ea typeface="Consolas" charset="0"/>
                <a:cs typeface="Consolas" charset="0"/>
              </a:rPr>
              <a:t>vidFlows</a:t>
            </a:r>
            <a:r>
              <a:rPr lang="en-US" sz="2400" b="1" dirty="0">
                <a:latin typeface="Consolas" charset="0"/>
                <a:ea typeface="Consolas" charset="0"/>
                <a:cs typeface="Consolas" charset="0"/>
              </a:rPr>
              <a:t>, key=((5-tuple,))</a:t>
            </a:r>
          </a:p>
          <a:p>
            <a:pPr lvl="2"/>
            <a:r>
              <a:rPr lang="en-US" sz="2400" dirty="0">
                <a:solidFill>
                  <a:srgbClr val="3D709C"/>
                </a:solidFill>
                <a:latin typeface="Consolas" charset="0"/>
                <a:ea typeface="Consolas" charset="0"/>
                <a:cs typeface="Consolas" charset="0"/>
              </a:rPr>
              <a:t>  </a:t>
            </a:r>
            <a:r>
              <a:rPr lang="en-US" sz="2400" dirty="0">
                <a:latin typeface="Consolas" charset="0"/>
                <a:ea typeface="Consolas" charset="0"/>
                <a:cs typeface="Consolas" charset="0"/>
              </a:rPr>
              <a:t>.</a:t>
            </a:r>
            <a:r>
              <a:rPr lang="en-US" sz="2400" dirty="0" smtClean="0">
                <a:latin typeface="Consolas" charset="0"/>
                <a:ea typeface="Consolas" charset="0"/>
                <a:cs typeface="Consolas" charset="0"/>
              </a:rPr>
              <a:t>reduce(</a:t>
            </a:r>
            <a:r>
              <a:rPr lang="en-US" sz="2400" dirty="0">
                <a:latin typeface="Consolas" charset="0"/>
                <a:ea typeface="Consolas" charset="0"/>
                <a:cs typeface="Consolas" charset="0"/>
              </a:rPr>
              <a:t>key=((5-tuple</a:t>
            </a:r>
            <a:r>
              <a:rPr lang="en-US" sz="2400" dirty="0" smtClean="0">
                <a:latin typeface="Consolas" charset="0"/>
                <a:ea typeface="Consolas" charset="0"/>
                <a:cs typeface="Consolas" charset="0"/>
              </a:rPr>
              <a:t>,), sum</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p.dataRate</a:t>
            </a:r>
            <a:r>
              <a:rPr lang="en-US" sz="2400" dirty="0">
                <a:latin typeface="Consolas" charset="0"/>
                <a:ea typeface="Consolas" charset="0"/>
                <a:cs typeface="Consolas" charset="0"/>
              </a:rPr>
              <a:t>&gt; T1)</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a:t>
            </a:r>
            <a:r>
              <a:rPr lang="en-US" sz="2400" b="1" dirty="0" err="1">
                <a:solidFill>
                  <a:srgbClr val="FF0000"/>
                </a:solidFill>
                <a:latin typeface="Consolas" charset="0"/>
                <a:ea typeface="Consolas" charset="0"/>
                <a:cs typeface="Consolas" charset="0"/>
              </a:rPr>
              <a:t>flatmap</a:t>
            </a:r>
            <a:r>
              <a:rPr lang="en-US" sz="2400" b="1" dirty="0">
                <a:solidFill>
                  <a:srgbClr val="FF0000"/>
                </a:solidFill>
                <a:latin typeface="Consolas" charset="0"/>
                <a:ea typeface="Consolas" charset="0"/>
                <a:cs typeface="Consolas" charset="0"/>
              </a:rPr>
              <a:t>(p =&gt;(</a:t>
            </a:r>
            <a:r>
              <a:rPr lang="en-US" sz="2400" b="1" dirty="0" err="1">
                <a:solidFill>
                  <a:srgbClr val="FF0000"/>
                </a:solidFill>
                <a:latin typeface="Consolas" charset="0"/>
                <a:ea typeface="Consolas" charset="0"/>
                <a:cs typeface="Consolas" charset="0"/>
              </a:rPr>
              <a:t>p.swid</a:t>
            </a:r>
            <a:r>
              <a:rPr lang="en-US" sz="2400" b="1" dirty="0">
                <a:solidFill>
                  <a:srgbClr val="FF0000"/>
                </a:solidFill>
                <a:latin typeface="Consolas" charset="0"/>
                <a:ea typeface="Consolas" charset="0"/>
                <a:cs typeface="Consolas" charset="0"/>
              </a:rPr>
              <a:t>, 1))</a:t>
            </a:r>
          </a:p>
          <a:p>
            <a:pPr lvl="2"/>
            <a:r>
              <a:rPr lang="en-US" sz="2400" dirty="0">
                <a:latin typeface="Consolas" charset="0"/>
                <a:ea typeface="Consolas" charset="0"/>
                <a:cs typeface="Consolas" charset="0"/>
              </a:rPr>
              <a:t>  .reduce(key</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swid</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sum)</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p.count</a:t>
            </a:r>
            <a:r>
              <a:rPr lang="en-US" sz="2400" dirty="0">
                <a:latin typeface="Consolas" charset="0"/>
                <a:ea typeface="Consolas" charset="0"/>
                <a:cs typeface="Consolas" charset="0"/>
              </a:rPr>
              <a:t> &gt; T2</a:t>
            </a:r>
            <a:r>
              <a:rPr lang="en-US" sz="2400" dirty="0" smtClean="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167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Enable Intelligent Network Monitoring</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Learning and Query Planning Disconnect</a:t>
            </a:r>
          </a:p>
          <a:p>
            <a:pPr lvl="1"/>
            <a:r>
              <a:rPr lang="en-US" dirty="0"/>
              <a:t>Most learning models are cost-agnostic</a:t>
            </a:r>
          </a:p>
          <a:p>
            <a:pPr lvl="1"/>
            <a:r>
              <a:rPr lang="en-US" dirty="0"/>
              <a:t>Query planning assumes learning models are know</a:t>
            </a:r>
          </a:p>
          <a:p>
            <a:pPr lvl="1"/>
            <a:r>
              <a:rPr lang="en-US" dirty="0"/>
              <a:t>Results in accurate but prohibitively costly models</a:t>
            </a:r>
          </a:p>
          <a:p>
            <a:pPr lvl="1"/>
            <a:endParaRPr lang="en-US" dirty="0"/>
          </a:p>
          <a:p>
            <a:r>
              <a:rPr lang="en-US" b="1" dirty="0">
                <a:solidFill>
                  <a:schemeClr val="accent6"/>
                </a:solidFill>
              </a:rPr>
              <a:t>Opening the Learning </a:t>
            </a:r>
            <a:r>
              <a:rPr lang="en-US" b="1" dirty="0" err="1">
                <a:solidFill>
                  <a:schemeClr val="accent6"/>
                </a:solidFill>
              </a:rPr>
              <a:t>Blackbox</a:t>
            </a:r>
            <a:endParaRPr lang="en-US" b="1" dirty="0">
              <a:solidFill>
                <a:schemeClr val="accent6"/>
              </a:solidFill>
            </a:endParaRPr>
          </a:p>
          <a:p>
            <a:pPr lvl="1"/>
            <a:r>
              <a:rPr lang="en-US" dirty="0"/>
              <a:t>Let operators specify related queries (features)</a:t>
            </a:r>
          </a:p>
          <a:p>
            <a:pPr lvl="1"/>
            <a:r>
              <a:rPr lang="en-US" dirty="0"/>
              <a:t>Synthesize coarser-granularity queries (low cost)</a:t>
            </a:r>
          </a:p>
          <a:p>
            <a:pPr lvl="1"/>
            <a:r>
              <a:rPr lang="en-US" dirty="0"/>
              <a:t>Design cascade of classifiers (cheap </a:t>
            </a:r>
            <a:r>
              <a:rPr lang="en-US" dirty="0">
                <a:sym typeface="Wingdings" pitchFamily="2" charset="2"/>
              </a:rPr>
              <a:t> expensive</a:t>
            </a:r>
            <a:r>
              <a:rPr lang="en-US" dirty="0"/>
              <a:t>)</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36</a:t>
            </a:fld>
            <a:endParaRPr lang="en-US"/>
          </a:p>
        </p:txBody>
      </p:sp>
    </p:spTree>
    <p:extLst>
      <p:ext uri="{BB962C8B-B14F-4D97-AF65-F5344CB8AC3E}">
        <p14:creationId xmlns:p14="http://schemas.microsoft.com/office/powerpoint/2010/main" val="5352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528086"/>
          </a:xfrm>
        </p:spPr>
        <p:txBody>
          <a:bodyPr/>
          <a:lstStyle/>
          <a:p>
            <a:pPr marL="0" indent="0">
              <a:buNone/>
            </a:pPr>
            <a:r>
              <a:rPr lang="en-US" b="1" dirty="0">
                <a:solidFill>
                  <a:schemeClr val="accent2"/>
                </a:solidFill>
              </a:rPr>
              <a:t>DNS Reflection + </a:t>
            </a:r>
            <a:r>
              <a:rPr lang="en-US" b="1">
                <a:solidFill>
                  <a:schemeClr val="accent2"/>
                </a:solidFill>
              </a:rPr>
              <a:t>Amplification </a:t>
            </a:r>
            <a:r>
              <a:rPr lang="en-US" b="1" smtClean="0">
                <a:solidFill>
                  <a:schemeClr val="accent2"/>
                </a:solidFill>
              </a:rPr>
              <a:t>Attack</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37</a:t>
            </a:fld>
            <a:endParaRPr lang="en-US"/>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Example: Intelligent Network Monitoring</a:t>
            </a:r>
          </a:p>
        </p:txBody>
      </p:sp>
      <p:sp>
        <p:nvSpPr>
          <p:cNvPr id="6" name="Rounded Rectangle 5">
            <a:extLst>
              <a:ext uri="{FF2B5EF4-FFF2-40B4-BE49-F238E27FC236}">
                <a16:creationId xmlns:a16="http://schemas.microsoft.com/office/drawing/2014/main" xmlns="" id="{FD6186AB-00AC-FE49-ACE5-0013F646DA8A}"/>
              </a:ext>
            </a:extLst>
          </p:cNvPr>
          <p:cNvSpPr/>
          <p:nvPr/>
        </p:nvSpPr>
        <p:spPr>
          <a:xfrm>
            <a:off x="949569" y="2128286"/>
            <a:ext cx="6060831" cy="2103745"/>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feature1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err="1" smtClean="0">
                <a:solidFill>
                  <a:schemeClr val="tx1"/>
                </a:solidFill>
                <a:latin typeface="Consolas" charset="0"/>
                <a:ea typeface="Consolas" charset="0"/>
                <a:cs typeface="Consolas" charset="0"/>
              </a:rPr>
              <a:t>p.srcIP</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smtClean="0">
                <a:solidFill>
                  <a:schemeClr val="tx1"/>
                </a:solidFill>
                <a:latin typeface="Consolas" charset="0"/>
                <a:ea typeface="Consolas" charset="0"/>
                <a:cs typeface="Consolas" charset="0"/>
              </a:rPr>
              <a:t>distinct</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1))</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
        <p:nvSpPr>
          <p:cNvPr id="7" name="Rounded Rectangle 6">
            <a:extLst>
              <a:ext uri="{FF2B5EF4-FFF2-40B4-BE49-F238E27FC236}">
                <a16:creationId xmlns:a16="http://schemas.microsoft.com/office/drawing/2014/main" xmlns="" id="{FD6186AB-00AC-FE49-ACE5-0013F646DA8A}"/>
              </a:ext>
            </a:extLst>
          </p:cNvPr>
          <p:cNvSpPr/>
          <p:nvPr/>
        </p:nvSpPr>
        <p:spPr>
          <a:xfrm>
            <a:off x="949568" y="4431871"/>
            <a:ext cx="6060831" cy="1957206"/>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feature2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dirty="0" smtClean="0">
                <a:solidFill>
                  <a:srgbClr val="FF0000"/>
                </a:solidFill>
                <a:latin typeface="Consolas" charset="0"/>
                <a:ea typeface="Consolas" charset="0"/>
                <a:cs typeface="Consolas" charset="0"/>
              </a:rPr>
              <a:t>.</a:t>
            </a:r>
            <a:r>
              <a:rPr lang="en-US" b="1" dirty="0">
                <a:solidFill>
                  <a:srgbClr val="FF0000"/>
                </a:solidFill>
                <a:latin typeface="Consolas" charset="0"/>
                <a:ea typeface="Consolas" charset="0"/>
                <a:cs typeface="Consolas" charset="0"/>
              </a:rPr>
              <a:t>filter</a:t>
            </a:r>
            <a:r>
              <a:rPr lang="en-US" dirty="0">
                <a:solidFill>
                  <a:srgbClr val="FF0000"/>
                </a:solidFill>
                <a:latin typeface="Consolas" charset="0"/>
                <a:ea typeface="Consolas" charset="0"/>
                <a:cs typeface="Consolas" charset="0"/>
              </a:rPr>
              <a:t>(p =&gt; </a:t>
            </a:r>
            <a:r>
              <a:rPr lang="en-US" dirty="0" err="1">
                <a:solidFill>
                  <a:srgbClr val="FF0000"/>
                </a:solidFill>
                <a:latin typeface="Consolas" charset="0"/>
                <a:ea typeface="Consolas" charset="0"/>
                <a:cs typeface="Consolas" charset="0"/>
              </a:rPr>
              <a:t>p.dns.rr.type</a:t>
            </a:r>
            <a:r>
              <a:rPr lang="en-US" dirty="0">
                <a:solidFill>
                  <a:srgbClr val="FF0000"/>
                </a:solidFill>
                <a:latin typeface="Consolas" charset="0"/>
                <a:ea typeface="Consolas" charset="0"/>
                <a:cs typeface="Consolas" charset="0"/>
              </a:rPr>
              <a:t> == RRSIG)</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1))</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Tree>
    <p:extLst>
      <p:ext uri="{BB962C8B-B14F-4D97-AF65-F5344CB8AC3E}">
        <p14:creationId xmlns:p14="http://schemas.microsoft.com/office/powerpoint/2010/main" val="1074899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Summary</a:t>
            </a:r>
          </a:p>
        </p:txBody>
      </p:sp>
      <p:sp>
        <p:nvSpPr>
          <p:cNvPr id="5" name="Content Placeholder 4"/>
          <p:cNvSpPr>
            <a:spLocks noGrp="1"/>
          </p:cNvSpPr>
          <p:nvPr>
            <p:ph idx="1"/>
          </p:nvPr>
        </p:nvSpPr>
        <p:spPr>
          <a:xfrm>
            <a:off x="445625" y="1433513"/>
            <a:ext cx="8582628" cy="4849129"/>
          </a:xfrm>
        </p:spPr>
        <p:txBody>
          <a:bodyPr>
            <a:normAutofit fontScale="70000" lnSpcReduction="20000"/>
          </a:bodyPr>
          <a:lstStyle/>
          <a:p>
            <a:pPr marL="457200" lvl="1" indent="0">
              <a:buNone/>
            </a:pPr>
            <a:endParaRPr lang="en-US" sz="3000" dirty="0"/>
          </a:p>
          <a:p>
            <a:r>
              <a:rPr lang="en-US" sz="4000" b="1" dirty="0">
                <a:solidFill>
                  <a:schemeClr val="accent6"/>
                </a:solidFill>
                <a:latin typeface="Helvetica Neue" charset="0"/>
                <a:ea typeface="Helvetica Neue" charset="0"/>
                <a:cs typeface="Helvetica Neue" charset="0"/>
              </a:rPr>
              <a:t>Sonata is:</a:t>
            </a:r>
          </a:p>
          <a:p>
            <a:pPr lvl="1"/>
            <a:r>
              <a:rPr lang="en-US" sz="3400" b="1" dirty="0">
                <a:solidFill>
                  <a:srgbClr val="FF0000"/>
                </a:solidFill>
                <a:latin typeface="Helvetica Neue" charset="0"/>
                <a:ea typeface="Helvetica Neue" charset="0"/>
                <a:cs typeface="Helvetica Neue" charset="0"/>
              </a:rPr>
              <a:t>Flexible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Dataflow queries over packet tuples</a:t>
            </a:r>
          </a:p>
          <a:p>
            <a:pPr lvl="2"/>
            <a:r>
              <a:rPr lang="en-US" sz="3100" dirty="0">
                <a:latin typeface="Helvetica Neue" charset="0"/>
                <a:ea typeface="Helvetica Neue" charset="0"/>
                <a:cs typeface="Helvetica Neue" charset="0"/>
              </a:rPr>
              <a:t>Fewer than </a:t>
            </a:r>
            <a:r>
              <a:rPr lang="en-US" sz="3100" b="1" dirty="0">
                <a:latin typeface="Helvetica Neue" charset="0"/>
                <a:ea typeface="Helvetica Neue" charset="0"/>
                <a:cs typeface="Helvetica Neue" charset="0"/>
              </a:rPr>
              <a:t>20 lines of code</a:t>
            </a:r>
          </a:p>
          <a:p>
            <a:pPr lvl="1"/>
            <a:r>
              <a:rPr lang="en-US" sz="3400" b="1" dirty="0">
                <a:solidFill>
                  <a:srgbClr val="FF0000"/>
                </a:solidFill>
                <a:latin typeface="Helvetica Neue" charset="0"/>
                <a:ea typeface="Helvetica Neue" charset="0"/>
                <a:cs typeface="Helvetica Neue" charset="0"/>
              </a:rPr>
              <a:t>Scalable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Query refinement &amp; partitioning algorithms</a:t>
            </a:r>
          </a:p>
          <a:p>
            <a:pPr lvl="2"/>
            <a:r>
              <a:rPr lang="en-US" sz="3100" b="1" dirty="0">
                <a:latin typeface="Helvetica Neue" charset="0"/>
                <a:ea typeface="Helvetica Neue" charset="0"/>
                <a:cs typeface="Helvetica Neue" charset="0"/>
              </a:rPr>
              <a:t>4 orders of magnitude workload </a:t>
            </a:r>
            <a:r>
              <a:rPr lang="en-US" sz="3100" dirty="0">
                <a:latin typeface="Helvetica Neue" charset="0"/>
                <a:ea typeface="Helvetica Neue" charset="0"/>
                <a:cs typeface="Helvetica Neue" charset="0"/>
              </a:rPr>
              <a:t>reduction</a:t>
            </a:r>
          </a:p>
          <a:p>
            <a:endParaRPr lang="en-US" sz="4000" b="1" dirty="0">
              <a:solidFill>
                <a:schemeClr val="accent6"/>
              </a:solidFill>
              <a:latin typeface="Helvetica Neue" charset="0"/>
              <a:ea typeface="Helvetica Neue" charset="0"/>
              <a:cs typeface="Helvetica Neue" charset="0"/>
            </a:endParaRPr>
          </a:p>
          <a:p>
            <a:r>
              <a:rPr lang="en-US" sz="4000" b="1" dirty="0">
                <a:solidFill>
                  <a:schemeClr val="accent6"/>
                </a:solidFill>
                <a:latin typeface="Helvetica Neue" charset="0"/>
                <a:ea typeface="Helvetica Neue" charset="0"/>
                <a:cs typeface="Helvetica Neue" charset="0"/>
              </a:rPr>
              <a:t>Future Directions</a:t>
            </a:r>
          </a:p>
          <a:p>
            <a:pPr lvl="1"/>
            <a:r>
              <a:rPr lang="en-US" sz="3400" dirty="0">
                <a:latin typeface="Helvetica Neue" charset="0"/>
                <a:ea typeface="Helvetica Neue" charset="0"/>
                <a:cs typeface="Helvetica Neue" charset="0"/>
              </a:rPr>
              <a:t>Extend packet parser and dataflow operators</a:t>
            </a:r>
          </a:p>
          <a:p>
            <a:pPr lvl="1"/>
            <a:r>
              <a:rPr lang="en-US" sz="3400" dirty="0">
                <a:latin typeface="Helvetica Neue" charset="0"/>
                <a:ea typeface="Helvetica Neue" charset="0"/>
                <a:cs typeface="Helvetica Neue" charset="0"/>
              </a:rPr>
              <a:t>Support network-wide queries</a:t>
            </a:r>
          </a:p>
          <a:p>
            <a:pPr lvl="1"/>
            <a:r>
              <a:rPr lang="en-US" sz="3400" dirty="0">
                <a:latin typeface="Helvetica Neue" charset="0"/>
                <a:ea typeface="Helvetica Neue" charset="0"/>
                <a:cs typeface="Helvetica Neue" charset="0"/>
              </a:rPr>
              <a:t>Enable intelligent network monitoring</a:t>
            </a:r>
          </a:p>
          <a:p>
            <a:pPr lvl="1"/>
            <a:endParaRPr lang="en-US" sz="3300" dirty="0">
              <a:latin typeface="Helvetica Neue" charset="0"/>
              <a:ea typeface="Helvetica Neue" charset="0"/>
              <a:cs typeface="Helvetica Neue" charset="0"/>
            </a:endParaRPr>
          </a:p>
          <a:p>
            <a:pPr marL="914400" lvl="2" indent="0">
              <a:buNone/>
            </a:pPr>
            <a:endParaRPr lang="en-US" sz="3200" b="1" dirty="0">
              <a:solidFill>
                <a:schemeClr val="accent6"/>
              </a:solidFill>
              <a:latin typeface="Helvetica Neue"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fld id="{4748F3B0-5290-A241-88FF-F03DD1126586}" type="slidenum">
              <a:rPr lang="en-US" smtClean="0"/>
              <a:t>38</a:t>
            </a:fld>
            <a:endParaRPr lang="en-US"/>
          </a:p>
        </p:txBody>
      </p:sp>
      <p:sp>
        <p:nvSpPr>
          <p:cNvPr id="6" name="TextBox 5"/>
          <p:cNvSpPr txBox="1"/>
          <p:nvPr/>
        </p:nvSpPr>
        <p:spPr>
          <a:xfrm>
            <a:off x="2520387" y="531153"/>
            <a:ext cx="662361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3"/>
              </a:rPr>
              <a:t>https://sonata.cs.princeton.edu</a:t>
            </a:r>
            <a:r>
              <a:rPr lang="en-US" sz="3700" i="1" kern="0" dirty="0">
                <a:solidFill>
                  <a:srgbClr val="00B0F0"/>
                </a:solidFill>
                <a:latin typeface="Helvetica Neue Light" charset="0"/>
                <a:ea typeface="Helvetica Neue Light" charset="0"/>
                <a:cs typeface="Helvetica Neue Light" charset="0"/>
              </a:rPr>
              <a:t>   </a:t>
            </a:r>
          </a:p>
        </p:txBody>
      </p:sp>
      <p:sp>
        <p:nvSpPr>
          <p:cNvPr id="8" name="TextBox 7"/>
          <p:cNvSpPr txBox="1"/>
          <p:nvPr/>
        </p:nvSpPr>
        <p:spPr>
          <a:xfrm>
            <a:off x="851462" y="6146140"/>
            <a:ext cx="777095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4"/>
              </a:rPr>
              <a:t>https://github.com/sonata-princeton</a:t>
            </a:r>
            <a:endParaRPr lang="en-US" sz="3700" i="1" kern="0" dirty="0">
              <a:solidFill>
                <a:srgbClr val="00B0F0"/>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42620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xmlns="" id="{99D6DDCF-251F-5240-8149-FBD0D76E348D}"/>
              </a:ext>
            </a:extLst>
          </p:cNvPr>
          <p:cNvSpPr/>
          <p:nvPr/>
        </p:nvSpPr>
        <p:spPr>
          <a:xfrm>
            <a:off x="3195809" y="2053174"/>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Helvetica Neue" charset="0"/>
                <a:ea typeface="Helvetica Neue" charset="0"/>
                <a:cs typeface="Helvetica Neue" charset="0"/>
              </a:rPr>
              <a:t>Malware</a:t>
            </a:r>
            <a:r>
              <a:rPr kumimoji="0" lang="en-US" sz="2000" b="0" i="0" u="none" strike="noStrike" kern="1200" cap="none" spc="0" normalizeH="0" noProof="0">
                <a:ln>
                  <a:noFill/>
                </a:ln>
                <a:solidFill>
                  <a:srgbClr val="FFFFFF">
                    <a:lumMod val="50000"/>
                  </a:srgbClr>
                </a:solidFill>
                <a:effectLst/>
                <a:uLnTx/>
                <a:uFillTx/>
                <a:latin typeface="Helvetica Neue" charset="0"/>
                <a:ea typeface="Helvetica Neue" charset="0"/>
                <a:cs typeface="Helvetica Neue" charset="0"/>
              </a:rPr>
              <a:t> Detection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3" name="Rounded Rectangle 42">
            <a:extLst>
              <a:ext uri="{FF2B5EF4-FFF2-40B4-BE49-F238E27FC236}">
                <a16:creationId xmlns:a16="http://schemas.microsoft.com/office/drawing/2014/main" xmlns="" id="{B70C81C5-589F-8F46-B267-ECBA02B7E6A9}"/>
              </a:ext>
            </a:extLst>
          </p:cNvPr>
          <p:cNvSpPr/>
          <p:nvPr/>
        </p:nvSpPr>
        <p:spPr>
          <a:xfrm>
            <a:off x="533556" y="2060095"/>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Performance Diag..</a:t>
            </a:r>
          </a:p>
        </p:txBody>
      </p:sp>
      <p:sp>
        <p:nvSpPr>
          <p:cNvPr id="38" name="Rounded Rectangle 37">
            <a:extLst>
              <a:ext uri="{FF2B5EF4-FFF2-40B4-BE49-F238E27FC236}">
                <a16:creationId xmlns:a16="http://schemas.microsoft.com/office/drawing/2014/main" xmlns="" id="{13D58707-49A8-7D44-8DB7-EC4D03768540}"/>
              </a:ext>
            </a:extLst>
          </p:cNvPr>
          <p:cNvSpPr/>
          <p:nvPr/>
        </p:nvSpPr>
        <p:spPr>
          <a:xfrm>
            <a:off x="2992733" y="2324770"/>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DDoS Detection</a:t>
            </a:r>
          </a:p>
        </p:txBody>
      </p:sp>
      <p:sp>
        <p:nvSpPr>
          <p:cNvPr id="40" name="Rounded Rectangle 39">
            <a:extLst>
              <a:ext uri="{FF2B5EF4-FFF2-40B4-BE49-F238E27FC236}">
                <a16:creationId xmlns:a16="http://schemas.microsoft.com/office/drawing/2014/main" xmlns="" id="{7DB99BBE-214D-0B41-A4E7-51E63D716FB9}"/>
              </a:ext>
            </a:extLst>
          </p:cNvPr>
          <p:cNvSpPr/>
          <p:nvPr/>
        </p:nvSpPr>
        <p:spPr>
          <a:xfrm>
            <a:off x="330480" y="2331691"/>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Fault</a:t>
            </a:r>
            <a:r>
              <a:rPr kumimoji="0" lang="en-US" sz="2000" b="0" i="0" u="none" strike="noStrike" kern="1200" cap="none" spc="0" normalizeH="0" noProof="0" dirty="0">
                <a:ln>
                  <a:noFill/>
                </a:ln>
                <a:solidFill>
                  <a:srgbClr val="FFFFFF">
                    <a:lumMod val="50000"/>
                  </a:srgbClr>
                </a:solidFill>
                <a:effectLst/>
                <a:uLnTx/>
                <a:uFillTx/>
                <a:latin typeface="Helvetica Neue" charset="0"/>
                <a:ea typeface="Helvetica Neue" charset="0"/>
                <a:cs typeface="Helvetica Neue" charset="0"/>
              </a:rPr>
              <a:t> Localization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ADB0F-E9F2-1D42-9E15-ECDE97EFB0F8}" type="slidenum">
              <a:rPr kumimoji="0" lang="en-US" sz="1400" b="0" i="0" u="none" strike="noStrike" kern="1200" cap="none" spc="0" normalizeH="0" baseline="0" noProof="0" smtClean="0">
                <a:ln>
                  <a:noFill/>
                </a:ln>
                <a:solidFill>
                  <a:srgbClr val="000000"/>
                </a:solidFill>
                <a:effectLst/>
                <a:uLnTx/>
                <a:uFillTx/>
                <a:latin typeface="Helvetica Neue" charset="0"/>
                <a:ea typeface="Helvetica Neue" charset="0"/>
                <a:cs typeface="Helvetica Neue"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Helvetica Neue" charset="0"/>
              <a:ea typeface="Helvetica Neue" charset="0"/>
              <a:cs typeface="Helvetica Neue" charset="0"/>
            </a:endParaRPr>
          </a:p>
        </p:txBody>
      </p:sp>
      <p:sp>
        <p:nvSpPr>
          <p:cNvPr id="26" name="Shape 459">
            <a:extLst>
              <a:ext uri="{FF2B5EF4-FFF2-40B4-BE49-F238E27FC236}">
                <a16:creationId xmlns:a16="http://schemas.microsoft.com/office/drawing/2014/main" xmlns="" id="{1B6D998C-ED98-4542-9851-5EF8D4666F14}"/>
              </a:ext>
            </a:extLst>
          </p:cNvPr>
          <p:cNvSpPr/>
          <p:nvPr/>
        </p:nvSpPr>
        <p:spPr>
          <a:xfrm>
            <a:off x="6088860" y="2127575"/>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Flexibility</a:t>
            </a:r>
          </a:p>
        </p:txBody>
      </p:sp>
      <p:sp>
        <p:nvSpPr>
          <p:cNvPr id="28" name="Shape 459">
            <a:extLst>
              <a:ext uri="{FF2B5EF4-FFF2-40B4-BE49-F238E27FC236}">
                <a16:creationId xmlns:a16="http://schemas.microsoft.com/office/drawing/2014/main" xmlns="" id="{8C9D5924-81D1-4344-A964-0E7C6267BBD7}"/>
              </a:ext>
            </a:extLst>
          </p:cNvPr>
          <p:cNvSpPr/>
          <p:nvPr/>
        </p:nvSpPr>
        <p:spPr>
          <a:xfrm>
            <a:off x="6014423" y="5780748"/>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Scalability</a:t>
            </a:r>
          </a:p>
        </p:txBody>
      </p:sp>
      <p:pic>
        <p:nvPicPr>
          <p:cNvPr id="29" name="droppedImage.pdf">
            <a:extLst>
              <a:ext uri="{FF2B5EF4-FFF2-40B4-BE49-F238E27FC236}">
                <a16:creationId xmlns:a16="http://schemas.microsoft.com/office/drawing/2014/main" xmlns="" id="{EC436C0A-DCCA-CC46-B1DE-427E1B4E7275}"/>
              </a:ext>
            </a:extLst>
          </p:cNvPr>
          <p:cNvPicPr/>
          <p:nvPr/>
        </p:nvPicPr>
        <p:blipFill>
          <a:blip r:embed="rId4">
            <a:extLst/>
          </a:blip>
          <a:stretch>
            <a:fillRect/>
          </a:stretch>
        </p:blipFill>
        <p:spPr>
          <a:xfrm>
            <a:off x="1464197" y="5767504"/>
            <a:ext cx="1144543" cy="489391"/>
          </a:xfrm>
          <a:prstGeom prst="rect">
            <a:avLst/>
          </a:prstGeom>
          <a:ln w="12700">
            <a:miter lim="400000"/>
          </a:ln>
        </p:spPr>
      </p:pic>
      <p:pic>
        <p:nvPicPr>
          <p:cNvPr id="31" name="Picture 30">
            <a:extLst>
              <a:ext uri="{FF2B5EF4-FFF2-40B4-BE49-F238E27FC236}">
                <a16:creationId xmlns:a16="http://schemas.microsoft.com/office/drawing/2014/main" xmlns="" id="{B0F151B9-8BA0-5D41-A592-5474808F2007}"/>
              </a:ext>
            </a:extLst>
          </p:cNvPr>
          <p:cNvPicPr>
            <a:picLocks noChangeAspect="1"/>
          </p:cNvPicPr>
          <p:nvPr/>
        </p:nvPicPr>
        <p:blipFill>
          <a:blip r:embed="rId5"/>
          <a:stretch>
            <a:fillRect/>
          </a:stretch>
        </p:blipFill>
        <p:spPr>
          <a:xfrm>
            <a:off x="3658254" y="5686725"/>
            <a:ext cx="810991" cy="778552"/>
          </a:xfrm>
          <a:prstGeom prst="rect">
            <a:avLst/>
          </a:prstGeom>
        </p:spPr>
      </p:pic>
      <p:pic>
        <p:nvPicPr>
          <p:cNvPr id="48" name="Picture 47">
            <a:extLst>
              <a:ext uri="{FF2B5EF4-FFF2-40B4-BE49-F238E27FC236}">
                <a16:creationId xmlns:a16="http://schemas.microsoft.com/office/drawing/2014/main" xmlns="" id="{32F91F34-07D3-284B-8923-4D002B7C5CD2}"/>
              </a:ext>
            </a:extLst>
          </p:cNvPr>
          <p:cNvPicPr>
            <a:picLocks noChangeAspect="1"/>
          </p:cNvPicPr>
          <p:nvPr/>
        </p:nvPicPr>
        <p:blipFill rotWithShape="1">
          <a:blip r:embed="rId6"/>
          <a:srcRect l="32037" t="79140" r="34396" b="2000"/>
          <a:stretch/>
        </p:blipFill>
        <p:spPr>
          <a:xfrm rot="16200000">
            <a:off x="2593032" y="4077300"/>
            <a:ext cx="1196996" cy="411826"/>
          </a:xfrm>
          <a:prstGeom prst="rect">
            <a:avLst/>
          </a:prstGeom>
        </p:spPr>
      </p:pic>
      <p:sp>
        <p:nvSpPr>
          <p:cNvPr id="8" name="Up-Down Arrow 7">
            <a:extLst>
              <a:ext uri="{FF2B5EF4-FFF2-40B4-BE49-F238E27FC236}">
                <a16:creationId xmlns:a16="http://schemas.microsoft.com/office/drawing/2014/main" xmlns="" id="{CAAB81FE-2911-8A4B-AB53-AAE32802207B}"/>
              </a:ext>
            </a:extLst>
          </p:cNvPr>
          <p:cNvSpPr/>
          <p:nvPr/>
        </p:nvSpPr>
        <p:spPr>
          <a:xfrm>
            <a:off x="7041473" y="2743870"/>
            <a:ext cx="1084417" cy="2829571"/>
          </a:xfrm>
          <a:prstGeom prst="upDownArrow">
            <a:avLst/>
          </a:prstGeom>
          <a:solidFill>
            <a:srgbClr val="FF0000"/>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lumMod val="50000"/>
                </a:schemeClr>
              </a:solidFill>
              <a:effectLst/>
              <a:uLnTx/>
              <a:uFillTx/>
              <a:latin typeface="Helvetica Neue" charset="0"/>
              <a:ea typeface="Helvetica Neue" charset="0"/>
              <a:cs typeface="Helvetica Neue" charset="0"/>
            </a:endParaRPr>
          </a:p>
        </p:txBody>
      </p:sp>
      <p:pic>
        <p:nvPicPr>
          <p:cNvPr id="42" name="Picture 41">
            <a:extLst>
              <a:ext uri="{FF2B5EF4-FFF2-40B4-BE49-F238E27FC236}">
                <a16:creationId xmlns:a16="http://schemas.microsoft.com/office/drawing/2014/main" xmlns="" id="{194FE8EC-CB11-4E48-A274-FC8F2510731F}"/>
              </a:ext>
            </a:extLst>
          </p:cNvPr>
          <p:cNvPicPr>
            <a:picLocks noChangeAspect="1"/>
          </p:cNvPicPr>
          <p:nvPr/>
        </p:nvPicPr>
        <p:blipFill rotWithShape="1">
          <a:blip r:embed="rId6"/>
          <a:srcRect l="32037" t="79140" r="34396" b="2000"/>
          <a:stretch/>
        </p:blipFill>
        <p:spPr>
          <a:xfrm rot="5400000">
            <a:off x="2216155" y="4018598"/>
            <a:ext cx="1196996" cy="411826"/>
          </a:xfrm>
          <a:prstGeom prst="rect">
            <a:avLst/>
          </a:prstGeom>
        </p:spPr>
      </p:pic>
      <p:sp>
        <p:nvSpPr>
          <p:cNvPr id="9" name="Down Arrow 8">
            <a:extLst>
              <a:ext uri="{FF2B5EF4-FFF2-40B4-BE49-F238E27FC236}">
                <a16:creationId xmlns:a16="http://schemas.microsoft.com/office/drawing/2014/main" xmlns="" id="{9EB41C32-FC38-4347-85B9-3BB682EABA58}"/>
              </a:ext>
            </a:extLst>
          </p:cNvPr>
          <p:cNvSpPr/>
          <p:nvPr/>
        </p:nvSpPr>
        <p:spPr>
          <a:xfrm>
            <a:off x="2671137" y="2854362"/>
            <a:ext cx="639112" cy="46633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52" name="Down Arrow 51">
            <a:extLst>
              <a:ext uri="{FF2B5EF4-FFF2-40B4-BE49-F238E27FC236}">
                <a16:creationId xmlns:a16="http://schemas.microsoft.com/office/drawing/2014/main" xmlns="" id="{920F8361-3BAF-CD40-8A49-4B6B010C48B2}"/>
              </a:ext>
            </a:extLst>
          </p:cNvPr>
          <p:cNvSpPr/>
          <p:nvPr/>
        </p:nvSpPr>
        <p:spPr>
          <a:xfrm>
            <a:off x="2621026" y="5120438"/>
            <a:ext cx="639112" cy="57184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46" name="Rounded Rectangle 45">
            <a:extLst>
              <a:ext uri="{FF2B5EF4-FFF2-40B4-BE49-F238E27FC236}">
                <a16:creationId xmlns:a16="http://schemas.microsoft.com/office/drawing/2014/main" xmlns="" id="{1BFD0ED6-0706-C145-A1AB-676942A31B46}"/>
              </a:ext>
            </a:extLst>
          </p:cNvPr>
          <p:cNvSpPr/>
          <p:nvPr/>
        </p:nvSpPr>
        <p:spPr>
          <a:xfrm>
            <a:off x="493800" y="3328584"/>
            <a:ext cx="4993786" cy="601771"/>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Abstractions</a:t>
            </a:r>
          </a:p>
        </p:txBody>
      </p:sp>
      <p:sp>
        <p:nvSpPr>
          <p:cNvPr id="45" name="Rounded Rectangle 44">
            <a:extLst>
              <a:ext uri="{FF2B5EF4-FFF2-40B4-BE49-F238E27FC236}">
                <a16:creationId xmlns:a16="http://schemas.microsoft.com/office/drawing/2014/main" xmlns="" id="{0E18ADB4-1869-2546-BFA3-812564AA6EDA}"/>
              </a:ext>
            </a:extLst>
          </p:cNvPr>
          <p:cNvSpPr/>
          <p:nvPr/>
        </p:nvSpPr>
        <p:spPr>
          <a:xfrm>
            <a:off x="523046" y="4520042"/>
            <a:ext cx="4993786" cy="563682"/>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Algorithms</a:t>
            </a:r>
          </a:p>
        </p:txBody>
      </p:sp>
      <p:sp>
        <p:nvSpPr>
          <p:cNvPr id="44" name="Shape 459">
            <a:extLst>
              <a:ext uri="{FF2B5EF4-FFF2-40B4-BE49-F238E27FC236}">
                <a16:creationId xmlns:a16="http://schemas.microsoft.com/office/drawing/2014/main" xmlns="" id="{D3259A97-568B-054A-B406-729890475AF7}"/>
              </a:ext>
            </a:extLst>
          </p:cNvPr>
          <p:cNvSpPr/>
          <p:nvPr/>
        </p:nvSpPr>
        <p:spPr>
          <a:xfrm>
            <a:off x="3397443" y="4038530"/>
            <a:ext cx="133261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System</a:t>
            </a:r>
          </a:p>
        </p:txBody>
      </p:sp>
      <p:sp>
        <p:nvSpPr>
          <p:cNvPr id="39" name="Rounded Rectangle 38">
            <a:extLst>
              <a:ext uri="{FF2B5EF4-FFF2-40B4-BE49-F238E27FC236}">
                <a16:creationId xmlns:a16="http://schemas.microsoft.com/office/drawing/2014/main" xmlns="" id="{FF6F2305-65C0-664C-BF1B-9555196DD3AB}"/>
              </a:ext>
            </a:extLst>
          </p:cNvPr>
          <p:cNvSpPr/>
          <p:nvPr/>
        </p:nvSpPr>
        <p:spPr>
          <a:xfrm>
            <a:off x="330480" y="3274401"/>
            <a:ext cx="5332840" cy="1934207"/>
          </a:xfrm>
          <a:prstGeom prst="round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Helvetica Neue" charset="0"/>
              <a:ea typeface="Helvetica Neue" charset="0"/>
              <a:cs typeface="Helvetica Neue" charset="0"/>
            </a:endParaRP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Monitoring with Sonata</a:t>
            </a:r>
            <a:endParaRPr lang="en-US" dirty="0"/>
          </a:p>
        </p:txBody>
      </p:sp>
      <p:sp>
        <p:nvSpPr>
          <p:cNvPr id="23" name="Shape 459">
            <a:extLst>
              <a:ext uri="{FF2B5EF4-FFF2-40B4-BE49-F238E27FC236}">
                <a16:creationId xmlns:a16="http://schemas.microsoft.com/office/drawing/2014/main" xmlns="" id="{BBB375AD-3ED7-9E44-A23B-3AA3A3C273A3}"/>
              </a:ext>
            </a:extLst>
          </p:cNvPr>
          <p:cNvSpPr/>
          <p:nvPr/>
        </p:nvSpPr>
        <p:spPr>
          <a:xfrm>
            <a:off x="5768729" y="3921562"/>
            <a:ext cx="1429562" cy="5416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32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Sonata</a:t>
            </a:r>
          </a:p>
        </p:txBody>
      </p:sp>
    </p:spTree>
    <p:custDataLst>
      <p:tags r:id="rId1"/>
    </p:custDataLst>
    <p:extLst>
      <p:ext uri="{BB962C8B-B14F-4D97-AF65-F5344CB8AC3E}">
        <p14:creationId xmlns:p14="http://schemas.microsoft.com/office/powerpoint/2010/main" val="726027137"/>
      </p:ext>
    </p:extLst>
  </p:cSld>
  <p:clrMapOvr>
    <a:masterClrMapping/>
  </p:clrMapOvr>
  <mc:AlternateContent xmlns:mc="http://schemas.openxmlformats.org/markup-compatibility/2006" xmlns:p14="http://schemas.microsoft.com/office/powerpoint/2010/main">
    <mc:Choice Requires="p14">
      <p:transition spd="slow" p14:dur="2000" advTm="5881"/>
    </mc:Choice>
    <mc:Fallback xmlns="">
      <p:transition spd="slow" advTm="5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52" grpId="0" animBg="1"/>
      <p:bldP spid="46" grpId="0" animBg="1"/>
      <p:bldP spid="45" grpId="0" animBg="1"/>
      <p:bldP spid="44" grpId="0" animBg="1"/>
      <p:bldP spid="3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lumMod val="75000"/>
                  </a:schemeClr>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lumMod val="75000"/>
                </a:schemeClr>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5</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2543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latin typeface="Helvetica Neue" charset="0"/>
                <a:ea typeface="Helvetica Neue" charset="0"/>
                <a:cs typeface="Helvetica Neue" charset="0"/>
              </a:rPr>
              <a:t>How to let network operators express queries for a wide-range of monitoring tasks?</a:t>
            </a:r>
            <a:endParaRPr lang="en-US" sz="2800" b="1" dirty="0">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chemeClr val="bg2"/>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6</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108312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7</a:t>
            </a:fld>
            <a:endParaRPr lang="en-US"/>
          </a:p>
        </p:txBody>
      </p:sp>
      <p:sp>
        <p:nvSpPr>
          <p:cNvPr id="8" name="Shape 459">
            <a:extLst>
              <a:ext uri="{FF2B5EF4-FFF2-40B4-BE49-F238E27FC236}">
                <a16:creationId xmlns:a16="http://schemas.microsoft.com/office/drawing/2014/main" xmlns="" id="{028F507B-613B-4C4F-8B22-C4F5E69FE2C2}"/>
              </a:ext>
            </a:extLst>
          </p:cNvPr>
          <p:cNvSpPr/>
          <p:nvPr/>
        </p:nvSpPr>
        <p:spPr>
          <a:xfrm>
            <a:off x="502749" y="2848220"/>
            <a:ext cx="1396004" cy="309444"/>
          </a:xfrm>
          <a:prstGeom prst="rect">
            <a:avLst/>
          </a:prstGeom>
          <a:noFill/>
          <a:ln w="50800">
            <a:solidFill>
              <a:schemeClr val="accent2"/>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Header</a:t>
            </a:r>
          </a:p>
        </p:txBody>
      </p:sp>
      <p:sp>
        <p:nvSpPr>
          <p:cNvPr id="9" name="Shape 459">
            <a:extLst>
              <a:ext uri="{FF2B5EF4-FFF2-40B4-BE49-F238E27FC236}">
                <a16:creationId xmlns:a16="http://schemas.microsoft.com/office/drawing/2014/main" xmlns="" id="{4398AE75-2C71-A241-AA59-5981F870FCAA}"/>
              </a:ext>
            </a:extLst>
          </p:cNvPr>
          <p:cNvSpPr/>
          <p:nvPr/>
        </p:nvSpPr>
        <p:spPr>
          <a:xfrm>
            <a:off x="502748" y="2453843"/>
            <a:ext cx="1396005" cy="310213"/>
          </a:xfrm>
          <a:prstGeom prst="rect">
            <a:avLst/>
          </a:prstGeom>
          <a:noFill/>
          <a:ln w="50800">
            <a:solidFill>
              <a:schemeClr val="accent2">
                <a:lumMod val="50000"/>
              </a:schemeClr>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Metadata</a:t>
            </a:r>
          </a:p>
        </p:txBody>
      </p:sp>
      <p:sp>
        <p:nvSpPr>
          <p:cNvPr id="10" name="Shape 459">
            <a:extLst>
              <a:ext uri="{FF2B5EF4-FFF2-40B4-BE49-F238E27FC236}">
                <a16:creationId xmlns:a16="http://schemas.microsoft.com/office/drawing/2014/main" xmlns="" id="{3833075A-BAD7-1744-8EC9-3841E1546B44}"/>
              </a:ext>
            </a:extLst>
          </p:cNvPr>
          <p:cNvSpPr/>
          <p:nvPr/>
        </p:nvSpPr>
        <p:spPr>
          <a:xfrm>
            <a:off x="511364" y="3227657"/>
            <a:ext cx="1396004" cy="309444"/>
          </a:xfrm>
          <a:prstGeom prst="rect">
            <a:avLst/>
          </a:prstGeom>
          <a:noFill/>
          <a:ln w="50800">
            <a:solidFill>
              <a:srgbClr val="FF0000"/>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Payload</a:t>
            </a:r>
          </a:p>
        </p:txBody>
      </p:sp>
      <p:sp>
        <p:nvSpPr>
          <p:cNvPr id="11" name="Rectangle 10">
            <a:extLst>
              <a:ext uri="{FF2B5EF4-FFF2-40B4-BE49-F238E27FC236}">
                <a16:creationId xmlns:a16="http://schemas.microsoft.com/office/drawing/2014/main" xmlns="" id="{BE41525B-35E3-984C-828B-DC40AD45AFD2}"/>
              </a:ext>
            </a:extLst>
          </p:cNvPr>
          <p:cNvSpPr/>
          <p:nvPr/>
        </p:nvSpPr>
        <p:spPr>
          <a:xfrm>
            <a:off x="403851" y="2320610"/>
            <a:ext cx="1611030" cy="1319636"/>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9" name="TextBox 48">
            <a:extLst>
              <a:ext uri="{FF2B5EF4-FFF2-40B4-BE49-F238E27FC236}">
                <a16:creationId xmlns:a16="http://schemas.microsoft.com/office/drawing/2014/main" xmlns="" id="{258551B1-4721-0244-8535-D5E72188823E}"/>
              </a:ext>
            </a:extLst>
          </p:cNvPr>
          <p:cNvSpPr txBox="1"/>
          <p:nvPr/>
        </p:nvSpPr>
        <p:spPr>
          <a:xfrm>
            <a:off x="646167" y="1712907"/>
            <a:ext cx="1126398" cy="492186"/>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a:t>
            </a:r>
            <a:endParaRPr lang="en-US" sz="2400" b="1" dirty="0">
              <a:latin typeface="Helvetica Neue" charset="0"/>
              <a:ea typeface="Helvetica Neue" charset="0"/>
              <a:cs typeface="Helvetica Neue" charset="0"/>
            </a:endParaRPr>
          </a:p>
        </p:txBody>
      </p:sp>
      <p:sp>
        <p:nvSpPr>
          <p:cNvPr id="51" name="Rectangular Callout 50">
            <a:extLst>
              <a:ext uri="{FF2B5EF4-FFF2-40B4-BE49-F238E27FC236}">
                <a16:creationId xmlns:a16="http://schemas.microsoft.com/office/drawing/2014/main" xmlns="" id="{AE1A9842-E2DC-A547-A14A-9998A5257773}"/>
              </a:ext>
            </a:extLst>
          </p:cNvPr>
          <p:cNvSpPr/>
          <p:nvPr/>
        </p:nvSpPr>
        <p:spPr>
          <a:xfrm>
            <a:off x="2345203" y="2216256"/>
            <a:ext cx="6275245" cy="416032"/>
          </a:xfrm>
          <a:prstGeom prst="wedgeRectCallout">
            <a:avLst>
              <a:gd name="adj1" fmla="val -56861"/>
              <a:gd name="adj2" fmla="val 4900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traversed path, queue size, number of bytes, … </a:t>
            </a:r>
          </a:p>
        </p:txBody>
      </p:sp>
      <p:sp>
        <p:nvSpPr>
          <p:cNvPr id="52" name="Rectangular Callout 51">
            <a:extLst>
              <a:ext uri="{FF2B5EF4-FFF2-40B4-BE49-F238E27FC236}">
                <a16:creationId xmlns:a16="http://schemas.microsoft.com/office/drawing/2014/main" xmlns="" id="{BC8DD1E0-2DA9-6C46-B92E-E57A81B89944}"/>
              </a:ext>
            </a:extLst>
          </p:cNvPr>
          <p:cNvSpPr/>
          <p:nvPr/>
        </p:nvSpPr>
        <p:spPr>
          <a:xfrm>
            <a:off x="2312892" y="2794926"/>
            <a:ext cx="6307556" cy="416032"/>
          </a:xfrm>
          <a:prstGeom prst="wedgeRectCallout">
            <a:avLst>
              <a:gd name="adj1" fmla="val -56969"/>
              <a:gd name="adj2" fmla="val 3735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source/ destination address, protocol,  ports, … </a:t>
            </a:r>
          </a:p>
        </p:txBody>
      </p:sp>
      <p:sp>
        <p:nvSpPr>
          <p:cNvPr id="54" name="TextBox 53">
            <a:extLst>
              <a:ext uri="{FF2B5EF4-FFF2-40B4-BE49-F238E27FC236}">
                <a16:creationId xmlns:a16="http://schemas.microsoft.com/office/drawing/2014/main" xmlns="" id="{2AAAAF53-8C1B-A442-B7F8-FC94A4B00668}"/>
              </a:ext>
            </a:extLst>
          </p:cNvPr>
          <p:cNvSpPr txBox="1"/>
          <p:nvPr/>
        </p:nvSpPr>
        <p:spPr>
          <a:xfrm>
            <a:off x="181194" y="4837735"/>
            <a:ext cx="8439254" cy="1421928"/>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 = (</a:t>
            </a:r>
            <a:r>
              <a:rPr lang="en-US" sz="2400" b="1" dirty="0">
                <a:latin typeface="Helvetica Neue" charset="0"/>
                <a:ea typeface="Helvetica Neue" charset="0"/>
                <a:cs typeface="Helvetica Neue" charset="0"/>
              </a:rPr>
              <a:t>path, </a:t>
            </a:r>
            <a:r>
              <a:rPr lang="en-US" sz="2400" b="1" dirty="0" err="1">
                <a:solidFill>
                  <a:schemeClr val="accent2">
                    <a:lumMod val="50000"/>
                  </a:schemeClr>
                </a:solidFill>
                <a:latin typeface="Helvetica Neue" charset="0"/>
                <a:ea typeface="Helvetica Neue" charset="0"/>
                <a:cs typeface="Helvetica Neue" charset="0"/>
              </a:rPr>
              <a:t>qsize</a:t>
            </a:r>
            <a:r>
              <a:rPr lang="en-US" sz="2400" b="1" dirty="0">
                <a:solidFill>
                  <a:schemeClr val="accent2">
                    <a:lumMod val="50000"/>
                  </a:schemeClr>
                </a:solidFill>
                <a:latin typeface="Helvetica Neue" charset="0"/>
                <a:ea typeface="Helvetica Neue" charset="0"/>
                <a:cs typeface="Helvetica Neue" charset="0"/>
              </a:rPr>
              <a:t>, </a:t>
            </a:r>
            <a:r>
              <a:rPr lang="en-US" sz="2400" b="1" dirty="0" err="1">
                <a:solidFill>
                  <a:schemeClr val="accent2">
                    <a:lumMod val="50000"/>
                  </a:schemeClr>
                </a:solidFill>
                <a:latin typeface="Helvetica Neue" charset="0"/>
                <a:ea typeface="Helvetica Neue" charset="0"/>
                <a:cs typeface="Helvetica Neue" charset="0"/>
              </a:rPr>
              <a:t>nbytes</a:t>
            </a:r>
            <a:r>
              <a:rPr lang="en-US" sz="2400" b="1" dirty="0">
                <a:solidFill>
                  <a:schemeClr val="accent2">
                    <a:lumMod val="50000"/>
                  </a:schemeClr>
                </a:solidFill>
                <a:latin typeface="Helvetica Neue" charset="0"/>
                <a:ea typeface="Helvetica Neue" charset="0"/>
                <a:cs typeface="Helvetica Neue" charset="0"/>
              </a:rPr>
              <a:t>,…</a:t>
            </a:r>
            <a:r>
              <a:rPr lang="en-US" sz="2400" b="1" dirty="0">
                <a:solidFill>
                  <a:schemeClr val="accent2"/>
                </a:solidFill>
                <a:latin typeface="Helvetica Neue" charset="0"/>
                <a:ea typeface="Helvetica Neue" charset="0"/>
                <a:cs typeface="Helvetica Neue" charset="0"/>
              </a:rPr>
              <a:t>			</a:t>
            </a:r>
          </a:p>
          <a:p>
            <a:pPr>
              <a:lnSpc>
                <a:spcPct val="120000"/>
              </a:lnSpc>
            </a:pP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sIP</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dIP</a:t>
            </a:r>
            <a:r>
              <a:rPr lang="en-US" sz="2400" b="1" dirty="0">
                <a:solidFill>
                  <a:schemeClr val="accent2"/>
                </a:solidFill>
                <a:latin typeface="Helvetica Neue" charset="0"/>
                <a:ea typeface="Helvetica Neue" charset="0"/>
                <a:cs typeface="Helvetica Neue" charset="0"/>
              </a:rPr>
              <a:t>, proto, </a:t>
            </a:r>
            <a:r>
              <a:rPr lang="en-US" sz="2400" b="1" dirty="0" err="1">
                <a:solidFill>
                  <a:schemeClr val="accent2"/>
                </a:solidFill>
                <a:latin typeface="Helvetica Neue" charset="0"/>
                <a:ea typeface="Helvetica Neue" charset="0"/>
                <a:cs typeface="Helvetica Neue" charset="0"/>
              </a:rPr>
              <a:t>sPort</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dPort</a:t>
            </a:r>
            <a:r>
              <a:rPr lang="en-US" sz="2400" b="1" dirty="0">
                <a:solidFill>
                  <a:schemeClr val="accent2"/>
                </a:solidFill>
                <a:latin typeface="Helvetica Neue" charset="0"/>
                <a:ea typeface="Helvetica Neue" charset="0"/>
                <a:cs typeface="Helvetica Neue" charset="0"/>
              </a:rPr>
              <a:t>, …</a:t>
            </a:r>
            <a:endParaRPr lang="en-US" sz="2400" b="1" dirty="0">
              <a:latin typeface="Helvetica Neue" charset="0"/>
              <a:ea typeface="Helvetica Neue" charset="0"/>
              <a:cs typeface="Helvetica Neue" charset="0"/>
            </a:endParaRPr>
          </a:p>
          <a:p>
            <a:pPr>
              <a:lnSpc>
                <a:spcPct val="120000"/>
              </a:lnSpc>
            </a:pPr>
            <a:r>
              <a:rPr lang="en-US" sz="2400" b="1" dirty="0">
                <a:solidFill>
                  <a:schemeClr val="accent2">
                    <a:lumMod val="50000"/>
                  </a:schemeClr>
                </a:solidFill>
                <a:latin typeface="Helvetica Neue" charset="0"/>
                <a:ea typeface="Helvetica Neue" charset="0"/>
                <a:cs typeface="Helvetica Neue" charset="0"/>
              </a:rPr>
              <a:t>			</a:t>
            </a:r>
            <a:r>
              <a:rPr lang="en-US" sz="2400" b="1" dirty="0">
                <a:solidFill>
                  <a:srgbClr val="FF0000"/>
                </a:solidFill>
                <a:latin typeface="Helvetica Neue" charset="0"/>
                <a:ea typeface="Helvetica Neue" charset="0"/>
                <a:cs typeface="Helvetica Neue" charset="0"/>
              </a:rPr>
              <a:t>payload</a:t>
            </a:r>
            <a:r>
              <a:rPr lang="en-US" sz="2400" dirty="0">
                <a:latin typeface="Helvetica Neue" charset="0"/>
                <a:ea typeface="Helvetica Neue" charset="0"/>
                <a:cs typeface="Helvetica Neue" charset="0"/>
              </a:rPr>
              <a:t>)</a:t>
            </a:r>
            <a:endParaRPr lang="en-US" sz="2400" b="1" dirty="0">
              <a:latin typeface="Helvetica Neue" charset="0"/>
              <a:ea typeface="Helvetica Neue" charset="0"/>
              <a:cs typeface="Helvetica Neue" charset="0"/>
            </a:endParaRPr>
          </a:p>
        </p:txBody>
      </p:sp>
      <p:sp>
        <p:nvSpPr>
          <p:cNvPr id="3" name="Title 2"/>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Packet as Tuple</a:t>
            </a:r>
          </a:p>
        </p:txBody>
      </p:sp>
      <p:sp>
        <p:nvSpPr>
          <p:cNvPr id="14" name="Rounded Rectangle 13">
            <a:extLst>
              <a:ext uri="{FF2B5EF4-FFF2-40B4-BE49-F238E27FC236}">
                <a16:creationId xmlns:a16="http://schemas.microsoft.com/office/drawing/2014/main" xmlns="" id="{DDB78E1C-FFA3-A746-B5BE-00F41780BD82}"/>
              </a:ext>
            </a:extLst>
          </p:cNvPr>
          <p:cNvSpPr/>
          <p:nvPr/>
        </p:nvSpPr>
        <p:spPr>
          <a:xfrm>
            <a:off x="1914204" y="3783229"/>
            <a:ext cx="4973233"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Treat packet as a tuple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6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Detecting DNS Reflection Attack</a:t>
            </a:r>
          </a:p>
          <a:p>
            <a:pPr marL="114300" indent="0">
              <a:buNone/>
            </a:pPr>
            <a:r>
              <a:rPr lang="en-US" sz="2400" dirty="0"/>
              <a:t>Identify if DNS response messages from unique DNS servers to a single host exceeds a threshold (</a:t>
            </a:r>
            <a:r>
              <a:rPr lang="en-US" sz="2400" dirty="0" err="1"/>
              <a:t>Th</a:t>
            </a:r>
            <a:r>
              <a:rPr lang="en-US" sz="2400" dirty="0"/>
              <a:t>)</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8</a:t>
            </a:fld>
            <a:endParaRPr lang="en-US"/>
          </a:p>
        </p:txBody>
      </p:sp>
      <p:sp>
        <p:nvSpPr>
          <p:cNvPr id="10" name="Rounded Rectangle 9">
            <a:extLst>
              <a:ext uri="{FF2B5EF4-FFF2-40B4-BE49-F238E27FC236}">
                <a16:creationId xmlns:a16="http://schemas.microsoft.com/office/drawing/2014/main" xmlns="" id="{FD6186AB-00AC-FE49-ACE5-0013F646DA8A}"/>
              </a:ext>
            </a:extLst>
          </p:cNvPr>
          <p:cNvSpPr/>
          <p:nvPr/>
        </p:nvSpPr>
        <p:spPr>
          <a:xfrm>
            <a:off x="457200" y="3253701"/>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13" name="Rounded Rectangle 12">
            <a:extLst>
              <a:ext uri="{FF2B5EF4-FFF2-40B4-BE49-F238E27FC236}">
                <a16:creationId xmlns:a16="http://schemas.microsoft.com/office/drawing/2014/main" xmlns="" id="{1DAC2590-BEA9-354E-9A24-F29CDDF6F4B0}"/>
              </a:ext>
            </a:extLst>
          </p:cNvPr>
          <p:cNvSpPr/>
          <p:nvPr/>
        </p:nvSpPr>
        <p:spPr>
          <a:xfrm>
            <a:off x="1307941" y="3814428"/>
            <a:ext cx="7665332" cy="447741"/>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chemeClr val="accent6"/>
                </a:solidFill>
                <a:effectLst/>
                <a:latin typeface="Helvetica Neue" charset="0"/>
                <a:ea typeface="Helvetica Neue" charset="0"/>
                <a:cs typeface="Helvetica Neue" charset="0"/>
              </a:rPr>
              <a:t>DNS Responses </a:t>
            </a:r>
          </a:p>
        </p:txBody>
      </p:sp>
      <p:sp>
        <p:nvSpPr>
          <p:cNvPr id="14" name="Rounded Rectangle 13">
            <a:extLst>
              <a:ext uri="{FF2B5EF4-FFF2-40B4-BE49-F238E27FC236}">
                <a16:creationId xmlns:a16="http://schemas.microsoft.com/office/drawing/2014/main" xmlns="" id="{D27BA4F2-45EE-0245-9D55-37EC1ACF5ADA}"/>
              </a:ext>
            </a:extLst>
          </p:cNvPr>
          <p:cNvSpPr/>
          <p:nvPr/>
        </p:nvSpPr>
        <p:spPr>
          <a:xfrm>
            <a:off x="1307940" y="4262169"/>
            <a:ext cx="7665332" cy="810137"/>
          </a:xfrm>
          <a:prstGeom prst="roundRect">
            <a:avLst>
              <a:gd name="adj" fmla="val 7504"/>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from Unique DNS Servers</a:t>
            </a:r>
          </a:p>
        </p:txBody>
      </p:sp>
      <p:sp>
        <p:nvSpPr>
          <p:cNvPr id="15" name="Rounded Rectangle 14">
            <a:extLst>
              <a:ext uri="{FF2B5EF4-FFF2-40B4-BE49-F238E27FC236}">
                <a16:creationId xmlns:a16="http://schemas.microsoft.com/office/drawing/2014/main" xmlns="" id="{0E83D83D-5D87-0C44-9C57-8926B1A76AC8}"/>
              </a:ext>
            </a:extLst>
          </p:cNvPr>
          <p:cNvSpPr/>
          <p:nvPr/>
        </p:nvSpPr>
        <p:spPr>
          <a:xfrm>
            <a:off x="1307940" y="5072307"/>
            <a:ext cx="7665332" cy="843042"/>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to a Single Host</a:t>
            </a:r>
            <a:endParaRPr lang="en-US" sz="2000" dirty="0">
              <a:solidFill>
                <a:schemeClr val="accent6"/>
              </a:solidFill>
              <a:effectLst/>
              <a:latin typeface="Helvetica Neue" charset="0"/>
              <a:ea typeface="Helvetica Neue" charset="0"/>
              <a:cs typeface="Helvetica Neue" charset="0"/>
            </a:endParaRPr>
          </a:p>
        </p:txBody>
      </p:sp>
      <p:sp>
        <p:nvSpPr>
          <p:cNvPr id="16" name="Rounded Rectangle 15">
            <a:extLst>
              <a:ext uri="{FF2B5EF4-FFF2-40B4-BE49-F238E27FC236}">
                <a16:creationId xmlns:a16="http://schemas.microsoft.com/office/drawing/2014/main" xmlns="" id="{48E7619D-3E69-274E-8D12-96CD6C477F13}"/>
              </a:ext>
            </a:extLst>
          </p:cNvPr>
          <p:cNvSpPr/>
          <p:nvPr/>
        </p:nvSpPr>
        <p:spPr>
          <a:xfrm>
            <a:off x="1307941" y="5915350"/>
            <a:ext cx="7665332" cy="664360"/>
          </a:xfrm>
          <a:prstGeom prst="roundRect">
            <a:avLst>
              <a:gd name="adj" fmla="val 9085"/>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exceeds a Threshold</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Tree>
    <p:extLst>
      <p:ext uri="{BB962C8B-B14F-4D97-AF65-F5344CB8AC3E}">
        <p14:creationId xmlns:p14="http://schemas.microsoft.com/office/powerpoint/2010/main" val="6053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allAtOnce"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Confirm DNS </a:t>
            </a:r>
            <a:r>
              <a:rPr lang="en-US" b="1" dirty="0" smtClean="0">
                <a:solidFill>
                  <a:schemeClr val="accent2"/>
                </a:solidFill>
              </a:rPr>
              <a:t>Reflection + Amplification </a:t>
            </a:r>
            <a:r>
              <a:rPr lang="en-US" b="1" dirty="0">
                <a:solidFill>
                  <a:schemeClr val="accent2"/>
                </a:solidFill>
              </a:rPr>
              <a:t>Attack</a:t>
            </a:r>
          </a:p>
          <a:p>
            <a:pPr marL="114300" indent="0">
              <a:buNone/>
            </a:pPr>
            <a:r>
              <a:rPr lang="en-US" sz="2400" dirty="0"/>
              <a:t>Identify if the number of response type of RRSIG for victims of DNS reflection attack exceeds threshold </a:t>
            </a:r>
            <a:r>
              <a:rPr lang="en-US" sz="2400" dirty="0" smtClean="0"/>
              <a:t>Th2</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9</a:t>
            </a:fld>
            <a:endParaRPr lang="en-US"/>
          </a:p>
        </p:txBody>
      </p:sp>
      <p:sp>
        <p:nvSpPr>
          <p:cNvPr id="10" name="Rounded Rectangle 9">
            <a:extLst>
              <a:ext uri="{FF2B5EF4-FFF2-40B4-BE49-F238E27FC236}">
                <a16:creationId xmlns:a16="http://schemas.microsoft.com/office/drawing/2014/main" xmlns="" id="{FD6186AB-00AC-FE49-ACE5-0013F646DA8A}"/>
              </a:ext>
            </a:extLst>
          </p:cNvPr>
          <p:cNvSpPr/>
          <p:nvPr/>
        </p:nvSpPr>
        <p:spPr>
          <a:xfrm>
            <a:off x="457200" y="2937178"/>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key=‘</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p.dns.rr.type</a:t>
            </a:r>
            <a:r>
              <a:rPr lang="en-US" sz="2400" dirty="0">
                <a:solidFill>
                  <a:schemeClr val="tx1"/>
                </a:solidFill>
                <a:latin typeface="Consolas" charset="0"/>
                <a:ea typeface="Consolas" charset="0"/>
                <a:cs typeface="Consolas" charset="0"/>
              </a:rPr>
              <a:t> == RRSIG)</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Th2)</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
        <p:nvSpPr>
          <p:cNvPr id="17" name="Rectangle 16">
            <a:extLst>
              <a:ext uri="{FF2B5EF4-FFF2-40B4-BE49-F238E27FC236}">
                <a16:creationId xmlns:a16="http://schemas.microsoft.com/office/drawing/2014/main" xmlns="" id="{656510BB-822C-FD44-A7F3-BACCAB426E7A}"/>
              </a:ext>
            </a:extLst>
          </p:cNvPr>
          <p:cNvSpPr/>
          <p:nvPr/>
        </p:nvSpPr>
        <p:spPr>
          <a:xfrm>
            <a:off x="-1767" y="1433514"/>
            <a:ext cx="9144000" cy="514619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9" name="Rounded Rectangle 18">
            <a:extLst>
              <a:ext uri="{FF2B5EF4-FFF2-40B4-BE49-F238E27FC236}">
                <a16:creationId xmlns:a16="http://schemas.microsoft.com/office/drawing/2014/main" xmlns="" id="{DDB78E1C-FFA3-A746-B5BE-00F41780BD82}"/>
              </a:ext>
            </a:extLst>
          </p:cNvPr>
          <p:cNvSpPr/>
          <p:nvPr/>
        </p:nvSpPr>
        <p:spPr>
          <a:xfrm>
            <a:off x="190179" y="3429673"/>
            <a:ext cx="8760108" cy="121110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Express wide range of network monitoring tasks in fewer than </a:t>
            </a:r>
            <a:r>
              <a:rPr lang="en-US" sz="3200" b="1" dirty="0">
                <a:solidFill>
                  <a:srgbClr val="FF0000"/>
                </a:solidFill>
                <a:latin typeface="Helvetica Neue" charset="0"/>
                <a:ea typeface="Helvetica Neue" charset="0"/>
                <a:cs typeface="Helvetica Neue" charset="0"/>
              </a:rPr>
              <a:t>20 lines of code</a:t>
            </a:r>
            <a:endParaRPr lang="en-US" sz="32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358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178165</TotalTime>
  <Words>4339</Words>
  <Application>Microsoft Macintosh PowerPoint</Application>
  <PresentationFormat>On-screen Show (4:3)</PresentationFormat>
  <Paragraphs>807</Paragraphs>
  <Slides>38</Slides>
  <Notes>38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38</vt:i4>
      </vt:variant>
    </vt:vector>
  </HeadingPairs>
  <TitlesOfParts>
    <vt:vector size="55" baseType="lpstr">
      <vt:lpstr>Arial</vt:lpstr>
      <vt:lpstr>Avenir Next Medium</vt:lpstr>
      <vt:lpstr>Calibri</vt:lpstr>
      <vt:lpstr>Consolas</vt:lpstr>
      <vt:lpstr>Helvetica Neue</vt:lpstr>
      <vt:lpstr>Helvetica Neue Condensed</vt:lpstr>
      <vt:lpstr>Helvetica Neue Light</vt:lpstr>
      <vt:lpstr>Helvetica Neue Medium</vt:lpstr>
      <vt:lpstr>Helvetica Neue Regular</vt:lpstr>
      <vt:lpstr>Lucida Sans Regular</vt:lpstr>
      <vt:lpstr>Mangal</vt:lpstr>
      <vt:lpstr>Monaco</vt:lpstr>
      <vt:lpstr>ＭＳ Ｐゴシック</vt:lpstr>
      <vt:lpstr>Myriad Pro</vt:lpstr>
      <vt:lpstr>Times</vt:lpstr>
      <vt:lpstr>Wingdings</vt:lpstr>
      <vt:lpstr>1_Default Design</vt:lpstr>
      <vt:lpstr>Sonata Query-driven Streaming Network Telemetry </vt:lpstr>
      <vt:lpstr>Network Management</vt:lpstr>
      <vt:lpstr>Network Monitoring Requirements</vt:lpstr>
      <vt:lpstr>Network Monitoring with Sonata</vt:lpstr>
      <vt:lpstr>Building Sonata is Challenging</vt:lpstr>
      <vt:lpstr>Building Sonata is Challenging</vt:lpstr>
      <vt:lpstr>Packet as Tuple</vt:lpstr>
      <vt:lpstr>Monitoring Tasks as Dataflow Queries</vt:lpstr>
      <vt:lpstr>Monitoring Tasks as Dataflow Queries</vt:lpstr>
      <vt:lpstr>Building Sonata is Challenging</vt:lpstr>
      <vt:lpstr>Where to Execute Monitoring Queries?</vt:lpstr>
      <vt:lpstr>PISA* Processing Model</vt:lpstr>
      <vt:lpstr>Mapping Dataflow to Data plane</vt:lpstr>
      <vt:lpstr>Compiling Individual Operators</vt:lpstr>
      <vt:lpstr>Compiling Individual Operators</vt:lpstr>
      <vt:lpstr>Compiling a Query</vt:lpstr>
      <vt:lpstr>Query Partitioning Decisions</vt:lpstr>
      <vt:lpstr>Query Partitioning ILP</vt:lpstr>
      <vt:lpstr>How Effective is Query Partitioning?</vt:lpstr>
      <vt:lpstr>How Effective is Query Partitioning?</vt:lpstr>
      <vt:lpstr>Query Partitioning Limitations</vt:lpstr>
      <vt:lpstr>Observations:  Nature of Monitoring Tasks</vt:lpstr>
      <vt:lpstr>Observations:  Possible to Reduce Memory Footprint</vt:lpstr>
      <vt:lpstr>Observations: Possible to Preserve Query Accuracy</vt:lpstr>
      <vt:lpstr>Iterative Query Refinement</vt:lpstr>
      <vt:lpstr>Iterative Query Refinement</vt:lpstr>
      <vt:lpstr>Query Planning Problem</vt:lpstr>
      <vt:lpstr>Sonata’s Performance</vt:lpstr>
      <vt:lpstr>Design &amp; Implementation</vt:lpstr>
      <vt:lpstr>Future Directions</vt:lpstr>
      <vt:lpstr>Extend Packet Parser</vt:lpstr>
      <vt:lpstr>Extend Dataflow Operators</vt:lpstr>
      <vt:lpstr>Example: Isolate Video Streaming Traffic</vt:lpstr>
      <vt:lpstr>Support Network-Wide Queries</vt:lpstr>
      <vt:lpstr>Example: Localize Bottlenecked Switches</vt:lpstr>
      <vt:lpstr>Enable Intelligent Network Monitoring</vt:lpstr>
      <vt:lpstr>Example: Intelligent Network Monitoring</vt:lpstr>
      <vt:lpstr>Summary</vt:lpstr>
    </vt:vector>
  </TitlesOfParts>
  <Manager/>
  <Company>Princeton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SDX</dc:title>
  <dc:subject/>
  <dc:creator>Arpit Gupta</dc:creator>
  <cp:keywords/>
  <dc:description/>
  <cp:lastModifiedBy>Arpit Gupta</cp:lastModifiedBy>
  <cp:revision>8702</cp:revision>
  <cp:lastPrinted>2016-03-07T21:19:57Z</cp:lastPrinted>
  <dcterms:created xsi:type="dcterms:W3CDTF">2013-11-06T15:33:08Z</dcterms:created>
  <dcterms:modified xsi:type="dcterms:W3CDTF">2019-10-08T00:17:14Z</dcterms:modified>
  <cp:category/>
</cp:coreProperties>
</file>