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40"/>
  </p:notesMasterIdLst>
  <p:handoutMasterIdLst>
    <p:handoutMasterId r:id="rId41"/>
  </p:handoutMasterIdLst>
  <p:sldIdLst>
    <p:sldId id="1206" r:id="rId2"/>
    <p:sldId id="1447" r:id="rId3"/>
    <p:sldId id="1446" r:id="rId4"/>
    <p:sldId id="1410" r:id="rId5"/>
    <p:sldId id="1448" r:id="rId6"/>
    <p:sldId id="1415" r:id="rId7"/>
    <p:sldId id="1416" r:id="rId8"/>
    <p:sldId id="1479" r:id="rId9"/>
    <p:sldId id="1478" r:id="rId10"/>
    <p:sldId id="1418" r:id="rId11"/>
    <p:sldId id="1472" r:id="rId12"/>
    <p:sldId id="1435" r:id="rId13"/>
    <p:sldId id="1425" r:id="rId14"/>
    <p:sldId id="1426" r:id="rId15"/>
    <p:sldId id="1429" r:id="rId16"/>
    <p:sldId id="1452" r:id="rId17"/>
    <p:sldId id="1473" r:id="rId18"/>
    <p:sldId id="1433" r:id="rId19"/>
    <p:sldId id="1436" r:id="rId20"/>
    <p:sldId id="1437" r:id="rId21"/>
    <p:sldId id="1456" r:id="rId22"/>
    <p:sldId id="1438" r:id="rId23"/>
    <p:sldId id="1439" r:id="rId24"/>
    <p:sldId id="1440" r:id="rId25"/>
    <p:sldId id="1462" r:id="rId26"/>
    <p:sldId id="1463" r:id="rId27"/>
    <p:sldId id="1443" r:id="rId28"/>
    <p:sldId id="1444" r:id="rId29"/>
    <p:sldId id="1493" r:id="rId30"/>
    <p:sldId id="1486" r:id="rId31"/>
    <p:sldId id="1487" r:id="rId32"/>
    <p:sldId id="1488" r:id="rId33"/>
    <p:sldId id="1499" r:id="rId34"/>
    <p:sldId id="1489" r:id="rId35"/>
    <p:sldId id="1500" r:id="rId36"/>
    <p:sldId id="1498" r:id="rId37"/>
    <p:sldId id="1501" r:id="rId38"/>
    <p:sldId id="1502"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pit Gupta" initials="" lastIdx="0" clrIdx="0"/>
  <p:cmAuthor id="1" name="Arpit Gupta" initials="AG" lastIdx="1" clrIdx="1">
    <p:extLst/>
  </p:cmAuthor>
  <p:cmAuthor id="2" name="Arpit Gupta" initials="AG [2]" lastIdx="0" clrIdx="2">
    <p:extLst/>
  </p:cmAuthor>
  <p:cmAuthor id="3" name="Arpit Gupta" initials="AG [3]" lastIdx="0"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40FF"/>
    <a:srgbClr val="F5B184"/>
    <a:srgbClr val="00FDFF"/>
    <a:srgbClr val="00B0F0"/>
    <a:srgbClr val="3D70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84288" autoAdjust="0"/>
  </p:normalViewPr>
  <p:slideViewPr>
    <p:cSldViewPr snapToGrid="0" snapToObjects="1">
      <p:cViewPr varScale="1">
        <p:scale>
          <a:sx n="109" d="100"/>
          <a:sy n="109" d="100"/>
        </p:scale>
        <p:origin x="292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7" d="100"/>
        <a:sy n="137" d="100"/>
      </p:scale>
      <p:origin x="0" y="11688"/>
    </p:cViewPr>
  </p:sorterViewPr>
  <p:notesViewPr>
    <p:cSldViewPr snapToGrid="0" snapToObjects="1">
      <p:cViewPr varScale="1">
        <p:scale>
          <a:sx n="79" d="100"/>
          <a:sy n="79" d="100"/>
        </p:scale>
        <p:origin x="-311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commentAuthors" Target="commentAuthors.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solidFill>
                <a:latin typeface="Helvetica Neue" charset="0"/>
                <a:ea typeface="Helvetica Neue" charset="0"/>
                <a:cs typeface="Helvetica Neue" charset="0"/>
              </a:defRPr>
            </a:pPr>
            <a:r>
              <a:rPr lang="en-US" sz="2400" b="0" dirty="0">
                <a:solidFill>
                  <a:schemeClr val="tx1"/>
                </a:solidFill>
                <a:latin typeface="Helvetica Neue" charset="0"/>
                <a:ea typeface="Helvetica Neue" charset="0"/>
                <a:cs typeface="Helvetica Neue" charset="0"/>
              </a:rPr>
              <a:t># Tuples</a:t>
            </a:r>
            <a:r>
              <a:rPr lang="en-US" sz="2400" b="0" baseline="0" dirty="0">
                <a:solidFill>
                  <a:schemeClr val="tx1"/>
                </a:solidFill>
                <a:latin typeface="Helvetica Neue" charset="0"/>
                <a:ea typeface="Helvetica Neue" charset="0"/>
                <a:cs typeface="Helvetica Neue" charset="0"/>
              </a:rPr>
              <a:t> at Stream Processor</a:t>
            </a:r>
            <a:endParaRPr lang="en-US" sz="2400" b="0" dirty="0">
              <a:solidFill>
                <a:schemeClr val="tx1"/>
              </a:solidFill>
              <a:latin typeface="Helvetica Neue" charset="0"/>
              <a:ea typeface="Helvetica Neue" charset="0"/>
              <a:cs typeface="Helvetica Neue" charset="0"/>
            </a:endParaRPr>
          </a:p>
        </c:rich>
      </c:tx>
      <c:layout>
        <c:manualLayout>
          <c:xMode val="edge"/>
          <c:yMode val="edge"/>
          <c:x val="0.168108830979558"/>
          <c:y val="0.0"/>
        </c:manualLayout>
      </c:layout>
      <c:overlay val="0"/>
      <c:spPr>
        <a:solidFill>
          <a:schemeClr val="bg1"/>
        </a:solidFill>
        <a:ln>
          <a:noFill/>
        </a:ln>
        <a:effectLst/>
      </c:spPr>
      <c:txPr>
        <a:bodyPr rot="0" spcFirstLastPara="1" vertOverflow="ellipsis" vert="horz" wrap="square" anchor="ctr" anchorCtr="1"/>
        <a:lstStyle/>
        <a:p>
          <a:pPr>
            <a:defRPr sz="2128" b="1" i="0" u="none" strike="noStrike" kern="1200" cap="none" spc="0" normalizeH="0" baseline="0">
              <a:solidFill>
                <a:schemeClr val="tx1"/>
              </a:solidFill>
              <a:latin typeface="Helvetica Neue" charset="0"/>
              <a:ea typeface="Helvetica Neue" charset="0"/>
              <a:cs typeface="Helvetica Neue" charset="0"/>
            </a:defRPr>
          </a:pPr>
          <a:endParaRPr lang="en-US"/>
        </a:p>
      </c:txPr>
    </c:title>
    <c:autoTitleDeleted val="0"/>
    <c:plotArea>
      <c:layout/>
      <c:barChart>
        <c:barDir val="col"/>
        <c:grouping val="clustered"/>
        <c:varyColors val="0"/>
        <c:ser>
          <c:idx val="0"/>
          <c:order val="0"/>
          <c:tx>
            <c:strRef>
              <c:f>Sheet1!$B$1</c:f>
              <c:strCache>
                <c:ptCount val="1"/>
                <c:pt idx="0">
                  <c:v>Number of Packet Tuples</c:v>
                </c:pt>
              </c:strCache>
            </c:strRef>
          </c:tx>
          <c:spPr>
            <a:solidFill>
              <a:schemeClr val="accent2"/>
            </a:solidFill>
            <a:ln>
              <a:noFill/>
            </a:ln>
            <a:effectLst/>
          </c:spPr>
          <c:invertIfNegative val="0"/>
          <c:dPt>
            <c:idx val="0"/>
            <c:invertIfNegative val="0"/>
            <c:bubble3D val="0"/>
            <c:spPr>
              <a:solidFill>
                <a:schemeClr val="accent2">
                  <a:lumMod val="50000"/>
                </a:schemeClr>
              </a:solidFill>
              <a:ln>
                <a:noFill/>
              </a:ln>
              <a:effectLst/>
            </c:spPr>
            <c:extLst xmlns:c16r2="http://schemas.microsoft.com/office/drawing/2015/06/chart">
              <c:ext xmlns:c16="http://schemas.microsoft.com/office/drawing/2014/chart" uri="{C3380CC4-5D6E-409C-BE32-E72D297353CC}">
                <c16:uniqueId val="{00000000-2133-2045-8817-80FF6FB022ED}"/>
              </c:ext>
            </c:extLst>
          </c:dPt>
          <c:dPt>
            <c:idx val="1"/>
            <c:invertIfNegative val="0"/>
            <c:bubble3D val="0"/>
            <c:spPr>
              <a:solidFill>
                <a:schemeClr val="accent2">
                  <a:lumMod val="50000"/>
                </a:schemeClr>
              </a:solidFill>
              <a:ln>
                <a:noFill/>
              </a:ln>
              <a:effectLst/>
            </c:spPr>
            <c:extLst xmlns:c16r2="http://schemas.microsoft.com/office/drawing/2015/06/chart">
              <c:ext xmlns:c16="http://schemas.microsoft.com/office/drawing/2014/chart" uri="{C3380CC4-5D6E-409C-BE32-E72D297353CC}">
                <c16:uniqueId val="{00000001-2133-2045-8817-80FF6FB022ED}"/>
              </c:ext>
            </c:extLst>
          </c:dPt>
          <c:cat>
            <c:strRef>
              <c:f>Sheet1!$A$2:$A$4</c:f>
              <c:strCache>
                <c:ptCount val="1"/>
                <c:pt idx="0">
                  <c:v>CPU-Only</c:v>
                </c:pt>
              </c:strCache>
            </c:strRef>
          </c:cat>
          <c:val>
            <c:numRef>
              <c:f>Sheet1!$B$2:$B$4</c:f>
              <c:numCache>
                <c:formatCode>#,##0</c:formatCode>
                <c:ptCount val="3"/>
                <c:pt idx="0">
                  <c:v>1.0E9</c:v>
                </c:pt>
                <c:pt idx="1">
                  <c:v>1.0</c:v>
                </c:pt>
              </c:numCache>
            </c:numRef>
          </c:val>
          <c:extLst xmlns:c16r2="http://schemas.microsoft.com/office/drawing/2015/06/chart">
            <c:ext xmlns:c16="http://schemas.microsoft.com/office/drawing/2014/chart" uri="{C3380CC4-5D6E-409C-BE32-E72D297353CC}">
              <c16:uniqueId val="{00000000-2C76-CA49-B5BD-A0BB46448A66}"/>
            </c:ext>
          </c:extLst>
        </c:ser>
        <c:dLbls>
          <c:showLegendKey val="0"/>
          <c:showVal val="0"/>
          <c:showCatName val="0"/>
          <c:showSerName val="0"/>
          <c:showPercent val="0"/>
          <c:showBubbleSize val="0"/>
        </c:dLbls>
        <c:gapWidth val="208"/>
        <c:overlap val="-43"/>
        <c:axId val="-1482648480"/>
        <c:axId val="-1482645728"/>
      </c:barChart>
      <c:catAx>
        <c:axId val="-148264848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tx1"/>
                </a:solidFill>
                <a:latin typeface="Helvetica Neue" charset="0"/>
                <a:ea typeface="Helvetica Neue" charset="0"/>
                <a:cs typeface="Helvetica Neue" charset="0"/>
              </a:defRPr>
            </a:pPr>
            <a:endParaRPr lang="en-US"/>
          </a:p>
        </c:txPr>
        <c:crossAx val="-1482645728"/>
        <c:crosses val="autoZero"/>
        <c:auto val="1"/>
        <c:lblAlgn val="ctr"/>
        <c:lblOffset val="100"/>
        <c:noMultiLvlLbl val="0"/>
      </c:catAx>
      <c:valAx>
        <c:axId val="-1482645728"/>
        <c:scaling>
          <c:logBase val="10.0"/>
          <c:orientation val="minMax"/>
          <c:min val="10000.0"/>
        </c:scaling>
        <c:delete val="0"/>
        <c:axPos val="l"/>
        <c:majorGridlines>
          <c:spPr>
            <a:ln w="9525" cap="flat" cmpd="sng" algn="ctr">
              <a:solidFill>
                <a:schemeClr val="dk1">
                  <a:lumMod val="15000"/>
                  <a:lumOff val="85000"/>
                </a:schemeClr>
              </a:solidFill>
              <a:round/>
            </a:ln>
            <a:effectLst/>
          </c:spPr>
        </c:majorGridlines>
        <c:numFmt formatCode="0.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latin typeface="Helvetica Neue" charset="0"/>
                <a:ea typeface="Helvetica Neue" charset="0"/>
                <a:cs typeface="Helvetica Neue" charset="0"/>
              </a:defRPr>
            </a:pPr>
            <a:endParaRPr lang="en-US"/>
          </a:p>
        </c:txPr>
        <c:crossAx val="-1482648480"/>
        <c:crosses val="autoZero"/>
        <c:crossBetween val="between"/>
      </c:valAx>
      <c:spPr>
        <a:solidFill>
          <a:schemeClr val="bg1"/>
        </a:solidFill>
        <a:ln>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solidFill>
                <a:latin typeface="Helvetica Neue" charset="0"/>
                <a:ea typeface="Helvetica Neue" charset="0"/>
                <a:cs typeface="Helvetica Neue" charset="0"/>
              </a:defRPr>
            </a:pPr>
            <a:r>
              <a:rPr lang="en-US" sz="2400" b="0" dirty="0">
                <a:solidFill>
                  <a:schemeClr val="tx1"/>
                </a:solidFill>
                <a:latin typeface="Helvetica Neue" charset="0"/>
                <a:ea typeface="Helvetica Neue" charset="0"/>
                <a:cs typeface="Helvetica Neue" charset="0"/>
              </a:rPr>
              <a:t># Tuples</a:t>
            </a:r>
            <a:r>
              <a:rPr lang="en-US" sz="2400" b="0" baseline="0" dirty="0">
                <a:solidFill>
                  <a:schemeClr val="tx1"/>
                </a:solidFill>
                <a:latin typeface="Helvetica Neue" charset="0"/>
                <a:ea typeface="Helvetica Neue" charset="0"/>
                <a:cs typeface="Helvetica Neue" charset="0"/>
              </a:rPr>
              <a:t> at Stream Processor</a:t>
            </a:r>
            <a:endParaRPr lang="en-US" sz="2400" b="0" dirty="0">
              <a:solidFill>
                <a:schemeClr val="tx1"/>
              </a:solidFill>
              <a:latin typeface="Helvetica Neue" charset="0"/>
              <a:ea typeface="Helvetica Neue" charset="0"/>
              <a:cs typeface="Helvetica Neue" charset="0"/>
            </a:endParaRPr>
          </a:p>
        </c:rich>
      </c:tx>
      <c:layout>
        <c:manualLayout>
          <c:xMode val="edge"/>
          <c:yMode val="edge"/>
          <c:x val="0.168108830979558"/>
          <c:y val="0.0"/>
        </c:manualLayout>
      </c:layout>
      <c:overlay val="0"/>
      <c:spPr>
        <a:solidFill>
          <a:schemeClr val="bg1"/>
        </a:solidFill>
        <a:ln>
          <a:noFill/>
        </a:ln>
        <a:effectLst/>
      </c:spPr>
      <c:txPr>
        <a:bodyPr rot="0" spcFirstLastPara="1" vertOverflow="ellipsis" vert="horz" wrap="square" anchor="ctr" anchorCtr="1"/>
        <a:lstStyle/>
        <a:p>
          <a:pPr>
            <a:defRPr sz="2128" b="1" i="0" u="none" strike="noStrike" kern="1200" cap="none" spc="0" normalizeH="0" baseline="0">
              <a:solidFill>
                <a:schemeClr val="tx1"/>
              </a:solidFill>
              <a:latin typeface="Helvetica Neue" charset="0"/>
              <a:ea typeface="Helvetica Neue" charset="0"/>
              <a:cs typeface="Helvetica Neue" charset="0"/>
            </a:defRPr>
          </a:pPr>
          <a:endParaRPr lang="en-US"/>
        </a:p>
      </c:txPr>
    </c:title>
    <c:autoTitleDeleted val="0"/>
    <c:plotArea>
      <c:layout/>
      <c:barChart>
        <c:barDir val="col"/>
        <c:grouping val="clustered"/>
        <c:varyColors val="0"/>
        <c:ser>
          <c:idx val="0"/>
          <c:order val="0"/>
          <c:tx>
            <c:strRef>
              <c:f>Sheet1!$B$1</c:f>
              <c:strCache>
                <c:ptCount val="1"/>
                <c:pt idx="0">
                  <c:v>Number of Packet Tuples</c:v>
                </c:pt>
              </c:strCache>
            </c:strRef>
          </c:tx>
          <c:spPr>
            <a:solidFill>
              <a:schemeClr val="accent2"/>
            </a:solidFill>
            <a:ln>
              <a:noFill/>
            </a:ln>
            <a:effectLst/>
          </c:spPr>
          <c:invertIfNegative val="0"/>
          <c:dPt>
            <c:idx val="0"/>
            <c:invertIfNegative val="0"/>
            <c:bubble3D val="0"/>
            <c:spPr>
              <a:solidFill>
                <a:schemeClr val="accent2">
                  <a:lumMod val="50000"/>
                </a:schemeClr>
              </a:solidFill>
              <a:ln>
                <a:noFill/>
              </a:ln>
              <a:effectLst/>
            </c:spPr>
            <c:extLst xmlns:c16r2="http://schemas.microsoft.com/office/drawing/2015/06/chart">
              <c:ext xmlns:c16="http://schemas.microsoft.com/office/drawing/2014/chart" uri="{C3380CC4-5D6E-409C-BE32-E72D297353CC}">
                <c16:uniqueId val="{00000000-2133-2045-8817-80FF6FB022ED}"/>
              </c:ext>
            </c:extLst>
          </c:dPt>
          <c:dPt>
            <c:idx val="1"/>
            <c:invertIfNegative val="0"/>
            <c:bubble3D val="0"/>
            <c:spPr>
              <a:solidFill>
                <a:schemeClr val="accent2">
                  <a:lumMod val="50000"/>
                </a:schemeClr>
              </a:solidFill>
              <a:ln>
                <a:noFill/>
              </a:ln>
              <a:effectLst/>
            </c:spPr>
            <c:extLst xmlns:c16r2="http://schemas.microsoft.com/office/drawing/2015/06/chart">
              <c:ext xmlns:c16="http://schemas.microsoft.com/office/drawing/2014/chart" uri="{C3380CC4-5D6E-409C-BE32-E72D297353CC}">
                <c16:uniqueId val="{00000001-2133-2045-8817-80FF6FB022ED}"/>
              </c:ext>
            </c:extLst>
          </c:dPt>
          <c:cat>
            <c:strRef>
              <c:f>Sheet1!$A$2:$A$4</c:f>
              <c:strCache>
                <c:ptCount val="2"/>
                <c:pt idx="0">
                  <c:v>CPU-Only</c:v>
                </c:pt>
                <c:pt idx="1">
                  <c:v>Paritioning</c:v>
                </c:pt>
              </c:strCache>
            </c:strRef>
          </c:cat>
          <c:val>
            <c:numRef>
              <c:f>Sheet1!$B$2:$B$4</c:f>
              <c:numCache>
                <c:formatCode>#,##0</c:formatCode>
                <c:ptCount val="3"/>
                <c:pt idx="0">
                  <c:v>1.0E9</c:v>
                </c:pt>
                <c:pt idx="1">
                  <c:v>1.0E8</c:v>
                </c:pt>
              </c:numCache>
            </c:numRef>
          </c:val>
          <c:extLst xmlns:c16r2="http://schemas.microsoft.com/office/drawing/2015/06/chart">
            <c:ext xmlns:c16="http://schemas.microsoft.com/office/drawing/2014/chart" uri="{C3380CC4-5D6E-409C-BE32-E72D297353CC}">
              <c16:uniqueId val="{00000000-2C76-CA49-B5BD-A0BB46448A66}"/>
            </c:ext>
          </c:extLst>
        </c:ser>
        <c:dLbls>
          <c:showLegendKey val="0"/>
          <c:showVal val="0"/>
          <c:showCatName val="0"/>
          <c:showSerName val="0"/>
          <c:showPercent val="0"/>
          <c:showBubbleSize val="0"/>
        </c:dLbls>
        <c:gapWidth val="208"/>
        <c:overlap val="-43"/>
        <c:axId val="-1484365968"/>
        <c:axId val="-1484363216"/>
      </c:barChart>
      <c:catAx>
        <c:axId val="-1484365968"/>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tx1"/>
                </a:solidFill>
                <a:latin typeface="Helvetica Neue" charset="0"/>
                <a:ea typeface="Helvetica Neue" charset="0"/>
                <a:cs typeface="Helvetica Neue" charset="0"/>
              </a:defRPr>
            </a:pPr>
            <a:endParaRPr lang="en-US"/>
          </a:p>
        </c:txPr>
        <c:crossAx val="-1484363216"/>
        <c:crosses val="autoZero"/>
        <c:auto val="1"/>
        <c:lblAlgn val="ctr"/>
        <c:lblOffset val="100"/>
        <c:noMultiLvlLbl val="0"/>
      </c:catAx>
      <c:valAx>
        <c:axId val="-1484363216"/>
        <c:scaling>
          <c:logBase val="10.0"/>
          <c:orientation val="minMax"/>
          <c:min val="10000.0"/>
        </c:scaling>
        <c:delete val="0"/>
        <c:axPos val="l"/>
        <c:majorGridlines>
          <c:spPr>
            <a:ln w="9525" cap="flat" cmpd="sng" algn="ctr">
              <a:solidFill>
                <a:schemeClr val="dk1">
                  <a:lumMod val="15000"/>
                  <a:lumOff val="85000"/>
                </a:schemeClr>
              </a:solidFill>
              <a:round/>
            </a:ln>
            <a:effectLst/>
          </c:spPr>
        </c:majorGridlines>
        <c:numFmt formatCode="0.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latin typeface="Helvetica Neue" charset="0"/>
                <a:ea typeface="Helvetica Neue" charset="0"/>
                <a:cs typeface="Helvetica Neue" charset="0"/>
              </a:defRPr>
            </a:pPr>
            <a:endParaRPr lang="en-US"/>
          </a:p>
        </c:txPr>
        <c:crossAx val="-1484365968"/>
        <c:crosses val="autoZero"/>
        <c:crossBetween val="between"/>
      </c:valAx>
      <c:spPr>
        <a:solidFill>
          <a:schemeClr val="bg1"/>
        </a:solidFill>
        <a:ln>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solidFill>
                <a:latin typeface="Helvetica Neue" charset="0"/>
                <a:ea typeface="Helvetica Neue" charset="0"/>
                <a:cs typeface="Helvetica Neue" charset="0"/>
              </a:defRPr>
            </a:pPr>
            <a:r>
              <a:rPr lang="en-US" sz="2400" b="0" dirty="0">
                <a:solidFill>
                  <a:schemeClr val="tx1"/>
                </a:solidFill>
                <a:latin typeface="Helvetica Neue" charset="0"/>
                <a:ea typeface="Helvetica Neue" charset="0"/>
                <a:cs typeface="Helvetica Neue" charset="0"/>
              </a:rPr>
              <a:t># Tuples</a:t>
            </a:r>
            <a:r>
              <a:rPr lang="en-US" sz="2400" b="0" baseline="0" dirty="0">
                <a:solidFill>
                  <a:schemeClr val="tx1"/>
                </a:solidFill>
                <a:latin typeface="Helvetica Neue" charset="0"/>
                <a:ea typeface="Helvetica Neue" charset="0"/>
                <a:cs typeface="Helvetica Neue" charset="0"/>
              </a:rPr>
              <a:t> at Stream Processor</a:t>
            </a:r>
            <a:endParaRPr lang="en-US" sz="2400" b="0" dirty="0">
              <a:solidFill>
                <a:schemeClr val="tx1"/>
              </a:solidFill>
              <a:latin typeface="Helvetica Neue" charset="0"/>
              <a:ea typeface="Helvetica Neue" charset="0"/>
              <a:cs typeface="Helvetica Neue" charset="0"/>
            </a:endParaRPr>
          </a:p>
        </c:rich>
      </c:tx>
      <c:layout>
        <c:manualLayout>
          <c:xMode val="edge"/>
          <c:yMode val="edge"/>
          <c:x val="0.185351175445009"/>
          <c:y val="0.0143836941007317"/>
        </c:manualLayout>
      </c:layout>
      <c:overlay val="0"/>
      <c:spPr>
        <a:solidFill>
          <a:schemeClr val="bg1"/>
        </a:solidFill>
        <a:ln>
          <a:noFill/>
        </a:ln>
        <a:effectLst/>
      </c:spPr>
      <c:txPr>
        <a:bodyPr rot="0" spcFirstLastPara="1" vertOverflow="ellipsis" vert="horz" wrap="square" anchor="ctr" anchorCtr="1"/>
        <a:lstStyle/>
        <a:p>
          <a:pPr>
            <a:defRPr sz="2128" b="1" i="0" u="none" strike="noStrike" kern="1200" cap="none" spc="0" normalizeH="0" baseline="0">
              <a:solidFill>
                <a:schemeClr val="tx1"/>
              </a:solidFill>
              <a:latin typeface="Helvetica Neue" charset="0"/>
              <a:ea typeface="Helvetica Neue" charset="0"/>
              <a:cs typeface="Helvetica Neue" charset="0"/>
            </a:defRPr>
          </a:pPr>
          <a:endParaRPr lang="en-US"/>
        </a:p>
      </c:txPr>
    </c:title>
    <c:autoTitleDeleted val="0"/>
    <c:plotArea>
      <c:layout/>
      <c:barChart>
        <c:barDir val="col"/>
        <c:grouping val="clustered"/>
        <c:varyColors val="0"/>
        <c:ser>
          <c:idx val="0"/>
          <c:order val="0"/>
          <c:tx>
            <c:strRef>
              <c:f>Sheet1!$B$1</c:f>
              <c:strCache>
                <c:ptCount val="1"/>
                <c:pt idx="0">
                  <c:v>Number of Packet Tuples</c:v>
                </c:pt>
              </c:strCache>
            </c:strRef>
          </c:tx>
          <c:spPr>
            <a:solidFill>
              <a:schemeClr val="accent2">
                <a:lumMod val="50000"/>
              </a:schemeClr>
            </a:solidFill>
            <a:ln>
              <a:noFill/>
            </a:ln>
            <a:effectLst/>
          </c:spPr>
          <c:invertIfNegative val="0"/>
          <c:cat>
            <c:strRef>
              <c:f>Sheet1!$A$2:$A$4</c:f>
              <c:strCache>
                <c:ptCount val="3"/>
                <c:pt idx="0">
                  <c:v>CPU-Only</c:v>
                </c:pt>
                <c:pt idx="1">
                  <c:v>Paritioning</c:v>
                </c:pt>
                <c:pt idx="2">
                  <c:v>Partitioning + Refinement</c:v>
                </c:pt>
              </c:strCache>
            </c:strRef>
          </c:cat>
          <c:val>
            <c:numRef>
              <c:f>Sheet1!$B$2:$B$4</c:f>
              <c:numCache>
                <c:formatCode>#,##0</c:formatCode>
                <c:ptCount val="3"/>
                <c:pt idx="0">
                  <c:v>1.0E9</c:v>
                </c:pt>
                <c:pt idx="1">
                  <c:v>1.0E8</c:v>
                </c:pt>
                <c:pt idx="2" formatCode="General">
                  <c:v>100000.0</c:v>
                </c:pt>
              </c:numCache>
            </c:numRef>
          </c:val>
          <c:extLst xmlns:c16r2="http://schemas.microsoft.com/office/drawing/2015/06/chart">
            <c:ext xmlns:c16="http://schemas.microsoft.com/office/drawing/2014/chart" uri="{C3380CC4-5D6E-409C-BE32-E72D297353CC}">
              <c16:uniqueId val="{00000000-B2B9-1649-959B-800AACB1B4E3}"/>
            </c:ext>
          </c:extLst>
        </c:ser>
        <c:dLbls>
          <c:showLegendKey val="0"/>
          <c:showVal val="0"/>
          <c:showCatName val="0"/>
          <c:showSerName val="0"/>
          <c:showPercent val="0"/>
          <c:showBubbleSize val="0"/>
        </c:dLbls>
        <c:gapWidth val="208"/>
        <c:overlap val="-43"/>
        <c:axId val="-1519548384"/>
        <c:axId val="-1519546064"/>
      </c:barChart>
      <c:catAx>
        <c:axId val="-151954838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tx1"/>
                </a:solidFill>
                <a:latin typeface="Helvetica Neue" charset="0"/>
                <a:ea typeface="Helvetica Neue" charset="0"/>
                <a:cs typeface="Helvetica Neue" charset="0"/>
              </a:defRPr>
            </a:pPr>
            <a:endParaRPr lang="en-US"/>
          </a:p>
        </c:txPr>
        <c:crossAx val="-1519546064"/>
        <c:crosses val="autoZero"/>
        <c:auto val="1"/>
        <c:lblAlgn val="ctr"/>
        <c:lblOffset val="100"/>
        <c:noMultiLvlLbl val="0"/>
      </c:catAx>
      <c:valAx>
        <c:axId val="-1519546064"/>
        <c:scaling>
          <c:logBase val="10.0"/>
          <c:orientation val="minMax"/>
          <c:min val="10000.0"/>
        </c:scaling>
        <c:delete val="0"/>
        <c:axPos val="l"/>
        <c:majorGridlines>
          <c:spPr>
            <a:ln w="9525" cap="flat" cmpd="sng" algn="ctr">
              <a:solidFill>
                <a:schemeClr val="dk1">
                  <a:lumMod val="15000"/>
                  <a:lumOff val="85000"/>
                </a:schemeClr>
              </a:solidFill>
              <a:round/>
            </a:ln>
            <a:effectLst/>
          </c:spPr>
        </c:majorGridlines>
        <c:numFmt formatCode="0.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Helvetica Neue" charset="0"/>
                <a:ea typeface="Helvetica Neue" charset="0"/>
                <a:cs typeface="Helvetica Neue" charset="0"/>
              </a:defRPr>
            </a:pPr>
            <a:endParaRPr lang="en-US"/>
          </a:p>
        </c:txPr>
        <c:crossAx val="-1519548384"/>
        <c:crosses val="autoZero"/>
        <c:crossBetween val="between"/>
      </c:valAx>
      <c:spPr>
        <a:solidFill>
          <a:schemeClr val="bg1"/>
        </a:solid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ED6A4B-E7A7-8142-8CB1-B441A6F163BD}" type="datetimeFigureOut">
              <a:rPr lang="en-US" smtClean="0"/>
              <a:t>10/7/19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1D0285-E1AE-EB42-87BC-128C98804786}" type="slidenum">
              <a:rPr lang="en-US" smtClean="0"/>
              <a:t>‹#›</a:t>
            </a:fld>
            <a:endParaRPr lang="en-US"/>
          </a:p>
        </p:txBody>
      </p:sp>
    </p:spTree>
    <p:extLst>
      <p:ext uri="{BB962C8B-B14F-4D97-AF65-F5344CB8AC3E}">
        <p14:creationId xmlns:p14="http://schemas.microsoft.com/office/powerpoint/2010/main" val="31948527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6EA0B6-B635-6E4E-A0BD-AF165E473B62}" type="datetimeFigureOut">
              <a:rPr lang="en-US" smtClean="0"/>
              <a:t>10/7/19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37901C-08B4-6F48-8C7E-553DA0B03668}" type="slidenum">
              <a:rPr lang="en-US" smtClean="0"/>
              <a:t>‹#›</a:t>
            </a:fld>
            <a:endParaRPr lang="en-US"/>
          </a:p>
        </p:txBody>
      </p:sp>
    </p:spTree>
    <p:extLst>
      <p:ext uri="{BB962C8B-B14F-4D97-AF65-F5344CB8AC3E}">
        <p14:creationId xmlns:p14="http://schemas.microsoft.com/office/powerpoint/2010/main" val="13945507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present a query-driven network telemetry system that is both flexible as</a:t>
            </a:r>
            <a:r>
              <a:rPr lang="en-US" baseline="0" dirty="0"/>
              <a:t> well as scalable</a:t>
            </a:r>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1</a:t>
            </a:fld>
            <a:endParaRPr lang="en-US"/>
          </a:p>
        </p:txBody>
      </p:sp>
    </p:spTree>
    <p:extLst>
      <p:ext uri="{BB962C8B-B14F-4D97-AF65-F5344CB8AC3E}">
        <p14:creationId xmlns:p14="http://schemas.microsoft.com/office/powerpoint/2010/main" val="324465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Allowing operators to express their program processing all the packets in the network sets us up for a huge scalability challenge.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Now we need to figure out how we can execute these</a:t>
            </a:r>
            <a:r>
              <a:rPr lang="en-US" baseline="0" dirty="0"/>
              <a:t> flexible </a:t>
            </a:r>
            <a:r>
              <a:rPr lang="en-US" dirty="0"/>
              <a:t>queries for high-volume traffic and that too in real time. </a:t>
            </a:r>
          </a:p>
        </p:txBody>
      </p:sp>
      <p:sp>
        <p:nvSpPr>
          <p:cNvPr id="4" name="Slide Number Placeholder 3"/>
          <p:cNvSpPr>
            <a:spLocks noGrp="1"/>
          </p:cNvSpPr>
          <p:nvPr>
            <p:ph type="sldNum" sz="quarter" idx="10"/>
          </p:nvPr>
        </p:nvSpPr>
        <p:spPr/>
        <p:txBody>
          <a:bodyPr/>
          <a:lstStyle/>
          <a:p>
            <a:fld id="{6937901C-08B4-6F48-8C7E-553DA0B03668}" type="slidenum">
              <a:rPr lang="en-US" smtClean="0"/>
              <a:t>10</a:t>
            </a:fld>
            <a:endParaRPr lang="en-US"/>
          </a:p>
        </p:txBody>
      </p:sp>
    </p:spTree>
    <p:extLst>
      <p:ext uri="{BB962C8B-B14F-4D97-AF65-F5344CB8AC3E}">
        <p14:creationId xmlns:p14="http://schemas.microsoft.com/office/powerpoint/2010/main" val="734806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first question we need to answer here is which target should we use to execute</a:t>
            </a:r>
            <a:r>
              <a:rPr lang="en-US" baseline="0" dirty="0"/>
              <a:t> these flexible queries?</a:t>
            </a:r>
          </a:p>
          <a:p>
            <a:pPr marL="228600" indent="-228600">
              <a:buAutoNum type="arabicPeriod"/>
            </a:pPr>
            <a:r>
              <a:rPr lang="en-US" baseline="0" dirty="0"/>
              <a:t>One option is to use CPU, they can match on both header as well as payload fields, they can perform any operation over the packet, and can support </a:t>
            </a:r>
            <a:r>
              <a:rPr lang="en-US" baseline="0" dirty="0" err="1"/>
              <a:t>stateful</a:t>
            </a:r>
            <a:r>
              <a:rPr lang="en-US" baseline="0" dirty="0"/>
              <a:t> operations that require </a:t>
            </a:r>
            <a:r>
              <a:rPr lang="en-US" baseline="0" dirty="0" err="1"/>
              <a:t>Gbs</a:t>
            </a:r>
            <a:r>
              <a:rPr lang="en-US" baseline="0" dirty="0"/>
              <a:t> of memory.</a:t>
            </a:r>
          </a:p>
          <a:p>
            <a:pPr marL="228600" indent="-228600">
              <a:buAutoNum type="arabicPeriod"/>
            </a:pPr>
            <a:r>
              <a:rPr lang="en-US" baseline="0" dirty="0"/>
              <a:t>But, their packet -processing capability is very slow.</a:t>
            </a:r>
          </a:p>
          <a:p>
            <a:pPr marL="228600" indent="-228600">
              <a:buAutoNum type="arabicPeriod"/>
            </a:pPr>
            <a:r>
              <a:rPr lang="en-US" baseline="0" dirty="0"/>
              <a:t>One can leverage advances made in the area of scalable stream processing to horizontally scale the computations,</a:t>
            </a:r>
          </a:p>
          <a:p>
            <a:pPr marL="228600" indent="-228600">
              <a:buAutoNum type="arabicPeriod"/>
            </a:pPr>
            <a:r>
              <a:rPr lang="en-US" baseline="0" dirty="0"/>
              <a:t>But, as they are not in-network solutions, they incur significant bandwidth costs</a:t>
            </a:r>
          </a:p>
          <a:p>
            <a:pPr marL="228600" indent="-228600">
              <a:buAutoNum type="arabicPeriod"/>
            </a:pPr>
            <a:r>
              <a:rPr lang="en-US" baseline="0" dirty="0"/>
              <a:t>The other option is programmable switches, though they can process packets at line rate, but they offer limited packet-processing and storage capabilities.</a:t>
            </a:r>
          </a:p>
          <a:p>
            <a:pPr marL="228600" indent="-228600">
              <a:buAutoNum type="arabicPeriod"/>
            </a:pPr>
            <a:r>
              <a:rPr lang="en-US" baseline="0" dirty="0"/>
              <a:t>Thus, unlike existing network-monitoring systems, we explored the idea of using both the targets for query execution, extracting the best of both worlds.</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11</a:t>
            </a:fld>
            <a:endParaRPr lang="en-US"/>
          </a:p>
        </p:txBody>
      </p:sp>
    </p:spTree>
    <p:extLst>
      <p:ext uri="{BB962C8B-B14F-4D97-AF65-F5344CB8AC3E}">
        <p14:creationId xmlns:p14="http://schemas.microsoft.com/office/powerpoint/2010/main" val="1274819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M</a:t>
            </a:r>
            <a:r>
              <a:rPr lang="en-US" dirty="0"/>
              <a:t>odern</a:t>
            </a:r>
            <a:r>
              <a:rPr lang="en-US" baseline="0" dirty="0"/>
              <a:t> Protocol Independent Switch Architecture devices consist of a programmable parser,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that can process user-defined packet formats and stores the parsed header fields in a fixed-length packet header vector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A switch has multiple processing stages, each consisting of multiple reconfigurable match-action tables implemented using a block of TCAM memory, Arithmetic-Logic-Units for processing, and a limited amount of persistent state as SRAM memory.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A pipeline consists of a fixed number of these stages, followed by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A programmable </a:t>
            </a:r>
            <a:r>
              <a:rPr lang="en-US" baseline="0" dirty="0" err="1"/>
              <a:t>deparser</a:t>
            </a:r>
            <a:r>
              <a:rPr lang="en-US" baseline="0" dirty="0"/>
              <a:t>, that serializes a new packet out of the transformed packet header vector.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r>
              <a:rPr lang="en-US" dirty="0"/>
              <a:t>Given this background, let’s compare the packet-processing model of PISA switches with the dataflow processing model inherent to stream processors.</a:t>
            </a:r>
          </a:p>
          <a:p>
            <a:pPr lvl="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12</a:t>
            </a:fld>
            <a:endParaRPr lang="en-US"/>
          </a:p>
        </p:txBody>
      </p:sp>
    </p:spTree>
    <p:extLst>
      <p:ext uri="{BB962C8B-B14F-4D97-AF65-F5344CB8AC3E}">
        <p14:creationId xmlns:p14="http://schemas.microsoft.com/office/powerpoint/2010/main" val="936804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Both</a:t>
            </a:r>
            <a:r>
              <a:rPr lang="en-US" baseline="0" dirty="0"/>
              <a:t> dataflow and data plane processing models can be represented as a pipeline of processing units that transform some structured data.</a:t>
            </a:r>
          </a:p>
          <a:p>
            <a:pPr marL="228600" indent="-228600">
              <a:buAutoNum type="arabicPeriod"/>
            </a:pPr>
            <a:r>
              <a:rPr lang="en-US" baseline="0" dirty="0"/>
              <a:t>In the dataflow model, these processing units are dataflow operators such as filter, map, and reduce. In the data plane, they are match-action tables.</a:t>
            </a:r>
          </a:p>
          <a:p>
            <a:pPr marL="228600" indent="-228600">
              <a:buAutoNum type="arabicPeriod"/>
            </a:pPr>
            <a:r>
              <a:rPr lang="en-US" baseline="0" dirty="0"/>
              <a:t>Dataflow processing pipelines apply transformations over stream of tuples, and switches apply transformations over packets.  </a:t>
            </a:r>
          </a:p>
          <a:p>
            <a:pPr marL="228600" indent="-228600">
              <a:buAutoNum type="arabicPeriod"/>
            </a:pPr>
            <a:r>
              <a:rPr lang="en-US" baseline="0" dirty="0"/>
              <a:t>Though representing packet as a tuple is straightforward, but figuring out how to compile dataflow operators to match-action tables is non-trivial.</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13</a:t>
            </a:fld>
            <a:endParaRPr lang="en-US"/>
          </a:p>
        </p:txBody>
      </p:sp>
    </p:spTree>
    <p:extLst>
      <p:ext uri="{BB962C8B-B14F-4D97-AF65-F5344CB8AC3E}">
        <p14:creationId xmlns:p14="http://schemas.microsoft.com/office/powerpoint/2010/main" val="1452751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Let's start</a:t>
            </a:r>
            <a:r>
              <a:rPr lang="en-US" baseline="0" dirty="0"/>
              <a:t> by looking at what it takes to compile individual operators to match-action tables, one at a time.</a:t>
            </a:r>
          </a:p>
          <a:p>
            <a:pPr marL="228600" indent="-228600">
              <a:buAutoNum type="arabicPeriod"/>
            </a:pPr>
            <a:r>
              <a:rPr lang="en-US" dirty="0"/>
              <a:t>The filter</a:t>
            </a:r>
            <a:r>
              <a:rPr lang="en-US" baseline="0" dirty="0"/>
              <a:t> operator takes </a:t>
            </a:r>
          </a:p>
          <a:p>
            <a:pPr marL="228600" indent="-228600">
              <a:buAutoNum type="arabicPeriod"/>
            </a:pPr>
            <a:r>
              <a:rPr lang="en-US" baseline="0" dirty="0"/>
              <a:t>a stream of elements as input, and returns </a:t>
            </a:r>
          </a:p>
          <a:p>
            <a:pPr marL="228600" indent="-228600">
              <a:buAutoNum type="arabicPeriod"/>
            </a:pPr>
            <a:r>
              <a:rPr lang="en-US" baseline="0" dirty="0"/>
              <a:t>the set of elements that satisfy some predicate p.</a:t>
            </a:r>
          </a:p>
          <a:p>
            <a:pPr marL="228600" indent="-228600">
              <a:buAutoNum type="arabicPeriod"/>
            </a:pPr>
            <a:r>
              <a:rPr lang="en-US" dirty="0"/>
              <a:t>We can implement this with</a:t>
            </a:r>
            <a:r>
              <a:rPr lang="en-US" baseline="0" dirty="0"/>
              <a:t> </a:t>
            </a:r>
            <a:r>
              <a:rPr lang="en-US" dirty="0"/>
              <a:t>match-action tables by simply supplying p as the match component.</a:t>
            </a:r>
            <a:r>
              <a:rPr lang="en-US" baseline="0" dirty="0"/>
              <a:t>  </a:t>
            </a:r>
          </a:p>
          <a:p>
            <a:pPr marL="228600" indent="-228600">
              <a:buAutoNum type="arabicPeriod"/>
            </a:pPr>
            <a:r>
              <a:rPr lang="en-US" baseline="0" dirty="0"/>
              <a:t>If we return to the DNS reflection query we saw earlier, the predicate performs an exact match on the UDP source port.  </a:t>
            </a:r>
          </a:p>
          <a:p>
            <a:pPr marL="228600" indent="-228600">
              <a:buAutoNum type="arabicPeriod"/>
            </a:pPr>
            <a:r>
              <a:rPr lang="en-US" baseline="0" dirty="0"/>
              <a:t>We would implement this [🌀] directly in the match-action table as shown.</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14</a:t>
            </a:fld>
            <a:endParaRPr lang="en-US"/>
          </a:p>
        </p:txBody>
      </p:sp>
    </p:spTree>
    <p:extLst>
      <p:ext uri="{BB962C8B-B14F-4D97-AF65-F5344CB8AC3E}">
        <p14:creationId xmlns:p14="http://schemas.microsoft.com/office/powerpoint/2010/main" val="1245667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a:t>
            </a:r>
            <a:r>
              <a:rPr lang="en-US" baseline="0" dirty="0"/>
              <a:t> reduce operator also takes a stream of elements as input and returns a single result that is the application of the function f over all elements.  </a:t>
            </a:r>
          </a:p>
          <a:p>
            <a:pPr marL="228600" indent="-228600">
              <a:buAutoNum type="arabicPeriod"/>
            </a:pPr>
            <a:r>
              <a:rPr lang="en-US" baseline="0" dirty="0"/>
              <a:t>Naturally, we break up the stream into windows of size (W) seconds to compute this function over a finite stream.</a:t>
            </a:r>
          </a:p>
          <a:p>
            <a:pPr marL="228600" indent="-228600">
              <a:buAutoNum type="arabicPeriod"/>
            </a:pPr>
            <a:r>
              <a:rPr lang="en-US" baseline="0" dirty="0"/>
              <a:t>Unlike map and filter, the reduce function requires some memory to store the intermediate value of the function between the arrival of successive elements.  </a:t>
            </a:r>
          </a:p>
          <a:p>
            <a:pPr marL="228600" indent="-228600">
              <a:buAutoNum type="arabicPeriod"/>
            </a:pPr>
            <a:r>
              <a:rPr lang="en-US" baseline="0" dirty="0"/>
              <a:t>Like the map operator, we would also apply the function f in the action body of a match-action table, but since </a:t>
            </a:r>
            <a:r>
              <a:rPr lang="en-US" baseline="0" dirty="0" err="1"/>
              <a:t>stateful</a:t>
            </a:r>
            <a:r>
              <a:rPr lang="en-US" baseline="0" dirty="0"/>
              <a:t> memory is implemented as a hash-table in PISA switches, we must first compute an index into the hash table before looking up the value stored in it.</a:t>
            </a:r>
          </a:p>
          <a:p>
            <a:pPr marL="228600" indent="-228600">
              <a:buAutoNum type="arabicPeriod"/>
            </a:pPr>
            <a:r>
              <a:rPr lang="en-US" baseline="0" dirty="0"/>
              <a:t>In the case of our example query, </a:t>
            </a:r>
          </a:p>
          <a:p>
            <a:pPr marL="685800" lvl="1" indent="-228600">
              <a:buAutoNum type="arabicPeriod"/>
            </a:pPr>
            <a:r>
              <a:rPr lang="en-US" baseline="0" dirty="0"/>
              <a:t>the first table computes an index by hashing the key of interest, in this case </a:t>
            </a:r>
            <a:r>
              <a:rPr lang="en-US" baseline="0" dirty="0" err="1"/>
              <a:t>dstIP</a:t>
            </a:r>
            <a:r>
              <a:rPr lang="en-US" baseline="0" dirty="0"/>
              <a:t>. </a:t>
            </a:r>
          </a:p>
          <a:p>
            <a:pPr marL="685800" lvl="1" indent="-228600">
              <a:buAutoNum type="arabicPeriod"/>
            </a:pPr>
            <a:r>
              <a:rPr lang="en-US" baseline="0" dirty="0"/>
              <a:t>The second table applies the function (sum) to the intermediate value and the next element (1).</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15</a:t>
            </a:fld>
            <a:endParaRPr lang="en-US"/>
          </a:p>
        </p:txBody>
      </p:sp>
    </p:spTree>
    <p:extLst>
      <p:ext uri="{BB962C8B-B14F-4D97-AF65-F5344CB8AC3E}">
        <p14:creationId xmlns:p14="http://schemas.microsoft.com/office/powerpoint/2010/main" val="1397134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a:t>
            </a:r>
            <a:r>
              <a:rPr lang="en-US" baseline="0" dirty="0"/>
              <a:t> compile an entire query, we would just sequentially apply [🌀] the set of match-action tables generated by each individual operator.  Here the D1/D2 and R1/R2 abbreviate the first and second tables of the distinct and reduce operators, respectively.</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16</a:t>
            </a:fld>
            <a:endParaRPr lang="en-US"/>
          </a:p>
        </p:txBody>
      </p:sp>
    </p:spTree>
    <p:extLst>
      <p:ext uri="{BB962C8B-B14F-4D97-AF65-F5344CB8AC3E}">
        <p14:creationId xmlns:p14="http://schemas.microsoft.com/office/powerpoint/2010/main" val="425815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So</a:t>
            </a:r>
            <a:r>
              <a:rPr lang="en-US" baseline="0" dirty="0"/>
              <a:t> far, we’ve seen how we can compile a query to a sequence of match action tables in the switch</a:t>
            </a:r>
          </a:p>
          <a:p>
            <a:pPr marL="228600" indent="-228600">
              <a:buAutoNum type="arabicPeriod"/>
            </a:pPr>
            <a:r>
              <a:rPr lang="en-US" baseline="0" dirty="0"/>
              <a:t>However, as the switches have limited compute and storage resources, system’s query planner decides how to partition the query between the switch and the stream processor</a:t>
            </a:r>
          </a:p>
          <a:p>
            <a:pPr marL="228600" indent="-228600">
              <a:buAutoNum type="arabicPeriod"/>
            </a:pPr>
            <a:r>
              <a:rPr lang="en-US" baseline="0" dirty="0"/>
              <a:t>After executing the subset of dataflow operators, the switch sends the output tuples to the stream processor for further processing..</a:t>
            </a:r>
          </a:p>
          <a:p>
            <a:pPr marL="228600" indent="-228600">
              <a:buAutoNum type="arabicPeriod"/>
            </a:pPr>
            <a:r>
              <a:rPr lang="en-US" baseline="0" dirty="0"/>
              <a:t>There are many ways in which the query planner can partition the given query, for each partitioning decision, it needs to answer two questions: </a:t>
            </a:r>
          </a:p>
          <a:p>
            <a:pPr marL="685800" lvl="1" indent="-228600">
              <a:buAutoNum type="arabicPeriod"/>
            </a:pPr>
            <a:r>
              <a:rPr lang="en-US" baseline="0" dirty="0"/>
              <a:t>Whether the switch has enough resources to execute the partitioned queries, and </a:t>
            </a:r>
          </a:p>
          <a:p>
            <a:pPr marL="685800" lvl="1" indent="-228600">
              <a:buAutoNum type="arabicPeriod"/>
            </a:pPr>
            <a:r>
              <a:rPr lang="en-US" baseline="0" dirty="0"/>
              <a:t>Whether the partitioning decision minimizes the load on the stream processor?</a:t>
            </a:r>
          </a:p>
          <a:p>
            <a:pPr marL="228600" lvl="0" indent="-228600">
              <a:buAutoNum type="arabicPeriod"/>
            </a:pPr>
            <a:r>
              <a:rPr lang="en-US" baseline="0" dirty="0"/>
              <a:t>The decision making might look simpler for a single query, but note that query planner needs to make partitioning decision for multiple queries.</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17</a:t>
            </a:fld>
            <a:endParaRPr lang="en-US"/>
          </a:p>
        </p:txBody>
      </p:sp>
    </p:spTree>
    <p:extLst>
      <p:ext uri="{BB962C8B-B14F-4D97-AF65-F5344CB8AC3E}">
        <p14:creationId xmlns:p14="http://schemas.microsoft.com/office/powerpoint/2010/main" val="1639759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W</a:t>
            </a:r>
            <a:r>
              <a:rPr lang="en-US" dirty="0"/>
              <a:t>e model this query-partitioning </a:t>
            </a:r>
            <a:r>
              <a:rPr lang="en-US" baseline="0" dirty="0"/>
              <a:t>problem as an Integer-Linear-Program. </a:t>
            </a:r>
          </a:p>
          <a:p>
            <a:pPr marL="228600" indent="-228600">
              <a:buAutoNum type="arabicPeriod"/>
            </a:pPr>
            <a:r>
              <a:rPr lang="en-US" baseline="0" dirty="0"/>
              <a:t>Here, query planner’s goal is to minimize the number of tuples sent to the stream processor subject to the [🌀] constraints of the underlying data plane target.</a:t>
            </a:r>
          </a:p>
          <a:p>
            <a:pPr marL="228600" indent="-228600">
              <a:buAutoNum type="arabicPeriod"/>
            </a:pPr>
            <a:r>
              <a:rPr lang="en-US" baseline="0" dirty="0"/>
              <a:t>More concretely, we take into consideration: the size of the packet header vector, the number of actions per stage, the amount of </a:t>
            </a:r>
            <a:r>
              <a:rPr lang="en-US" baseline="0" dirty="0" err="1"/>
              <a:t>stateful</a:t>
            </a:r>
            <a:r>
              <a:rPr lang="en-US" baseline="0" dirty="0"/>
              <a:t> memory per stage, and the total number of stages </a:t>
            </a:r>
          </a:p>
          <a:p>
            <a:pPr marL="228600" indent="-228600">
              <a:buAutoNum type="arabicPeriod"/>
            </a:pPr>
            <a:r>
              <a:rPr lang="en-US" baseline="0" dirty="0"/>
              <a:t>The query planner uses representative packet traces to estimate the resource requirements for individual operators and how partitioning decisions affect the load at the stream processor.</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18</a:t>
            </a:fld>
            <a:endParaRPr lang="en-US"/>
          </a:p>
        </p:txBody>
      </p:sp>
    </p:spTree>
    <p:extLst>
      <p:ext uri="{BB962C8B-B14F-4D97-AF65-F5344CB8AC3E}">
        <p14:creationId xmlns:p14="http://schemas.microsoft.com/office/powerpoint/2010/main" val="2098236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graph and</a:t>
            </a:r>
            <a:r>
              <a:rPr lang="en-US" baseline="0" dirty="0"/>
              <a:t> setup</a:t>
            </a:r>
          </a:p>
          <a:p>
            <a:r>
              <a:rPr lang="en-US" baseline="0" dirty="0"/>
              <a:t>Build intuition that we expect multiple orders of magnitude reduction</a:t>
            </a:r>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19</a:t>
            </a:fld>
            <a:endParaRPr lang="en-US"/>
          </a:p>
        </p:txBody>
      </p:sp>
    </p:spTree>
    <p:extLst>
      <p:ext uri="{BB962C8B-B14F-4D97-AF65-F5344CB8AC3E}">
        <p14:creationId xmlns:p14="http://schemas.microsoft.com/office/powerpoint/2010/main" val="136519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pPr lvl="0"/>
            <a:endParaRPr/>
          </a:p>
        </p:txBody>
      </p:sp>
      <p:sp>
        <p:nvSpPr>
          <p:cNvPr id="155" name="Shape 155"/>
          <p:cNvSpPr>
            <a:spLocks noGrp="1"/>
          </p:cNvSpPr>
          <p:nvPr>
            <p:ph type="body" sz="quarter" idx="1"/>
          </p:nvPr>
        </p:nvSpPr>
        <p:spPr>
          <a:prstGeom prst="rect">
            <a:avLst/>
          </a:prstGeom>
        </p:spPr>
        <p:txBody>
          <a:bodyPr/>
          <a:lstStyle/>
          <a:p>
            <a:pPr marL="0" marR="0" lvl="0" indent="0" algn="l" defTabSz="584200" rtl="0" eaLnBrk="1" fontAlgn="auto" latinLnBrk="0" hangingPunct="1">
              <a:lnSpc>
                <a:spcPct val="100000"/>
              </a:lnSpc>
              <a:spcBef>
                <a:spcPts val="0"/>
              </a:spcBef>
              <a:spcAft>
                <a:spcPts val="0"/>
              </a:spcAft>
              <a:buClrTx/>
              <a:buSzTx/>
              <a:buFontTx/>
              <a:buNone/>
              <a:tabLst/>
              <a:defRPr sz="1800"/>
            </a:pPr>
            <a:r>
              <a:rPr lang="en-US" sz="2400" b="0" i="0" u="none" strike="noStrike" kern="1200" dirty="0">
                <a:solidFill>
                  <a:schemeClr val="tx1"/>
                </a:solidFill>
                <a:effectLst/>
                <a:latin typeface="+mn-lt"/>
                <a:ea typeface="+mn-ea"/>
                <a:cs typeface="+mn-cs"/>
              </a:rPr>
              <a:t>The onus of making the net</a:t>
            </a:r>
            <a:r>
              <a:rPr lang="en-US" sz="2400" b="0" i="0" u="none" strike="noStrike" kern="1200" baseline="0" dirty="0">
                <a:solidFill>
                  <a:schemeClr val="tx1"/>
                </a:solidFill>
                <a:effectLst/>
                <a:latin typeface="+mn-lt"/>
                <a:ea typeface="+mn-ea"/>
                <a:cs typeface="+mn-cs"/>
              </a:rPr>
              <a:t> work </a:t>
            </a:r>
            <a:r>
              <a:rPr lang="en-US" sz="2400" b="0" i="0" u="none" strike="noStrike" kern="1200" dirty="0">
                <a:solidFill>
                  <a:schemeClr val="tx1"/>
                </a:solidFill>
                <a:effectLst/>
                <a:latin typeface="+mn-lt"/>
                <a:ea typeface="+mn-ea"/>
                <a:cs typeface="+mn-cs"/>
              </a:rPr>
              <a:t>is on network operators managing these networks. </a:t>
            </a:r>
          </a:p>
          <a:p>
            <a:pPr marL="0" marR="0" lvl="0" indent="0" algn="l" defTabSz="584200" rtl="0" eaLnBrk="1" fontAlgn="auto" latinLnBrk="0" hangingPunct="1">
              <a:lnSpc>
                <a:spcPct val="100000"/>
              </a:lnSpc>
              <a:spcBef>
                <a:spcPts val="0"/>
              </a:spcBef>
              <a:spcAft>
                <a:spcPts val="0"/>
              </a:spcAft>
              <a:buClrTx/>
              <a:buSzTx/>
              <a:buFontTx/>
              <a:buNone/>
              <a:tabLst/>
              <a:defRPr sz="1800"/>
            </a:pPr>
            <a:r>
              <a:rPr lang="en-US" sz="2400" b="0" i="0" u="none" strike="noStrike" kern="1200" dirty="0">
                <a:solidFill>
                  <a:schemeClr val="tx1"/>
                </a:solidFill>
                <a:effectLst/>
                <a:latin typeface="+mn-lt"/>
                <a:ea typeface="+mn-ea"/>
                <a:cs typeface="+mn-cs"/>
              </a:rPr>
              <a:t>However, in recent years with the exponential growth in Internet-connected devices and applications, the complexity of network management has increased significantly. </a:t>
            </a:r>
          </a:p>
          <a:p>
            <a:pPr marL="0" marR="0" lvl="0" indent="0" algn="l" defTabSz="584200" rtl="0" eaLnBrk="1" fontAlgn="auto" latinLnBrk="0" hangingPunct="1">
              <a:lnSpc>
                <a:spcPct val="100000"/>
              </a:lnSpc>
              <a:spcBef>
                <a:spcPts val="0"/>
              </a:spcBef>
              <a:spcAft>
                <a:spcPts val="0"/>
              </a:spcAft>
              <a:buClrTx/>
              <a:buSzTx/>
              <a:buFontTx/>
              <a:buNone/>
              <a:tabLst/>
              <a:defRPr sz="1800"/>
            </a:pPr>
            <a:r>
              <a:rPr lang="en-US" sz="2400" b="0" i="0" u="none" strike="noStrike" kern="1200" dirty="0">
                <a:solidFill>
                  <a:schemeClr val="tx1"/>
                </a:solidFill>
                <a:effectLst/>
                <a:latin typeface="+mn-lt"/>
                <a:ea typeface="+mn-ea"/>
                <a:cs typeface="+mn-cs"/>
              </a:rPr>
              <a:t>To keep the network running, they need continuously handle various network events such as </a:t>
            </a:r>
            <a:r>
              <a:rPr lang="en-US" sz="2400" b="0" i="0" u="none" strike="noStrike" kern="1200" baseline="0" dirty="0">
                <a:solidFill>
                  <a:schemeClr val="tx1"/>
                </a:solidFill>
                <a:effectLst/>
                <a:latin typeface="+mn-lt"/>
                <a:ea typeface="+mn-ea"/>
                <a:cs typeface="+mn-cs"/>
              </a:rPr>
              <a:t>outages, network congestion, and cyber attacks. </a:t>
            </a:r>
          </a:p>
          <a:p>
            <a:pPr marL="0" marR="0" lvl="0" indent="0" algn="l" defTabSz="584200" rtl="0" eaLnBrk="1" fontAlgn="auto" latinLnBrk="0" hangingPunct="1">
              <a:lnSpc>
                <a:spcPct val="100000"/>
              </a:lnSpc>
              <a:spcBef>
                <a:spcPts val="0"/>
              </a:spcBef>
              <a:spcAft>
                <a:spcPts val="0"/>
              </a:spcAft>
              <a:buClrTx/>
              <a:buSzTx/>
              <a:buFontTx/>
              <a:buNone/>
              <a:tabLst/>
              <a:defRPr sz="1800"/>
            </a:pPr>
            <a:r>
              <a:rPr lang="en-US" sz="2400" b="0" i="0" u="none" strike="noStrike" kern="1200" baseline="0" dirty="0">
                <a:solidFill>
                  <a:schemeClr val="tx1"/>
                </a:solidFill>
                <a:effectLst/>
                <a:latin typeface="+mn-lt"/>
                <a:ea typeface="+mn-ea"/>
                <a:cs typeface="+mn-cs"/>
              </a:rPr>
              <a:t>To handle all these events, they need to detect these events in real time, </a:t>
            </a:r>
            <a:r>
              <a:rPr lang="en-US" sz="2400" b="0" i="0" u="none" strike="noStrike" kern="1200" baseline="0" dirty="0" err="1">
                <a:solidFill>
                  <a:schemeClr val="tx1"/>
                </a:solidFill>
                <a:effectLst/>
                <a:latin typeface="+mn-lt"/>
                <a:ea typeface="+mn-ea"/>
                <a:cs typeface="+mn-cs"/>
              </a:rPr>
              <a:t>ie</a:t>
            </a:r>
            <a:r>
              <a:rPr lang="en-US" sz="2400" b="0" i="0" u="none" strike="noStrike" kern="1200" baseline="0" dirty="0">
                <a:solidFill>
                  <a:schemeClr val="tx1"/>
                </a:solidFill>
                <a:effectLst/>
                <a:latin typeface="+mn-lt"/>
                <a:ea typeface="+mn-ea"/>
                <a:cs typeface="+mn-cs"/>
              </a:rPr>
              <a:t> perform network monitoring.</a:t>
            </a:r>
          </a:p>
        </p:txBody>
      </p:sp>
    </p:spTree>
    <p:extLst>
      <p:ext uri="{BB962C8B-B14F-4D97-AF65-F5344CB8AC3E}">
        <p14:creationId xmlns:p14="http://schemas.microsoft.com/office/powerpoint/2010/main" val="2095309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Argue that one order is not</a:t>
            </a:r>
            <a:r>
              <a:rPr lang="en-US" baseline="0" dirty="0"/>
              <a:t> enough.</a:t>
            </a:r>
            <a:endParaRPr lang="en-US" dirty="0"/>
          </a:p>
          <a:p>
            <a:r>
              <a:rPr lang="en-US" dirty="0"/>
              <a:t>Let’s try</a:t>
            </a:r>
            <a:r>
              <a:rPr lang="en-US" baseline="0" dirty="0"/>
              <a:t> to </a:t>
            </a:r>
            <a:r>
              <a:rPr lang="en-US" dirty="0"/>
              <a:t>understand</a:t>
            </a:r>
            <a:r>
              <a:rPr lang="en-US" baseline="0" dirty="0"/>
              <a:t> why we don’t see expected gains with query partitioning.</a:t>
            </a:r>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20</a:t>
            </a:fld>
            <a:endParaRPr lang="en-US"/>
          </a:p>
        </p:txBody>
      </p:sp>
    </p:spTree>
    <p:extLst>
      <p:ext uri="{BB962C8B-B14F-4D97-AF65-F5344CB8AC3E}">
        <p14:creationId xmlns:p14="http://schemas.microsoft.com/office/powerpoint/2010/main" val="1367950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observed that for many </a:t>
            </a:r>
            <a:r>
              <a:rPr lang="en-US" baseline="0" dirty="0" err="1"/>
              <a:t>stateful</a:t>
            </a:r>
            <a:r>
              <a:rPr lang="en-US" baseline="0" dirty="0"/>
              <a:t> operations, the amount of </a:t>
            </a:r>
            <a:r>
              <a:rPr lang="en-US" baseline="0" dirty="0" err="1"/>
              <a:t>stateful</a:t>
            </a:r>
            <a:r>
              <a:rPr lang="en-US" baseline="0" dirty="0"/>
              <a:t> memory required was more than what’s available in the switch.</a:t>
            </a:r>
          </a:p>
          <a:p>
            <a:r>
              <a:rPr lang="en-US" baseline="0" dirty="0"/>
              <a:t>We then started exploring how we can reduce the memory footprint of </a:t>
            </a:r>
            <a:r>
              <a:rPr lang="en-US" baseline="0" dirty="0" err="1"/>
              <a:t>stateful</a:t>
            </a:r>
            <a:r>
              <a:rPr lang="en-US" baseline="0" dirty="0"/>
              <a:t> operators.</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21</a:t>
            </a:fld>
            <a:endParaRPr lang="en-US"/>
          </a:p>
        </p:txBody>
      </p:sp>
    </p:spTree>
    <p:extLst>
      <p:ext uri="{BB962C8B-B14F-4D97-AF65-F5344CB8AC3E}">
        <p14:creationId xmlns:p14="http://schemas.microsoft.com/office/powerpoint/2010/main" val="997749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We observed that most monitoring tasks are looking for a needle in a haystack. For example, for the reflection attack query, there are only few victims compared to millions of hosts in the network. The question is, how can we avoid wasting limited resources over haystack and focus on those tiny needles. </a:t>
            </a:r>
          </a:p>
        </p:txBody>
      </p:sp>
      <p:sp>
        <p:nvSpPr>
          <p:cNvPr id="4" name="Slide Number Placeholder 3"/>
          <p:cNvSpPr>
            <a:spLocks noGrp="1"/>
          </p:cNvSpPr>
          <p:nvPr>
            <p:ph type="sldNum" sz="quarter" idx="10"/>
          </p:nvPr>
        </p:nvSpPr>
        <p:spPr/>
        <p:txBody>
          <a:bodyPr/>
          <a:lstStyle/>
          <a:p>
            <a:fld id="{6937901C-08B4-6F48-8C7E-553DA0B03668}" type="slidenum">
              <a:rPr lang="en-US" smtClean="0"/>
              <a:t>22</a:t>
            </a:fld>
            <a:endParaRPr lang="en-US"/>
          </a:p>
        </p:txBody>
      </p:sp>
    </p:spTree>
    <p:extLst>
      <p:ext uri="{BB962C8B-B14F-4D97-AF65-F5344CB8AC3E}">
        <p14:creationId xmlns:p14="http://schemas.microsoft.com/office/powerpoint/2010/main" val="1662199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observed that executing queries at coarser levels have smaller memory footprint</a:t>
            </a:r>
          </a:p>
        </p:txBody>
      </p:sp>
      <p:sp>
        <p:nvSpPr>
          <p:cNvPr id="4" name="Slide Number Placeholder 3"/>
          <p:cNvSpPr>
            <a:spLocks noGrp="1"/>
          </p:cNvSpPr>
          <p:nvPr>
            <p:ph type="sldNum" sz="quarter" idx="10"/>
          </p:nvPr>
        </p:nvSpPr>
        <p:spPr/>
        <p:txBody>
          <a:bodyPr/>
          <a:lstStyle/>
          <a:p>
            <a:fld id="{6937901C-08B4-6F48-8C7E-553DA0B03668}" type="slidenum">
              <a:rPr lang="en-US" smtClean="0"/>
              <a:t>23</a:t>
            </a:fld>
            <a:endParaRPr lang="en-US"/>
          </a:p>
        </p:txBody>
      </p:sp>
    </p:spTree>
    <p:extLst>
      <p:ext uri="{BB962C8B-B14F-4D97-AF65-F5344CB8AC3E}">
        <p14:creationId xmlns:p14="http://schemas.microsoft.com/office/powerpoint/2010/main" val="2074651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Packet field </a:t>
            </a:r>
            <a:r>
              <a:rPr lang="en-US" dirty="0" err="1"/>
              <a:t>dstIP</a:t>
            </a:r>
            <a:r>
              <a:rPr lang="en-US" dirty="0"/>
              <a:t> is hierarchical in nature. This ensures that executing queries at coarser levels does not miss the needles of interest. </a:t>
            </a:r>
          </a:p>
          <a:p>
            <a:r>
              <a:rPr lang="en-US" dirty="0"/>
              <a:t>There are more packet fields that have hierarchical structure such as source IP address, domain name state, location etc. </a:t>
            </a:r>
          </a:p>
          <a:p>
            <a:r>
              <a:rPr lang="en-US" dirty="0"/>
              <a:t>Now let’s see how we can use these observation to scale query execution.</a:t>
            </a:r>
          </a:p>
        </p:txBody>
      </p:sp>
      <p:sp>
        <p:nvSpPr>
          <p:cNvPr id="4" name="Slide Number Placeholder 3"/>
          <p:cNvSpPr>
            <a:spLocks noGrp="1"/>
          </p:cNvSpPr>
          <p:nvPr>
            <p:ph type="sldNum" sz="quarter" idx="10"/>
          </p:nvPr>
        </p:nvSpPr>
        <p:spPr/>
        <p:txBody>
          <a:bodyPr/>
          <a:lstStyle/>
          <a:p>
            <a:fld id="{6937901C-08B4-6F48-8C7E-553DA0B03668}" type="slidenum">
              <a:rPr lang="en-US" smtClean="0"/>
              <a:t>24</a:t>
            </a:fld>
            <a:endParaRPr lang="en-US"/>
          </a:p>
        </p:txBody>
      </p:sp>
    </p:spTree>
    <p:extLst>
      <p:ext uri="{BB962C8B-B14F-4D97-AF65-F5344CB8AC3E}">
        <p14:creationId xmlns:p14="http://schemas.microsoft.com/office/powerpoint/2010/main" val="649026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25</a:t>
            </a:fld>
            <a:endParaRPr lang="en-US"/>
          </a:p>
        </p:txBody>
      </p:sp>
    </p:spTree>
    <p:extLst>
      <p:ext uri="{BB962C8B-B14F-4D97-AF65-F5344CB8AC3E}">
        <p14:creationId xmlns:p14="http://schemas.microsoft.com/office/powerpoint/2010/main" val="1820465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26</a:t>
            </a:fld>
            <a:endParaRPr lang="en-US"/>
          </a:p>
        </p:txBody>
      </p:sp>
    </p:spTree>
    <p:extLst>
      <p:ext uri="{BB962C8B-B14F-4D97-AF65-F5344CB8AC3E}">
        <p14:creationId xmlns:p14="http://schemas.microsoft.com/office/powerpoint/2010/main" val="1974420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Automatically deciding which query to refine iteratively, which packet field to use for refinement, and how to make query-specific refinement plans w/o requiring any input from network operators is non-trivial.</a:t>
            </a:r>
          </a:p>
          <a:p>
            <a:r>
              <a:rPr lang="en-US" dirty="0"/>
              <a:t>Now that we understand how Sonata makes partitioning and refinement plans, let’s see how efficient are these two techniques to reduce the workload at the stream processor. </a:t>
            </a:r>
          </a:p>
        </p:txBody>
      </p:sp>
      <p:sp>
        <p:nvSpPr>
          <p:cNvPr id="4" name="Slide Number Placeholder 3"/>
          <p:cNvSpPr>
            <a:spLocks noGrp="1"/>
          </p:cNvSpPr>
          <p:nvPr>
            <p:ph type="sldNum" sz="quarter" idx="10"/>
          </p:nvPr>
        </p:nvSpPr>
        <p:spPr/>
        <p:txBody>
          <a:bodyPr/>
          <a:lstStyle/>
          <a:p>
            <a:fld id="{6937901C-08B4-6F48-8C7E-553DA0B03668}" type="slidenum">
              <a:rPr lang="en-US" smtClean="0"/>
              <a:t>27</a:t>
            </a:fld>
            <a:endParaRPr lang="en-US"/>
          </a:p>
        </p:txBody>
      </p:sp>
    </p:spTree>
    <p:extLst>
      <p:ext uri="{BB962C8B-B14F-4D97-AF65-F5344CB8AC3E}">
        <p14:creationId xmlns:p14="http://schemas.microsoft.com/office/powerpoint/2010/main" val="896554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28</a:t>
            </a:fld>
            <a:endParaRPr lang="en-US"/>
          </a:p>
        </p:txBody>
      </p:sp>
    </p:spTree>
    <p:extLst>
      <p:ext uri="{BB962C8B-B14F-4D97-AF65-F5344CB8AC3E}">
        <p14:creationId xmlns:p14="http://schemas.microsoft.com/office/powerpoint/2010/main" val="838190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switch setup</a:t>
            </a:r>
          </a:p>
        </p:txBody>
      </p:sp>
      <p:sp>
        <p:nvSpPr>
          <p:cNvPr id="4" name="Slide Number Placeholder 3"/>
          <p:cNvSpPr>
            <a:spLocks noGrp="1"/>
          </p:cNvSpPr>
          <p:nvPr>
            <p:ph type="sldNum" sz="quarter" idx="10"/>
          </p:nvPr>
        </p:nvSpPr>
        <p:spPr/>
        <p:txBody>
          <a:bodyPr/>
          <a:lstStyle/>
          <a:p>
            <a:fld id="{6937901C-08B4-6F48-8C7E-553DA0B03668}" type="slidenum">
              <a:rPr lang="en-US" smtClean="0"/>
              <a:t>29</a:t>
            </a:fld>
            <a:endParaRPr lang="en-US"/>
          </a:p>
        </p:txBody>
      </p:sp>
    </p:spTree>
    <p:extLst>
      <p:ext uri="{BB962C8B-B14F-4D97-AF65-F5344CB8AC3E}">
        <p14:creationId xmlns:p14="http://schemas.microsoft.com/office/powerpoint/2010/main" val="2513475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To better understand the requirements</a:t>
            </a:r>
            <a:r>
              <a:rPr lang="en-US" baseline="0" dirty="0"/>
              <a:t> of a network monitoring system, </a:t>
            </a:r>
          </a:p>
          <a:p>
            <a:pPr marL="228600" indent="-228600">
              <a:buAutoNum type="arabicPeriod"/>
            </a:pPr>
            <a:r>
              <a:rPr lang="en-US" baseline="0" dirty="0"/>
              <a:t>L</a:t>
            </a:r>
            <a:r>
              <a:rPr lang="en-US" dirty="0"/>
              <a:t>et us consider a</a:t>
            </a:r>
            <a:r>
              <a:rPr lang="en-US" baseline="0" dirty="0"/>
              <a:t> network </a:t>
            </a:r>
            <a:r>
              <a:rPr lang="en-US" dirty="0"/>
              <a:t>task where the operators wants to know whether any</a:t>
            </a:r>
            <a:r>
              <a:rPr lang="en-US" baseline="0" dirty="0"/>
              <a:t> host in the network is a victim of a </a:t>
            </a:r>
            <a:r>
              <a:rPr lang="en-US" dirty="0"/>
              <a:t>DNS Reflection attack.</a:t>
            </a:r>
          </a:p>
          <a:p>
            <a:r>
              <a:rPr lang="en-US" dirty="0"/>
              <a:t>2. In this attack, an attacker </a:t>
            </a:r>
            <a:r>
              <a:rPr lang="en-US" baseline="0" dirty="0"/>
              <a:t>sends spoofed DNS requests to </a:t>
            </a:r>
            <a:r>
              <a:rPr lang="en-US" dirty="0"/>
              <a:t>public DNS resolvers, </a:t>
            </a:r>
          </a:p>
          <a:p>
            <a:r>
              <a:rPr lang="en-US" dirty="0"/>
              <a:t>3. Response</a:t>
            </a:r>
            <a:r>
              <a:rPr lang="en-US" baseline="0" dirty="0"/>
              <a:t> to these requests get reflected to the victim, </a:t>
            </a:r>
            <a:r>
              <a:rPr lang="en-US" dirty="0"/>
              <a:t>who becomes overwhelmed as the number o</a:t>
            </a:r>
            <a:r>
              <a:rPr lang="en-US" baseline="0" dirty="0"/>
              <a:t>f responses </a:t>
            </a:r>
            <a:r>
              <a:rPr lang="en-US" dirty="0"/>
              <a:t>grow large</a:t>
            </a:r>
          </a:p>
          <a:p>
            <a:r>
              <a:rPr lang="en-US" dirty="0"/>
              <a:t>4.To detect victims of such</a:t>
            </a:r>
            <a:r>
              <a:rPr lang="en-US" baseline="0" dirty="0"/>
              <a:t> an attack, network operator needs to identify hosts that receive DNS responses from too many unique sources</a:t>
            </a:r>
            <a:endParaRPr lang="en-US" dirty="0"/>
          </a:p>
          <a:p>
            <a:r>
              <a:rPr lang="en-US" dirty="0"/>
              <a:t>5. Note</a:t>
            </a:r>
            <a:r>
              <a:rPr lang="en-US" baseline="0" dirty="0"/>
              <a:t> that here, network operator is trying to extract an aggregate metric from a subset of traffic.</a:t>
            </a:r>
          </a:p>
          <a:p>
            <a:r>
              <a:rPr lang="en-US" baseline="0" dirty="0"/>
              <a:t>6. In general, there are so many ways in which network operators would like to specify which subset of traffic it is interested in, and which metric it wants to extract.</a:t>
            </a:r>
          </a:p>
          <a:p>
            <a:r>
              <a:rPr lang="en-US" baseline="0" dirty="0"/>
              <a:t>7. Thus, it is critical that network monitoring systems are as flexible as possible.</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3</a:t>
            </a:fld>
            <a:endParaRPr lang="en-US"/>
          </a:p>
        </p:txBody>
      </p:sp>
    </p:spTree>
    <p:extLst>
      <p:ext uri="{BB962C8B-B14F-4D97-AF65-F5344CB8AC3E}">
        <p14:creationId xmlns:p14="http://schemas.microsoft.com/office/powerpoint/2010/main" val="1261636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30</a:t>
            </a:fld>
            <a:endParaRPr lang="en-US"/>
          </a:p>
        </p:txBody>
      </p:sp>
    </p:spTree>
    <p:extLst>
      <p:ext uri="{BB962C8B-B14F-4D97-AF65-F5344CB8AC3E}">
        <p14:creationId xmlns:p14="http://schemas.microsoft.com/office/powerpoint/2010/main" val="628589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31</a:t>
            </a:fld>
            <a:endParaRPr lang="en-US"/>
          </a:p>
        </p:txBody>
      </p:sp>
    </p:spTree>
    <p:extLst>
      <p:ext uri="{BB962C8B-B14F-4D97-AF65-F5344CB8AC3E}">
        <p14:creationId xmlns:p14="http://schemas.microsoft.com/office/powerpoint/2010/main" val="1281235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32</a:t>
            </a:fld>
            <a:endParaRPr lang="en-US"/>
          </a:p>
        </p:txBody>
      </p:sp>
    </p:spTree>
    <p:extLst>
      <p:ext uri="{BB962C8B-B14F-4D97-AF65-F5344CB8AC3E}">
        <p14:creationId xmlns:p14="http://schemas.microsoft.com/office/powerpoint/2010/main" val="40028049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33</a:t>
            </a:fld>
            <a:endParaRPr lang="en-US"/>
          </a:p>
        </p:txBody>
      </p:sp>
    </p:spTree>
    <p:extLst>
      <p:ext uri="{BB962C8B-B14F-4D97-AF65-F5344CB8AC3E}">
        <p14:creationId xmlns:p14="http://schemas.microsoft.com/office/powerpoint/2010/main" val="3640828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e.g. traversed hops, queue lengths per hop, path latency etc.</a:t>
            </a:r>
          </a:p>
        </p:txBody>
      </p:sp>
      <p:sp>
        <p:nvSpPr>
          <p:cNvPr id="4" name="Slide Number Placeholder 3"/>
          <p:cNvSpPr>
            <a:spLocks noGrp="1"/>
          </p:cNvSpPr>
          <p:nvPr>
            <p:ph type="sldNum" sz="quarter" idx="10"/>
          </p:nvPr>
        </p:nvSpPr>
        <p:spPr/>
        <p:txBody>
          <a:bodyPr/>
          <a:lstStyle/>
          <a:p>
            <a:fld id="{6937901C-08B4-6F48-8C7E-553DA0B03668}" type="slidenum">
              <a:rPr lang="en-US" smtClean="0"/>
              <a:t>34</a:t>
            </a:fld>
            <a:endParaRPr lang="en-US"/>
          </a:p>
        </p:txBody>
      </p:sp>
    </p:spTree>
    <p:extLst>
      <p:ext uri="{BB962C8B-B14F-4D97-AF65-F5344CB8AC3E}">
        <p14:creationId xmlns:p14="http://schemas.microsoft.com/office/powerpoint/2010/main" val="3845170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35</a:t>
            </a:fld>
            <a:endParaRPr lang="en-US"/>
          </a:p>
        </p:txBody>
      </p:sp>
    </p:spTree>
    <p:extLst>
      <p:ext uri="{BB962C8B-B14F-4D97-AF65-F5344CB8AC3E}">
        <p14:creationId xmlns:p14="http://schemas.microsoft.com/office/powerpoint/2010/main" val="13017036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e.g. traversed hops, queue lengths per hop, path latency etc.</a:t>
            </a:r>
          </a:p>
        </p:txBody>
      </p:sp>
      <p:sp>
        <p:nvSpPr>
          <p:cNvPr id="4" name="Slide Number Placeholder 3"/>
          <p:cNvSpPr>
            <a:spLocks noGrp="1"/>
          </p:cNvSpPr>
          <p:nvPr>
            <p:ph type="sldNum" sz="quarter" idx="10"/>
          </p:nvPr>
        </p:nvSpPr>
        <p:spPr/>
        <p:txBody>
          <a:bodyPr/>
          <a:lstStyle/>
          <a:p>
            <a:fld id="{6937901C-08B4-6F48-8C7E-553DA0B03668}" type="slidenum">
              <a:rPr lang="en-US" smtClean="0"/>
              <a:t>36</a:t>
            </a:fld>
            <a:endParaRPr lang="en-US"/>
          </a:p>
        </p:txBody>
      </p:sp>
    </p:spTree>
    <p:extLst>
      <p:ext uri="{BB962C8B-B14F-4D97-AF65-F5344CB8AC3E}">
        <p14:creationId xmlns:p14="http://schemas.microsoft.com/office/powerpoint/2010/main" val="25976380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It then lets them apply familiar dataflow operators such as map, reduce, filter, join etc. over the stream of packet tuples to express a wide-range of monitoring queries.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Let me illustrate the point with a</a:t>
            </a:r>
            <a:r>
              <a:rPr lang="en-US" baseline="0" dirty="0"/>
              <a:t> familiar </a:t>
            </a:r>
            <a:r>
              <a:rPr lang="en-US" dirty="0"/>
              <a:t>example</a:t>
            </a:r>
          </a:p>
          <a:p>
            <a:pPr marL="0" marR="0" lvl="1" indent="0" algn="l" defTabSz="457200" rtl="0" eaLnBrk="1" fontAlgn="auto" latinLnBrk="0" hangingPunct="1">
              <a:lnSpc>
                <a:spcPct val="100000"/>
              </a:lnSpc>
              <a:spcBef>
                <a:spcPts val="0"/>
              </a:spcBef>
              <a:spcAft>
                <a:spcPts val="0"/>
              </a:spcAft>
              <a:buClrTx/>
              <a:buSzTx/>
              <a:buFontTx/>
              <a:buNone/>
              <a:tabLst/>
              <a:defRPr/>
            </a:pPr>
            <a:r>
              <a:rPr lang="mr-IN" dirty="0"/>
              <a:t>…</a:t>
            </a:r>
            <a:r>
              <a:rPr lang="en-US" dirty="0"/>
              <a:t> improvise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Emphasize that this abstractions ensures that we can express a wide-range of monitoring tasks now.</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a:p>
            <a:pPr lvl="2"/>
            <a:r>
              <a:rPr lang="en-US" sz="2400" dirty="0">
                <a:latin typeface="Consolas" charset="0"/>
                <a:ea typeface="Consolas" charset="0"/>
                <a:cs typeface="Consolas" charset="0"/>
              </a:rPr>
              <a:t>.</a:t>
            </a:r>
            <a:r>
              <a:rPr lang="en-US" sz="2400" dirty="0">
                <a:solidFill>
                  <a:srgbClr val="3D709C"/>
                </a:solidFill>
                <a:latin typeface="Consolas" charset="0"/>
                <a:ea typeface="Consolas" charset="0"/>
                <a:cs typeface="Consolas" charset="0"/>
              </a:rPr>
              <a:t>filter</a:t>
            </a:r>
            <a:r>
              <a:rPr lang="en-US" sz="2400" dirty="0">
                <a:latin typeface="Consolas" charset="0"/>
                <a:ea typeface="Consolas" charset="0"/>
                <a:cs typeface="Consolas" charset="0"/>
              </a:rPr>
              <a:t>(p =&gt; </a:t>
            </a:r>
            <a:r>
              <a:rPr lang="en-US" sz="2400" dirty="0" err="1">
                <a:latin typeface="Consolas" charset="0"/>
                <a:ea typeface="Consolas" charset="0"/>
                <a:cs typeface="Consolas" charset="0"/>
              </a:rPr>
              <a:t>p.dns.rr.type</a:t>
            </a:r>
            <a:r>
              <a:rPr lang="en-US" sz="2400" dirty="0">
                <a:latin typeface="Consolas" charset="0"/>
                <a:ea typeface="Consolas" charset="0"/>
                <a:cs typeface="Consolas" charset="0"/>
              </a:rPr>
              <a:t> == </a:t>
            </a:r>
            <a:r>
              <a:rPr lang="en-US" sz="2400" i="1" dirty="0">
                <a:latin typeface="Consolas" charset="0"/>
                <a:ea typeface="Consolas" charset="0"/>
                <a:cs typeface="Consolas" charset="0"/>
              </a:rPr>
              <a:t>RRSIG</a:t>
            </a:r>
            <a:r>
              <a:rPr lang="en-US" sz="2400" dirty="0">
                <a:latin typeface="Consolas" charset="0"/>
                <a:ea typeface="Consolas" charset="0"/>
                <a:cs typeface="Consolas" charset="0"/>
              </a:rPr>
              <a:t>)</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map</a:t>
            </a:r>
            <a:r>
              <a:rPr lang="en-US" sz="2400" dirty="0">
                <a:latin typeface="Consolas" charset="0"/>
                <a:ea typeface="Consolas" charset="0"/>
                <a:cs typeface="Consolas" charset="0"/>
              </a:rPr>
              <a:t>(p =&gt; (</a:t>
            </a:r>
            <a:r>
              <a:rPr lang="en-US" sz="2400" dirty="0" err="1">
                <a:latin typeface="Consolas" charset="0"/>
                <a:ea typeface="Consolas" charset="0"/>
                <a:cs typeface="Consolas" charset="0"/>
              </a:rPr>
              <a:t>p.dstIP</a:t>
            </a:r>
            <a:r>
              <a:rPr lang="en-US" sz="2400" dirty="0">
                <a:latin typeface="Consolas" charset="0"/>
                <a:ea typeface="Consolas" charset="0"/>
                <a:cs typeface="Consolas" charset="0"/>
              </a:rPr>
              <a:t>, 1))</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reduce</a:t>
            </a:r>
            <a:r>
              <a:rPr lang="en-US" sz="2400" dirty="0">
                <a:latin typeface="Consolas" charset="0"/>
                <a:ea typeface="Consolas" charset="0"/>
                <a:cs typeface="Consolas" charset="0"/>
              </a:rPr>
              <a:t>(keys=(</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 sum)</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filter</a:t>
            </a:r>
            <a:r>
              <a:rPr lang="en-US" sz="2400" dirty="0">
                <a:latin typeface="Consolas" charset="0"/>
                <a:ea typeface="Consolas" charset="0"/>
                <a:cs typeface="Consolas" charset="0"/>
              </a:rPr>
              <a:t>((</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 count) =&gt; count &gt; T2)</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map</a:t>
            </a:r>
            <a:r>
              <a:rPr lang="en-US" sz="2400" dirty="0">
                <a:latin typeface="Consolas" charset="0"/>
                <a:ea typeface="Consolas" charset="0"/>
                <a:cs typeface="Consolas" charset="0"/>
              </a:rPr>
              <a:t>((</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 count) =&gt; </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37</a:t>
            </a:fld>
            <a:endParaRPr lang="en-US"/>
          </a:p>
        </p:txBody>
      </p:sp>
    </p:spTree>
    <p:extLst>
      <p:ext uri="{BB962C8B-B14F-4D97-AF65-F5344CB8AC3E}">
        <p14:creationId xmlns:p14="http://schemas.microsoft.com/office/powerpoint/2010/main" val="1736294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We have designed and implemented a query-driven network monitoring system which is </a:t>
            </a:r>
          </a:p>
          <a:p>
            <a:pPr marL="685800" lvl="1" indent="-228600">
              <a:buAutoNum type="arabicPeriod"/>
            </a:pPr>
            <a:r>
              <a:rPr lang="en-US" baseline="0" dirty="0"/>
              <a:t>Flexible, network operators can express wide range of monitoring tasks as dataflow queries over packet tuples in less than 20 lines of code</a:t>
            </a:r>
          </a:p>
          <a:p>
            <a:pPr marL="685800" lvl="1" indent="-228600">
              <a:buAutoNum type="arabicPeriod"/>
            </a:pPr>
            <a:r>
              <a:rPr lang="en-US" baseline="0" dirty="0"/>
              <a:t>Scalable, which uses query partitioning and refinement algorithms to reduce the workload by 4 orders of magnitude.</a:t>
            </a:r>
          </a:p>
          <a:p>
            <a:pPr marL="228600" indent="-228600">
              <a:buAutoNum type="arabicPeriod"/>
            </a:pPr>
            <a:r>
              <a:rPr lang="en-US" baseline="0" dirty="0"/>
              <a:t>Though Sonata is a step forward in the right direction, it provides a foundation for much future work.</a:t>
            </a:r>
          </a:p>
        </p:txBody>
      </p:sp>
      <p:sp>
        <p:nvSpPr>
          <p:cNvPr id="4" name="Slide Number Placeholder 3"/>
          <p:cNvSpPr>
            <a:spLocks noGrp="1"/>
          </p:cNvSpPr>
          <p:nvPr>
            <p:ph type="sldNum" sz="quarter" idx="10"/>
          </p:nvPr>
        </p:nvSpPr>
        <p:spPr/>
        <p:txBody>
          <a:bodyPr/>
          <a:lstStyle/>
          <a:p>
            <a:fld id="{5E7036E8-6A70-5742-9E51-BEBE5E9E7346}" type="slidenum">
              <a:rPr lang="en-US" smtClean="0"/>
              <a:t>38</a:t>
            </a:fld>
            <a:endParaRPr lang="en-US"/>
          </a:p>
        </p:txBody>
      </p:sp>
    </p:spTree>
    <p:extLst>
      <p:ext uri="{BB962C8B-B14F-4D97-AF65-F5344CB8AC3E}">
        <p14:creationId xmlns:p14="http://schemas.microsoft.com/office/powerpoint/2010/main" val="3364465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1.To efficiently monitor wide range of</a:t>
            </a:r>
            <a:r>
              <a:rPr lang="en-US" baseline="0" dirty="0"/>
              <a:t> network events</a:t>
            </a:r>
            <a:r>
              <a:rPr lang="en-US" dirty="0"/>
              <a:t>, on one hand monitoring systems</a:t>
            </a:r>
            <a:r>
              <a:rPr lang="en-US" baseline="0" dirty="0"/>
              <a:t> need to support </a:t>
            </a:r>
            <a:r>
              <a:rPr lang="en-US" dirty="0"/>
              <a:t>limitless creativity,</a:t>
            </a:r>
            <a:r>
              <a:rPr lang="en-US" baseline="0" dirty="0"/>
              <a:t> letting operators express </a:t>
            </a:r>
            <a:r>
              <a:rPr lang="en-US" dirty="0"/>
              <a:t>queries to figure out what’s going on in the network</a:t>
            </a:r>
          </a:p>
          <a:p>
            <a:r>
              <a:rPr lang="en-US" dirty="0"/>
              <a:t>2. But, on the other hand network</a:t>
            </a:r>
            <a:r>
              <a:rPr lang="en-US" baseline="0" dirty="0"/>
              <a:t> monitoring systems</a:t>
            </a:r>
            <a:r>
              <a:rPr lang="en-US" dirty="0"/>
              <a:t> only have limited compute and storage resources to use.</a:t>
            </a:r>
          </a:p>
          <a:p>
            <a:r>
              <a:rPr lang="en-US" dirty="0"/>
              <a:t>3. This creates</a:t>
            </a:r>
            <a:r>
              <a:rPr lang="en-US" baseline="0" dirty="0"/>
              <a:t> a fundamental gap between desired flexibility and scalability.</a:t>
            </a:r>
          </a:p>
          <a:p>
            <a:r>
              <a:rPr lang="en-US" baseline="0" dirty="0"/>
              <a:t>4. In today’s talk, I will show </a:t>
            </a:r>
            <a:r>
              <a:rPr lang="en-US" dirty="0"/>
              <a:t>how Sonata fills this gap.</a:t>
            </a:r>
          </a:p>
          <a:p>
            <a:r>
              <a:rPr lang="en-US" dirty="0"/>
              <a:t>5. More</a:t>
            </a:r>
            <a:r>
              <a:rPr lang="en-US" baseline="0" dirty="0"/>
              <a:t> specifically, </a:t>
            </a:r>
            <a:r>
              <a:rPr lang="en-US" sz="1200" b="0" i="0" u="none" strike="noStrike" kern="1200" dirty="0">
                <a:solidFill>
                  <a:schemeClr val="tx1"/>
                </a:solidFill>
                <a:effectLst/>
                <a:latin typeface="+mn-lt"/>
                <a:ea typeface="+mn-ea"/>
                <a:cs typeface="+mn-cs"/>
              </a:rPr>
              <a:t>I will show how we designed programming abstractions that made it easier for network operators to express queries for network</a:t>
            </a:r>
            <a:r>
              <a:rPr lang="en-US" sz="1200" b="0" i="0" u="none" strike="noStrike" kern="1200" baseline="0" dirty="0">
                <a:solidFill>
                  <a:schemeClr val="tx1"/>
                </a:solidFill>
                <a:effectLst/>
                <a:latin typeface="+mn-lt"/>
                <a:ea typeface="+mn-ea"/>
                <a:cs typeface="+mn-cs"/>
              </a:rPr>
              <a:t> monitoring</a:t>
            </a:r>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6. Algorithms that we developed to make the best use of limited compute and storage resources;</a:t>
            </a:r>
          </a:p>
          <a:p>
            <a:r>
              <a:rPr lang="en-US" sz="1200" b="0" i="0" u="none" strike="noStrike" kern="1200" dirty="0">
                <a:solidFill>
                  <a:schemeClr val="tx1"/>
                </a:solidFill>
                <a:effectLst/>
                <a:latin typeface="+mn-lt"/>
                <a:ea typeface="+mn-ea"/>
                <a:cs typeface="+mn-cs"/>
              </a:rPr>
              <a:t>7. And the system</a:t>
            </a:r>
            <a:r>
              <a:rPr lang="en-US" sz="1200" b="0" i="0" u="none" strike="noStrike" kern="1200" baseline="0" dirty="0">
                <a:solidFill>
                  <a:schemeClr val="tx1"/>
                </a:solidFill>
                <a:effectLst/>
                <a:latin typeface="+mn-lt"/>
                <a:ea typeface="+mn-ea"/>
                <a:cs typeface="+mn-cs"/>
              </a:rPr>
              <a:t> we built</a:t>
            </a:r>
            <a:r>
              <a:rPr lang="en-US" sz="1200" b="0" i="0" u="none" strike="noStrike" kern="1200" dirty="0">
                <a:solidFill>
                  <a:schemeClr val="tx1"/>
                </a:solidFill>
                <a:effectLst/>
                <a:latin typeface="+mn-lt"/>
                <a:ea typeface="+mn-ea"/>
                <a:cs typeface="+mn-cs"/>
              </a:rPr>
              <a:t> that glues the high-level abstractions to the low-level algorithms.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37901C-08B4-6F48-8C7E-553DA0B0366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009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Clearly building such a flexible and</a:t>
            </a:r>
            <a:r>
              <a:rPr lang="en-US" baseline="0" dirty="0"/>
              <a:t> scalable network-</a:t>
            </a:r>
            <a:r>
              <a:rPr lang="en-US" dirty="0"/>
              <a:t>monitoring system is challenging.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It requires addressing two key challenges: how to let network operators express queries for a wide-range of monitoring tasks with as much flexibility as possible?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And then figure out how to scale the execution of these flexible queries for high volume traffic and that too in real-time. </a:t>
            </a:r>
          </a:p>
        </p:txBody>
      </p:sp>
      <p:sp>
        <p:nvSpPr>
          <p:cNvPr id="4" name="Slide Number Placeholder 3"/>
          <p:cNvSpPr>
            <a:spLocks noGrp="1"/>
          </p:cNvSpPr>
          <p:nvPr>
            <p:ph type="sldNum" sz="quarter" idx="10"/>
          </p:nvPr>
        </p:nvSpPr>
        <p:spPr/>
        <p:txBody>
          <a:bodyPr/>
          <a:lstStyle/>
          <a:p>
            <a:fld id="{6937901C-08B4-6F48-8C7E-553DA0B03668}" type="slidenum">
              <a:rPr lang="en-US" smtClean="0"/>
              <a:t>5</a:t>
            </a:fld>
            <a:endParaRPr lang="en-US"/>
          </a:p>
        </p:txBody>
      </p:sp>
    </p:spTree>
    <p:extLst>
      <p:ext uri="{BB962C8B-B14F-4D97-AF65-F5344CB8AC3E}">
        <p14:creationId xmlns:p14="http://schemas.microsoft.com/office/powerpoint/2010/main" val="1739528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 let’s first talk about the programming abstractions.</a:t>
            </a:r>
          </a:p>
        </p:txBody>
      </p:sp>
      <p:sp>
        <p:nvSpPr>
          <p:cNvPr id="4" name="Slide Number Placeholder 3"/>
          <p:cNvSpPr>
            <a:spLocks noGrp="1"/>
          </p:cNvSpPr>
          <p:nvPr>
            <p:ph type="sldNum" sz="quarter" idx="10"/>
          </p:nvPr>
        </p:nvSpPr>
        <p:spPr/>
        <p:txBody>
          <a:bodyPr/>
          <a:lstStyle/>
          <a:p>
            <a:fld id="{6937901C-08B4-6F48-8C7E-553DA0B03668}" type="slidenum">
              <a:rPr lang="en-US" smtClean="0"/>
              <a:t>6</a:t>
            </a:fld>
            <a:endParaRPr lang="en-US"/>
          </a:p>
        </p:txBody>
      </p:sp>
    </p:spTree>
    <p:extLst>
      <p:ext uri="{BB962C8B-B14F-4D97-AF65-F5344CB8AC3E}">
        <p14:creationId xmlns:p14="http://schemas.microsoft.com/office/powerpoint/2010/main" val="2089223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1 Packets in the network</a:t>
            </a:r>
            <a:r>
              <a:rPr lang="en-US" baseline="0" dirty="0"/>
              <a:t> not only </a:t>
            </a:r>
            <a:r>
              <a:rPr lang="en-US" dirty="0"/>
              <a:t>carry information in their header fields and payload, but also the meta information about the state of the underlying network, such as the time when a packet arrives at a switch or number of hops it traversed in the network etc.</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2.</a:t>
            </a:r>
            <a:r>
              <a:rPr lang="en-US" baseline="0" dirty="0"/>
              <a:t> </a:t>
            </a:r>
            <a:r>
              <a:rPr lang="en-US" dirty="0"/>
              <a:t>Unlike many existing network monitoring systems, that operate at coarser level of granularity, Sonata lets network operators treat packet fields as tuple, capturing all the required information.</a:t>
            </a:r>
          </a:p>
        </p:txBody>
      </p:sp>
      <p:sp>
        <p:nvSpPr>
          <p:cNvPr id="4" name="Slide Number Placeholder 3"/>
          <p:cNvSpPr>
            <a:spLocks noGrp="1"/>
          </p:cNvSpPr>
          <p:nvPr>
            <p:ph type="sldNum" sz="quarter" idx="10"/>
          </p:nvPr>
        </p:nvSpPr>
        <p:spPr/>
        <p:txBody>
          <a:bodyPr/>
          <a:lstStyle/>
          <a:p>
            <a:fld id="{6937901C-08B4-6F48-8C7E-553DA0B03668}" type="slidenum">
              <a:rPr lang="en-US" smtClean="0"/>
              <a:t>7</a:t>
            </a:fld>
            <a:endParaRPr lang="en-US"/>
          </a:p>
        </p:txBody>
      </p:sp>
    </p:spTree>
    <p:extLst>
      <p:ext uri="{BB962C8B-B14F-4D97-AF65-F5344CB8AC3E}">
        <p14:creationId xmlns:p14="http://schemas.microsoft.com/office/powerpoint/2010/main" val="1317330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It then lets them apply familiar dataflow operators such as map, reduce, filter, join etc. over the stream of packet tuples to express a wide-range of monitoring queries.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Let me illustrate the point with a</a:t>
            </a:r>
            <a:r>
              <a:rPr lang="en-US" baseline="0" dirty="0"/>
              <a:t> familiar </a:t>
            </a:r>
            <a:r>
              <a:rPr lang="en-US" dirty="0"/>
              <a:t>example</a:t>
            </a:r>
          </a:p>
          <a:p>
            <a:pPr marL="0" marR="0" lvl="1" indent="0" algn="l" defTabSz="457200" rtl="0" eaLnBrk="1" fontAlgn="auto" latinLnBrk="0" hangingPunct="1">
              <a:lnSpc>
                <a:spcPct val="100000"/>
              </a:lnSpc>
              <a:spcBef>
                <a:spcPts val="0"/>
              </a:spcBef>
              <a:spcAft>
                <a:spcPts val="0"/>
              </a:spcAft>
              <a:buClrTx/>
              <a:buSzTx/>
              <a:buFontTx/>
              <a:buNone/>
              <a:tabLst/>
              <a:defRPr/>
            </a:pPr>
            <a:r>
              <a:rPr lang="mr-IN" dirty="0"/>
              <a:t>…</a:t>
            </a:r>
            <a:r>
              <a:rPr lang="en-US" dirty="0"/>
              <a:t> improvise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Emphasize that this abstractions ensures that we can express a wide-range of monitoring tasks now.</a:t>
            </a:r>
          </a:p>
        </p:txBody>
      </p:sp>
      <p:sp>
        <p:nvSpPr>
          <p:cNvPr id="4" name="Slide Number Placeholder 3"/>
          <p:cNvSpPr>
            <a:spLocks noGrp="1"/>
          </p:cNvSpPr>
          <p:nvPr>
            <p:ph type="sldNum" sz="quarter" idx="10"/>
          </p:nvPr>
        </p:nvSpPr>
        <p:spPr/>
        <p:txBody>
          <a:bodyPr/>
          <a:lstStyle/>
          <a:p>
            <a:fld id="{6937901C-08B4-6F48-8C7E-553DA0B03668}" type="slidenum">
              <a:rPr lang="en-US" smtClean="0"/>
              <a:t>8</a:t>
            </a:fld>
            <a:endParaRPr lang="en-US"/>
          </a:p>
        </p:txBody>
      </p:sp>
    </p:spTree>
    <p:extLst>
      <p:ext uri="{BB962C8B-B14F-4D97-AF65-F5344CB8AC3E}">
        <p14:creationId xmlns:p14="http://schemas.microsoft.com/office/powerpoint/2010/main" val="965187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It then lets them apply familiar dataflow operators such as map, reduce, filter, join etc. over the stream of packet tuples to express a wide-range of monitoring queries.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Let me illustrate the point with a</a:t>
            </a:r>
            <a:r>
              <a:rPr lang="en-US" baseline="0" dirty="0"/>
              <a:t> familiar </a:t>
            </a:r>
            <a:r>
              <a:rPr lang="en-US" dirty="0"/>
              <a:t>example</a:t>
            </a:r>
          </a:p>
          <a:p>
            <a:pPr marL="0" marR="0" lvl="1" indent="0" algn="l" defTabSz="457200" rtl="0" eaLnBrk="1" fontAlgn="auto" latinLnBrk="0" hangingPunct="1">
              <a:lnSpc>
                <a:spcPct val="100000"/>
              </a:lnSpc>
              <a:spcBef>
                <a:spcPts val="0"/>
              </a:spcBef>
              <a:spcAft>
                <a:spcPts val="0"/>
              </a:spcAft>
              <a:buClrTx/>
              <a:buSzTx/>
              <a:buFontTx/>
              <a:buNone/>
              <a:tabLst/>
              <a:defRPr/>
            </a:pPr>
            <a:r>
              <a:rPr lang="mr-IN" dirty="0"/>
              <a:t>…</a:t>
            </a:r>
            <a:r>
              <a:rPr lang="en-US" dirty="0"/>
              <a:t> improvise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Emphasize that this abstractions ensures that we can express a wide-range of monitoring tasks now.</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a:p>
            <a:pPr lvl="2"/>
            <a:r>
              <a:rPr lang="en-US" sz="2400" dirty="0">
                <a:latin typeface="Consolas" charset="0"/>
                <a:ea typeface="Consolas" charset="0"/>
                <a:cs typeface="Consolas" charset="0"/>
              </a:rPr>
              <a:t>.</a:t>
            </a:r>
            <a:r>
              <a:rPr lang="en-US" sz="2400" dirty="0">
                <a:solidFill>
                  <a:srgbClr val="3D709C"/>
                </a:solidFill>
                <a:latin typeface="Consolas" charset="0"/>
                <a:ea typeface="Consolas" charset="0"/>
                <a:cs typeface="Consolas" charset="0"/>
              </a:rPr>
              <a:t>filter</a:t>
            </a:r>
            <a:r>
              <a:rPr lang="en-US" sz="2400" dirty="0">
                <a:latin typeface="Consolas" charset="0"/>
                <a:ea typeface="Consolas" charset="0"/>
                <a:cs typeface="Consolas" charset="0"/>
              </a:rPr>
              <a:t>(p =&gt; </a:t>
            </a:r>
            <a:r>
              <a:rPr lang="en-US" sz="2400" dirty="0" err="1">
                <a:latin typeface="Consolas" charset="0"/>
                <a:ea typeface="Consolas" charset="0"/>
                <a:cs typeface="Consolas" charset="0"/>
              </a:rPr>
              <a:t>p.dns.rr.type</a:t>
            </a:r>
            <a:r>
              <a:rPr lang="en-US" sz="2400" dirty="0">
                <a:latin typeface="Consolas" charset="0"/>
                <a:ea typeface="Consolas" charset="0"/>
                <a:cs typeface="Consolas" charset="0"/>
              </a:rPr>
              <a:t> == </a:t>
            </a:r>
            <a:r>
              <a:rPr lang="en-US" sz="2400" i="1" dirty="0">
                <a:latin typeface="Consolas" charset="0"/>
                <a:ea typeface="Consolas" charset="0"/>
                <a:cs typeface="Consolas" charset="0"/>
              </a:rPr>
              <a:t>RRSIG</a:t>
            </a:r>
            <a:r>
              <a:rPr lang="en-US" sz="2400" dirty="0">
                <a:latin typeface="Consolas" charset="0"/>
                <a:ea typeface="Consolas" charset="0"/>
                <a:cs typeface="Consolas" charset="0"/>
              </a:rPr>
              <a:t>)</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map</a:t>
            </a:r>
            <a:r>
              <a:rPr lang="en-US" sz="2400" dirty="0">
                <a:latin typeface="Consolas" charset="0"/>
                <a:ea typeface="Consolas" charset="0"/>
                <a:cs typeface="Consolas" charset="0"/>
              </a:rPr>
              <a:t>(p =&gt; (</a:t>
            </a:r>
            <a:r>
              <a:rPr lang="en-US" sz="2400" dirty="0" err="1">
                <a:latin typeface="Consolas" charset="0"/>
                <a:ea typeface="Consolas" charset="0"/>
                <a:cs typeface="Consolas" charset="0"/>
              </a:rPr>
              <a:t>p.dstIP</a:t>
            </a:r>
            <a:r>
              <a:rPr lang="en-US" sz="2400" dirty="0">
                <a:latin typeface="Consolas" charset="0"/>
                <a:ea typeface="Consolas" charset="0"/>
                <a:cs typeface="Consolas" charset="0"/>
              </a:rPr>
              <a:t>, 1))</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reduce</a:t>
            </a:r>
            <a:r>
              <a:rPr lang="en-US" sz="2400" dirty="0">
                <a:latin typeface="Consolas" charset="0"/>
                <a:ea typeface="Consolas" charset="0"/>
                <a:cs typeface="Consolas" charset="0"/>
              </a:rPr>
              <a:t>(keys=(</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 sum)</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filter</a:t>
            </a:r>
            <a:r>
              <a:rPr lang="en-US" sz="2400" dirty="0">
                <a:latin typeface="Consolas" charset="0"/>
                <a:ea typeface="Consolas" charset="0"/>
                <a:cs typeface="Consolas" charset="0"/>
              </a:rPr>
              <a:t>((</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 count) =&gt; count &gt; T2)</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map</a:t>
            </a:r>
            <a:r>
              <a:rPr lang="en-US" sz="2400" dirty="0">
                <a:latin typeface="Consolas" charset="0"/>
                <a:ea typeface="Consolas" charset="0"/>
                <a:cs typeface="Consolas" charset="0"/>
              </a:rPr>
              <a:t>((</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 count) =&gt; </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9</a:t>
            </a:fld>
            <a:endParaRPr lang="en-US"/>
          </a:p>
        </p:txBody>
      </p:sp>
    </p:spTree>
    <p:extLst>
      <p:ext uri="{BB962C8B-B14F-4D97-AF65-F5344CB8AC3E}">
        <p14:creationId xmlns:p14="http://schemas.microsoft.com/office/powerpoint/2010/main" val="209512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6E98A-7617-944E-8DFB-8CB72C1C05CD}" type="slidenum">
              <a:rPr lang="en-US"/>
              <a:pPr>
                <a:defRPr/>
              </a:pPr>
              <a:t>‹#›</a:t>
            </a:fld>
            <a:endParaRPr lang="en-US"/>
          </a:p>
        </p:txBody>
      </p:sp>
    </p:spTree>
    <p:extLst>
      <p:ext uri="{BB962C8B-B14F-4D97-AF65-F5344CB8AC3E}">
        <p14:creationId xmlns:p14="http://schemas.microsoft.com/office/powerpoint/2010/main" val="4254134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193720-7C34-EC4D-B2EC-8A5176876ECE}" type="slidenum">
              <a:rPr lang="en-US"/>
              <a:pPr>
                <a:defRPr/>
              </a:pPr>
              <a:t>‹#›</a:t>
            </a:fld>
            <a:endParaRPr lang="en-US"/>
          </a:p>
        </p:txBody>
      </p:sp>
    </p:spTree>
    <p:extLst>
      <p:ext uri="{BB962C8B-B14F-4D97-AF65-F5344CB8AC3E}">
        <p14:creationId xmlns:p14="http://schemas.microsoft.com/office/powerpoint/2010/main" val="155664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90513"/>
            <a:ext cx="2190750" cy="5835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290513"/>
            <a:ext cx="6419850" cy="5835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34F11E-9C30-FB49-AA82-45B2A56004DC}" type="slidenum">
              <a:rPr lang="en-US"/>
              <a:pPr>
                <a:defRPr/>
              </a:pPr>
              <a:t>‹#›</a:t>
            </a:fld>
            <a:endParaRPr lang="en-US"/>
          </a:p>
        </p:txBody>
      </p:sp>
    </p:spTree>
    <p:extLst>
      <p:ext uri="{BB962C8B-B14F-4D97-AF65-F5344CB8AC3E}">
        <p14:creationId xmlns:p14="http://schemas.microsoft.com/office/powerpoint/2010/main" val="826707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1"/>
            <a:ext cx="8229600" cy="4967599"/>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314427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5ADB0F-E9F2-1D42-9E15-ECDE97EFB0F8}" type="slidenum">
              <a:rPr lang="en-US"/>
              <a:pPr>
                <a:defRPr/>
              </a:pPr>
              <a:t>‹#›</a:t>
            </a:fld>
            <a:endParaRPr lang="en-US"/>
          </a:p>
        </p:txBody>
      </p:sp>
    </p:spTree>
    <p:extLst>
      <p:ext uri="{BB962C8B-B14F-4D97-AF65-F5344CB8AC3E}">
        <p14:creationId xmlns:p14="http://schemas.microsoft.com/office/powerpoint/2010/main" val="115089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C11394-FAD8-EE4B-8333-A4B9D281CAA4}" type="slidenum">
              <a:rPr lang="en-US"/>
              <a:pPr>
                <a:defRPr/>
              </a:pPr>
              <a:t>‹#›</a:t>
            </a:fld>
            <a:endParaRPr lang="en-US"/>
          </a:p>
        </p:txBody>
      </p:sp>
    </p:spTree>
    <p:extLst>
      <p:ext uri="{BB962C8B-B14F-4D97-AF65-F5344CB8AC3E}">
        <p14:creationId xmlns:p14="http://schemas.microsoft.com/office/powerpoint/2010/main" val="149830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14B203-ED2B-C44F-9466-CA8C73E55BA9}" type="slidenum">
              <a:rPr lang="en-US"/>
              <a:pPr>
                <a:defRPr/>
              </a:pPr>
              <a:t>‹#›</a:t>
            </a:fld>
            <a:endParaRPr lang="en-US"/>
          </a:p>
        </p:txBody>
      </p:sp>
    </p:spTree>
    <p:extLst>
      <p:ext uri="{BB962C8B-B14F-4D97-AF65-F5344CB8AC3E}">
        <p14:creationId xmlns:p14="http://schemas.microsoft.com/office/powerpoint/2010/main" val="341971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18A6FA-913C-904B-9D29-0CCC6C538FCC}" type="slidenum">
              <a:rPr lang="en-US"/>
              <a:pPr>
                <a:defRPr/>
              </a:pPr>
              <a:t>‹#›</a:t>
            </a:fld>
            <a:endParaRPr lang="en-US"/>
          </a:p>
        </p:txBody>
      </p:sp>
    </p:spTree>
    <p:extLst>
      <p:ext uri="{BB962C8B-B14F-4D97-AF65-F5344CB8AC3E}">
        <p14:creationId xmlns:p14="http://schemas.microsoft.com/office/powerpoint/2010/main" val="3335912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ADB1C28-92B6-8B47-9073-75D5621F4DE8}" type="slidenum">
              <a:rPr lang="en-US"/>
              <a:pPr>
                <a:defRPr/>
              </a:pPr>
              <a:t>‹#›</a:t>
            </a:fld>
            <a:endParaRPr lang="en-US"/>
          </a:p>
        </p:txBody>
      </p:sp>
    </p:spTree>
    <p:extLst>
      <p:ext uri="{BB962C8B-B14F-4D97-AF65-F5344CB8AC3E}">
        <p14:creationId xmlns:p14="http://schemas.microsoft.com/office/powerpoint/2010/main" val="2837161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6C02B4-4575-7243-9D87-AD52F727BE91}" type="slidenum">
              <a:rPr lang="en-US"/>
              <a:pPr>
                <a:defRPr/>
              </a:pPr>
              <a:t>‹#›</a:t>
            </a:fld>
            <a:endParaRPr lang="en-US"/>
          </a:p>
        </p:txBody>
      </p:sp>
    </p:spTree>
    <p:extLst>
      <p:ext uri="{BB962C8B-B14F-4D97-AF65-F5344CB8AC3E}">
        <p14:creationId xmlns:p14="http://schemas.microsoft.com/office/powerpoint/2010/main" val="1158391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F97139-9D75-A746-A991-127502DC7ECB}" type="slidenum">
              <a:rPr lang="en-US"/>
              <a:pPr>
                <a:defRPr/>
              </a:pPr>
              <a:t>‹#›</a:t>
            </a:fld>
            <a:endParaRPr lang="en-US"/>
          </a:p>
        </p:txBody>
      </p:sp>
    </p:spTree>
    <p:extLst>
      <p:ext uri="{BB962C8B-B14F-4D97-AF65-F5344CB8AC3E}">
        <p14:creationId xmlns:p14="http://schemas.microsoft.com/office/powerpoint/2010/main" val="1667933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CEA5DD-A5D5-4646-A80B-179105F9478F}" type="slidenum">
              <a:rPr lang="en-US"/>
              <a:pPr>
                <a:defRPr/>
              </a:pPr>
              <a:t>‹#›</a:t>
            </a:fld>
            <a:endParaRPr lang="en-US"/>
          </a:p>
        </p:txBody>
      </p:sp>
    </p:spTree>
    <p:extLst>
      <p:ext uri="{BB962C8B-B14F-4D97-AF65-F5344CB8AC3E}">
        <p14:creationId xmlns:p14="http://schemas.microsoft.com/office/powerpoint/2010/main" val="21647603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290513"/>
            <a:ext cx="876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latin typeface="Helvetica Neue Regular" charset="0"/>
              </a:defRPr>
            </a:lvl1pPr>
          </a:lstStyle>
          <a:p>
            <a:pPr>
              <a:defRPr/>
            </a:pPr>
            <a:endParaRPr lang="en-US" dirty="0"/>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latin typeface="Helvetica Neue Regular" charset="0"/>
              </a:defRPr>
            </a:lvl1pPr>
          </a:lstStyle>
          <a:p>
            <a:pPr>
              <a:defRPr/>
            </a:pPr>
            <a:endParaRPr lang="en-US" dirty="0"/>
          </a:p>
        </p:txBody>
      </p:sp>
      <p:sp>
        <p:nvSpPr>
          <p:cNvPr id="5126" name="Rectangle 6"/>
          <p:cNvSpPr>
            <a:spLocks noGrp="1" noChangeArrowheads="1"/>
          </p:cNvSpPr>
          <p:nvPr>
            <p:ph type="sldNum" sz="quarter" idx="4"/>
          </p:nvPr>
        </p:nvSpPr>
        <p:spPr bwMode="auto">
          <a:xfrm>
            <a:off x="7010400" y="64770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latin typeface="Helvetica Neue Regular" charset="0"/>
              </a:defRPr>
            </a:lvl1pPr>
          </a:lstStyle>
          <a:p>
            <a:pPr>
              <a:defRPr/>
            </a:pPr>
            <a:fld id="{6BC8C012-C1F6-184D-9B14-78577182036A}" type="slidenum">
              <a:rPr lang="en-US" smtClean="0"/>
              <a:pPr>
                <a:defRPr/>
              </a:pPr>
              <a:t>‹#›</a:t>
            </a:fld>
            <a:endParaRPr lang="en-US" dirty="0"/>
          </a:p>
        </p:txBody>
      </p:sp>
    </p:spTree>
    <p:extLst>
      <p:ext uri="{BB962C8B-B14F-4D97-AF65-F5344CB8AC3E}">
        <p14:creationId xmlns:p14="http://schemas.microsoft.com/office/powerpoint/2010/main" val="39179542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l" rtl="0" eaLnBrk="0" fontAlgn="base" hangingPunct="0">
        <a:spcBef>
          <a:spcPct val="0"/>
        </a:spcBef>
        <a:spcAft>
          <a:spcPct val="0"/>
        </a:spcAft>
        <a:defRPr sz="4000" b="0" i="0">
          <a:solidFill>
            <a:srgbClr val="800000"/>
          </a:solidFill>
          <a:latin typeface="Helvetica Neue Regular" charset="0"/>
          <a:ea typeface="ＭＳ Ｐゴシック" charset="-128"/>
          <a:cs typeface="ＭＳ Ｐゴシック" charset="-128"/>
        </a:defRPr>
      </a:lvl1pPr>
      <a:lvl2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2pPr>
      <a:lvl3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3pPr>
      <a:lvl4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4pPr>
      <a:lvl5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5pPr>
      <a:lvl6pPr marL="457200" algn="l" rtl="0" fontAlgn="base">
        <a:spcBef>
          <a:spcPct val="0"/>
        </a:spcBef>
        <a:spcAft>
          <a:spcPct val="0"/>
        </a:spcAft>
        <a:defRPr sz="4000" b="1">
          <a:solidFill>
            <a:srgbClr val="FF0000"/>
          </a:solidFill>
          <a:latin typeface="Arial" charset="0"/>
        </a:defRPr>
      </a:lvl6pPr>
      <a:lvl7pPr marL="914400" algn="l" rtl="0" fontAlgn="base">
        <a:spcBef>
          <a:spcPct val="0"/>
        </a:spcBef>
        <a:spcAft>
          <a:spcPct val="0"/>
        </a:spcAft>
        <a:defRPr sz="4000" b="1">
          <a:solidFill>
            <a:srgbClr val="FF0000"/>
          </a:solidFill>
          <a:latin typeface="Arial" charset="0"/>
        </a:defRPr>
      </a:lvl7pPr>
      <a:lvl8pPr marL="1371600" algn="l" rtl="0" fontAlgn="base">
        <a:spcBef>
          <a:spcPct val="0"/>
        </a:spcBef>
        <a:spcAft>
          <a:spcPct val="0"/>
        </a:spcAft>
        <a:defRPr sz="4000" b="1">
          <a:solidFill>
            <a:srgbClr val="FF0000"/>
          </a:solidFill>
          <a:latin typeface="Arial" charset="0"/>
        </a:defRPr>
      </a:lvl8pPr>
      <a:lvl9pPr marL="1828800" algn="l" rtl="0" fontAlgn="base">
        <a:spcBef>
          <a:spcPct val="0"/>
        </a:spcBef>
        <a:spcAft>
          <a:spcPct val="0"/>
        </a:spcAft>
        <a:defRPr sz="40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b="0" i="0">
          <a:solidFill>
            <a:schemeClr val="tx1"/>
          </a:solidFill>
          <a:latin typeface="Helvetica Neue Regular"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b="0" i="0">
          <a:solidFill>
            <a:schemeClr val="tx1"/>
          </a:solidFill>
          <a:latin typeface="Helvetica Neue Regular" charset="0"/>
          <a:ea typeface="ＭＳ Ｐゴシック" charset="-128"/>
        </a:defRPr>
      </a:lvl2pPr>
      <a:lvl3pPr marL="1143000" indent="-228600" algn="l" rtl="0" eaLnBrk="0" fontAlgn="base" hangingPunct="0">
        <a:spcBef>
          <a:spcPct val="20000"/>
        </a:spcBef>
        <a:spcAft>
          <a:spcPct val="0"/>
        </a:spcAft>
        <a:buChar char="•"/>
        <a:defRPr sz="2400" b="0" i="0">
          <a:solidFill>
            <a:schemeClr val="tx1"/>
          </a:solidFill>
          <a:latin typeface="Helvetica Neue Regular" charset="0"/>
          <a:ea typeface="ＭＳ Ｐゴシック" charset="-128"/>
        </a:defRPr>
      </a:lvl3pPr>
      <a:lvl4pPr marL="1600200" indent="-228600" algn="l" rtl="0" eaLnBrk="0" fontAlgn="base" hangingPunct="0">
        <a:spcBef>
          <a:spcPct val="20000"/>
        </a:spcBef>
        <a:spcAft>
          <a:spcPct val="0"/>
        </a:spcAft>
        <a:buChar char="–"/>
        <a:defRPr sz="2000" b="0" i="0">
          <a:solidFill>
            <a:schemeClr val="tx1"/>
          </a:solidFill>
          <a:latin typeface="Helvetica Neue Regular" charset="0"/>
          <a:ea typeface="ＭＳ Ｐゴシック" charset="-128"/>
        </a:defRPr>
      </a:lvl4pPr>
      <a:lvl5pPr marL="2057400" indent="-228600" algn="l" rtl="0" eaLnBrk="0" fontAlgn="base" hangingPunct="0">
        <a:spcBef>
          <a:spcPct val="20000"/>
        </a:spcBef>
        <a:spcAft>
          <a:spcPct val="0"/>
        </a:spcAft>
        <a:buChar char="»"/>
        <a:defRPr sz="2000" b="0" i="0">
          <a:solidFill>
            <a:schemeClr val="tx1"/>
          </a:solidFill>
          <a:latin typeface="Helvetica Neue Regular"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1.tiff"/><Relationship Id="rId6" Type="http://schemas.openxmlformats.org/officeDocument/2006/relationships/image" Target="../media/image12.tiff"/><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5" Type="http://schemas.openxmlformats.org/officeDocument/2006/relationships/image" Target="../media/image3.tiff"/><Relationship Id="rId6"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5.tiff"/><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4.tiff"/><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chart" Target="../charts/char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hyperlink" Target="http://sonata.cs.princeton.edu/" TargetMode="External"/><Relationship Id="rId4" Type="http://schemas.openxmlformats.org/officeDocument/2006/relationships/hyperlink" Target="https://github.com/sonata-princeton" TargetMode="External"/><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tiff"/><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99" y="619431"/>
            <a:ext cx="8991599" cy="2486585"/>
          </a:xfrm>
        </p:spPr>
        <p:txBody>
          <a:bodyPr/>
          <a:lstStyle/>
          <a:p>
            <a:pPr algn="ctr"/>
            <a:r>
              <a:rPr lang="en-US" sz="5400" b="1" dirty="0">
                <a:solidFill>
                  <a:schemeClr val="tx1"/>
                </a:solidFill>
                <a:latin typeface="Helvetica Neue Condensed" charset="0"/>
                <a:ea typeface="Helvetica Neue Condensed" charset="0"/>
                <a:cs typeface="Helvetica Neue Condensed" charset="0"/>
              </a:rPr>
              <a:t>Sonata</a:t>
            </a:r>
            <a:r>
              <a:rPr lang="en-US" sz="4800" b="1" dirty="0">
                <a:solidFill>
                  <a:srgbClr val="FF0000"/>
                </a:solidFill>
                <a:latin typeface="Helvetica Neue Condensed" charset="0"/>
                <a:ea typeface="Helvetica Neue Condensed" charset="0"/>
                <a:cs typeface="Helvetica Neue Condensed" charset="0"/>
              </a:rPr>
              <a:t/>
            </a:r>
            <a:br>
              <a:rPr lang="en-US" sz="4800" b="1" dirty="0">
                <a:solidFill>
                  <a:srgbClr val="FF0000"/>
                </a:solidFill>
                <a:latin typeface="Helvetica Neue Condensed" charset="0"/>
                <a:ea typeface="Helvetica Neue Condensed" charset="0"/>
                <a:cs typeface="Helvetica Neue Condensed" charset="0"/>
              </a:rPr>
            </a:br>
            <a:r>
              <a:rPr lang="en-US" b="1" dirty="0">
                <a:solidFill>
                  <a:schemeClr val="tx1"/>
                </a:solidFill>
                <a:latin typeface="Helvetica Neue Condensed" charset="0"/>
                <a:ea typeface="Helvetica Neue Condensed" charset="0"/>
                <a:cs typeface="Helvetica Neue Condensed" charset="0"/>
              </a:rPr>
              <a:t>Query-driven Streaming Network Telemetry </a:t>
            </a:r>
          </a:p>
        </p:txBody>
      </p:sp>
      <p:sp>
        <p:nvSpPr>
          <p:cNvPr id="5" name="Subtitle 2"/>
          <p:cNvSpPr>
            <a:spLocks noGrp="1"/>
          </p:cNvSpPr>
          <p:nvPr>
            <p:ph type="subTitle" idx="1"/>
          </p:nvPr>
        </p:nvSpPr>
        <p:spPr>
          <a:xfrm>
            <a:off x="152400" y="3321934"/>
            <a:ext cx="8839200" cy="3145773"/>
          </a:xfrm>
        </p:spPr>
        <p:txBody>
          <a:bodyPr>
            <a:normAutofit/>
          </a:bodyPr>
          <a:lstStyle/>
          <a:p>
            <a:r>
              <a:rPr lang="en-US" sz="5400" b="1" dirty="0">
                <a:solidFill>
                  <a:srgbClr val="FF8000"/>
                </a:solidFill>
                <a:latin typeface="Helvetica Neue" charset="0"/>
                <a:ea typeface="Helvetica Neue" charset="0"/>
                <a:cs typeface="Helvetica Neue" charset="0"/>
              </a:rPr>
              <a:t>Arpit Gupta</a:t>
            </a:r>
          </a:p>
          <a:p>
            <a:r>
              <a:rPr lang="en-US" sz="4000" dirty="0">
                <a:latin typeface="Helvetica Neue" charset="0"/>
                <a:ea typeface="Helvetica Neue" charset="0"/>
                <a:cs typeface="Helvetica Neue" charset="0"/>
              </a:rPr>
              <a:t>Columbia University</a:t>
            </a:r>
          </a:p>
          <a:p>
            <a:r>
              <a:rPr lang="en-US" sz="4000" dirty="0">
                <a:latin typeface="Helvetica Neue" charset="0"/>
                <a:ea typeface="Helvetica Neue" charset="0"/>
                <a:cs typeface="Helvetica Neue" charset="0"/>
              </a:rPr>
              <a:t>UC Santa Barbara</a:t>
            </a:r>
          </a:p>
          <a:p>
            <a:pPr>
              <a:lnSpc>
                <a:spcPct val="120000"/>
              </a:lnSpc>
            </a:pPr>
            <a:endParaRPr lang="en-US" sz="3100" dirty="0">
              <a:latin typeface="Helvetica Neue" charset="0"/>
              <a:ea typeface="Helvetica Neue" charset="0"/>
              <a:cs typeface="Helvetica Neue" charset="0"/>
            </a:endParaRPr>
          </a:p>
        </p:txBody>
      </p:sp>
    </p:spTree>
    <p:extLst>
      <p:ext uri="{BB962C8B-B14F-4D97-AF65-F5344CB8AC3E}">
        <p14:creationId xmlns:p14="http://schemas.microsoft.com/office/powerpoint/2010/main" val="837845501"/>
      </p:ext>
    </p:extLst>
  </p:cSld>
  <p:clrMapOvr>
    <a:masterClrMapping/>
  </p:clrMapOvr>
  <mc:AlternateContent xmlns:mc="http://schemas.openxmlformats.org/markup-compatibility/2006" xmlns:p14="http://schemas.microsoft.com/office/powerpoint/2010/main">
    <mc:Choice Requires="p14">
      <p:transition spd="slow" p14:dur="2000" advTm="8145"/>
    </mc:Choice>
    <mc:Fallback xmlns="">
      <p:transition spd="slow" advTm="814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sym typeface="Lucida Sans Regular"/>
              </a:rPr>
              <a:t>Building Sonata is Challenging</a:t>
            </a:r>
            <a:endPar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4" name="Content Placeholder 3"/>
          <p:cNvSpPr>
            <a:spLocks noGrp="1"/>
          </p:cNvSpPr>
          <p:nvPr>
            <p:ph idx="1"/>
          </p:nvPr>
        </p:nvSpPr>
        <p:spPr>
          <a:xfrm>
            <a:off x="442434" y="1585403"/>
            <a:ext cx="8472966" cy="4525963"/>
          </a:xfrm>
        </p:spPr>
        <p:txBody>
          <a:bodyPr/>
          <a:lstStyle/>
          <a:p>
            <a:pPr>
              <a:lnSpc>
                <a:spcPct val="120000"/>
              </a:lnSpc>
            </a:pPr>
            <a:r>
              <a:rPr lang="en-US" sz="3200" dirty="0">
                <a:solidFill>
                  <a:schemeClr val="bg2"/>
                </a:solidFill>
                <a:latin typeface="Helvetica Neue" charset="0"/>
                <a:ea typeface="Helvetica Neue" charset="0"/>
                <a:cs typeface="Helvetica Neue" charset="0"/>
              </a:rPr>
              <a:t>Programming</a:t>
            </a:r>
            <a:r>
              <a:rPr lang="en-US" sz="3200" b="1" dirty="0">
                <a:solidFill>
                  <a:schemeClr val="bg2"/>
                </a:solidFill>
                <a:latin typeface="Helvetica Neue" charset="0"/>
                <a:ea typeface="Helvetica Neue" charset="0"/>
                <a:cs typeface="Helvetica Neue" charset="0"/>
              </a:rPr>
              <a:t> abstractions</a:t>
            </a:r>
          </a:p>
          <a:p>
            <a:pPr marL="457200" lvl="1" indent="0">
              <a:lnSpc>
                <a:spcPct val="120000"/>
              </a:lnSpc>
              <a:buNone/>
            </a:pPr>
            <a:r>
              <a:rPr lang="en-US" sz="2800" dirty="0">
                <a:solidFill>
                  <a:schemeClr val="bg2"/>
                </a:solidFill>
                <a:latin typeface="Helvetica Neue" charset="0"/>
                <a:ea typeface="Helvetica Neue" charset="0"/>
                <a:cs typeface="Helvetica Neue" charset="0"/>
              </a:rPr>
              <a:t>How to let network operators express queries for a wide-range of monitoring tasks?</a:t>
            </a:r>
            <a:endParaRPr lang="en-US" sz="2800" b="1" dirty="0">
              <a:solidFill>
                <a:schemeClr val="bg2"/>
              </a:solidFill>
              <a:latin typeface="Helvetica Neue" charset="0"/>
              <a:ea typeface="Helvetica Neue" charset="0"/>
              <a:cs typeface="Helvetica Neue" charset="0"/>
            </a:endParaRPr>
          </a:p>
          <a:p>
            <a:pPr>
              <a:lnSpc>
                <a:spcPct val="120000"/>
              </a:lnSpc>
            </a:pPr>
            <a:endParaRPr lang="en-US" b="1" dirty="0">
              <a:solidFill>
                <a:srgbClr val="333399"/>
              </a:solidFill>
              <a:latin typeface="Helvetica Neue" charset="0"/>
              <a:ea typeface="Helvetica Neue" charset="0"/>
              <a:cs typeface="Helvetica Neue" charset="0"/>
            </a:endParaRPr>
          </a:p>
          <a:p>
            <a:pPr>
              <a:lnSpc>
                <a:spcPct val="120000"/>
              </a:lnSpc>
            </a:pPr>
            <a:r>
              <a:rPr lang="en-US" sz="3200" b="1" dirty="0">
                <a:solidFill>
                  <a:srgbClr val="333399"/>
                </a:solidFill>
                <a:latin typeface="Helvetica Neue" charset="0"/>
                <a:ea typeface="Helvetica Neue" charset="0"/>
                <a:cs typeface="Helvetica Neue" charset="0"/>
              </a:rPr>
              <a:t>Scalability</a:t>
            </a:r>
          </a:p>
          <a:p>
            <a:pPr marL="457200" lvl="1" indent="0">
              <a:lnSpc>
                <a:spcPct val="120000"/>
              </a:lnSpc>
              <a:buNone/>
            </a:pPr>
            <a:r>
              <a:rPr lang="en-US" sz="2800" dirty="0">
                <a:latin typeface="Helvetica Neue" charset="0"/>
                <a:ea typeface="Helvetica Neue" charset="0"/>
                <a:cs typeface="Helvetica Neue" charset="0"/>
              </a:rPr>
              <a:t>How to execute </a:t>
            </a:r>
            <a:r>
              <a:rPr lang="en-US" sz="2800" b="1" dirty="0">
                <a:latin typeface="Helvetica Neue" charset="0"/>
                <a:ea typeface="Helvetica Neue" charset="0"/>
                <a:cs typeface="Helvetica Neue" charset="0"/>
              </a:rPr>
              <a:t>multiple queries </a:t>
            </a:r>
            <a:r>
              <a:rPr lang="en-US" sz="2800" dirty="0">
                <a:latin typeface="Helvetica Neue" charset="0"/>
                <a:ea typeface="Helvetica Neue" charset="0"/>
                <a:cs typeface="Helvetica Neue" charset="0"/>
              </a:rPr>
              <a:t>for </a:t>
            </a:r>
            <a:r>
              <a:rPr lang="en-US" sz="2800" b="1" dirty="0">
                <a:latin typeface="Helvetica Neue" charset="0"/>
                <a:ea typeface="Helvetica Neue" charset="0"/>
                <a:cs typeface="Helvetica Neue" charset="0"/>
              </a:rPr>
              <a:t>high-volume</a:t>
            </a:r>
            <a:r>
              <a:rPr lang="en-US" sz="2800" dirty="0">
                <a:latin typeface="Helvetica Neue" charset="0"/>
                <a:ea typeface="Helvetica Neue" charset="0"/>
                <a:cs typeface="Helvetica Neue" charset="0"/>
              </a:rPr>
              <a:t> traffic in real time?</a:t>
            </a:r>
          </a:p>
          <a:p>
            <a:pPr marL="0" indent="0">
              <a:lnSpc>
                <a:spcPct val="120000"/>
              </a:lnSpc>
              <a:buNone/>
            </a:pPr>
            <a:endParaRPr lang="en-US" dirty="0"/>
          </a:p>
        </p:txBody>
      </p:sp>
      <p:sp>
        <p:nvSpPr>
          <p:cNvPr id="2" name="Slide Number Placeholder 1"/>
          <p:cNvSpPr>
            <a:spLocks noGrp="1"/>
          </p:cNvSpPr>
          <p:nvPr>
            <p:ph type="sldNum" sz="quarter" idx="12"/>
          </p:nvPr>
        </p:nvSpPr>
        <p:spPr/>
        <p:txBody>
          <a:bodyPr/>
          <a:lstStyle/>
          <a:p>
            <a:pPr>
              <a:defRPr/>
            </a:pPr>
            <a:fld id="{495ADB0F-E9F2-1D42-9E15-ECDE97EFB0F8}" type="slidenum">
              <a:rPr lang="en-US" smtClean="0"/>
              <a:pPr>
                <a:defRPr/>
              </a:pPr>
              <a:t>10</a:t>
            </a:fld>
            <a:endParaRPr lang="en-US"/>
          </a:p>
        </p:txBody>
      </p:sp>
    </p:spTree>
    <p:extLst>
      <p:ext uri="{BB962C8B-B14F-4D97-AF65-F5344CB8AC3E}">
        <p14:creationId xmlns:p14="http://schemas.microsoft.com/office/powerpoint/2010/main" val="969842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1452D421-5A75-C843-B282-4B108AE84B53}"/>
              </a:ext>
            </a:extLst>
          </p:cNvPr>
          <p:cNvSpPr/>
          <p:nvPr/>
        </p:nvSpPr>
        <p:spPr>
          <a:xfrm>
            <a:off x="5245261" y="5911441"/>
            <a:ext cx="3530278" cy="707886"/>
          </a:xfrm>
          <a:prstGeom prst="rect">
            <a:avLst/>
          </a:prstGeom>
        </p:spPr>
        <p:txBody>
          <a:bodyPr wrap="square">
            <a:spAutoFit/>
          </a:bodyPr>
          <a:lstStyle/>
          <a:p>
            <a:pPr lvl="1"/>
            <a:r>
              <a:rPr lang="en-US" sz="2000" b="1" dirty="0" err="1">
                <a:latin typeface="Helvetica Neue" charset="0"/>
                <a:ea typeface="Helvetica Neue" charset="0"/>
                <a:cs typeface="Helvetica Neue" charset="0"/>
              </a:rPr>
              <a:t>Univmon</a:t>
            </a:r>
            <a:r>
              <a:rPr lang="en-US" sz="2000" dirty="0">
                <a:latin typeface="Helvetica Neue" charset="0"/>
                <a:ea typeface="Helvetica Neue" charset="0"/>
                <a:cs typeface="Helvetica Neue" charset="0"/>
              </a:rPr>
              <a:t> [SIGCOMM’16]</a:t>
            </a:r>
          </a:p>
          <a:p>
            <a:pPr lvl="1"/>
            <a:r>
              <a:rPr lang="en-US" sz="2000" b="1" dirty="0" err="1">
                <a:latin typeface="Helvetica Neue" charset="0"/>
                <a:ea typeface="Helvetica Neue" charset="0"/>
                <a:cs typeface="Helvetica Neue" charset="0"/>
              </a:rPr>
              <a:t>Marple</a:t>
            </a:r>
            <a:r>
              <a:rPr lang="en-US" sz="2000" dirty="0">
                <a:latin typeface="Helvetica Neue" charset="0"/>
                <a:ea typeface="Helvetica Neue" charset="0"/>
                <a:cs typeface="Helvetica Neue" charset="0"/>
              </a:rPr>
              <a:t> [SIGCOMM’17]</a:t>
            </a:r>
          </a:p>
        </p:txBody>
      </p:sp>
      <p:sp>
        <p:nvSpPr>
          <p:cNvPr id="16" name="Rectangle 15">
            <a:extLst>
              <a:ext uri="{FF2B5EF4-FFF2-40B4-BE49-F238E27FC236}">
                <a16:creationId xmlns="" xmlns:a16="http://schemas.microsoft.com/office/drawing/2014/main" id="{1452D421-5A75-C843-B282-4B108AE84B53}"/>
              </a:ext>
            </a:extLst>
          </p:cNvPr>
          <p:cNvSpPr/>
          <p:nvPr/>
        </p:nvSpPr>
        <p:spPr>
          <a:xfrm>
            <a:off x="918318" y="5868917"/>
            <a:ext cx="3627980" cy="707886"/>
          </a:xfrm>
          <a:prstGeom prst="rect">
            <a:avLst/>
          </a:prstGeom>
        </p:spPr>
        <p:txBody>
          <a:bodyPr wrap="square">
            <a:spAutoFit/>
          </a:bodyPr>
          <a:lstStyle/>
          <a:p>
            <a:pPr lvl="1"/>
            <a:r>
              <a:rPr lang="en-US" sz="2000" b="1" dirty="0" err="1">
                <a:latin typeface="Helvetica Neue" charset="0"/>
                <a:ea typeface="Helvetica Neue" charset="0"/>
                <a:cs typeface="Helvetica Neue" charset="0"/>
              </a:rPr>
              <a:t>Gigascope</a:t>
            </a:r>
            <a:r>
              <a:rPr lang="en-US" sz="2000" b="1" dirty="0">
                <a:latin typeface="Helvetica Neue" charset="0"/>
                <a:ea typeface="Helvetica Neue" charset="0"/>
                <a:cs typeface="Helvetica Neue" charset="0"/>
              </a:rPr>
              <a:t> </a:t>
            </a:r>
            <a:r>
              <a:rPr lang="en-US" sz="2000" dirty="0">
                <a:latin typeface="Helvetica Neue" charset="0"/>
                <a:ea typeface="Helvetica Neue" charset="0"/>
                <a:cs typeface="Helvetica Neue" charset="0"/>
              </a:rPr>
              <a:t>[SIGMOD’03]</a:t>
            </a:r>
          </a:p>
          <a:p>
            <a:pPr lvl="1"/>
            <a:r>
              <a:rPr lang="en-US" sz="2000" b="1" dirty="0" err="1">
                <a:latin typeface="Helvetica Neue" charset="0"/>
                <a:ea typeface="Helvetica Neue" charset="0"/>
                <a:cs typeface="Helvetica Neue" charset="0"/>
              </a:rPr>
              <a:t>NetQRE</a:t>
            </a:r>
            <a:r>
              <a:rPr lang="en-US" sz="2000" dirty="0">
                <a:latin typeface="Helvetica Neue" charset="0"/>
                <a:ea typeface="Helvetica Neue" charset="0"/>
                <a:cs typeface="Helvetica Neue" charset="0"/>
              </a:rPr>
              <a:t> [SIGCOMM’17]</a:t>
            </a:r>
          </a:p>
        </p:txBody>
      </p:sp>
      <p:graphicFrame>
        <p:nvGraphicFramePr>
          <p:cNvPr id="21" name="Content Placeholder 4">
            <a:extLst>
              <a:ext uri="{FF2B5EF4-FFF2-40B4-BE49-F238E27FC236}">
                <a16:creationId xmlns="" xmlns:a16="http://schemas.microsoft.com/office/drawing/2014/main" id="{4BC814DE-AA4C-144C-95C5-087DA8DEE2CA}"/>
              </a:ext>
            </a:extLst>
          </p:cNvPr>
          <p:cNvGraphicFramePr>
            <a:graphicFrameLocks/>
          </p:cNvGraphicFramePr>
          <p:nvPr>
            <p:extLst>
              <p:ext uri="{D42A27DB-BD31-4B8C-83A1-F6EECF244321}">
                <p14:modId xmlns:p14="http://schemas.microsoft.com/office/powerpoint/2010/main" val="1375123176"/>
              </p:ext>
            </p:extLst>
          </p:nvPr>
        </p:nvGraphicFramePr>
        <p:xfrm>
          <a:off x="537977" y="2769153"/>
          <a:ext cx="4432389" cy="3005601"/>
        </p:xfrm>
        <a:graphic>
          <a:graphicData uri="http://schemas.openxmlformats.org/drawingml/2006/table">
            <a:tbl>
              <a:tblPr firstRow="1">
                <a:tableStyleId>{00A15C55-8517-42AA-B614-E9B94910E393}</a:tableStyleId>
              </a:tblPr>
              <a:tblGrid>
                <a:gridCol w="1414561">
                  <a:extLst>
                    <a:ext uri="{9D8B030D-6E8A-4147-A177-3AD203B41FA5}">
                      <a16:colId xmlns="" xmlns:a16="http://schemas.microsoft.com/office/drawing/2014/main" val="20000"/>
                    </a:ext>
                  </a:extLst>
                </a:gridCol>
                <a:gridCol w="3017828">
                  <a:extLst>
                    <a:ext uri="{9D8B030D-6E8A-4147-A177-3AD203B41FA5}">
                      <a16:colId xmlns="" xmlns:a16="http://schemas.microsoft.com/office/drawing/2014/main" val="20001"/>
                    </a:ext>
                  </a:extLst>
                </a:gridCol>
              </a:tblGrid>
              <a:tr h="879062">
                <a:tc>
                  <a:txBody>
                    <a:bodyPr/>
                    <a:lstStyle/>
                    <a:p>
                      <a:pPr algn="ctr"/>
                      <a:endParaRPr lang="en-US" sz="2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533364">
                <a:tc>
                  <a:txBody>
                    <a:bodyPr/>
                    <a:lstStyle/>
                    <a:p>
                      <a:pPr algn="ctr"/>
                      <a:r>
                        <a:rPr lang="en-US" sz="2000" b="1" dirty="0">
                          <a:solidFill>
                            <a:schemeClr val="accent2"/>
                          </a:solidFill>
                          <a:latin typeface="Helvetica Neue" charset="0"/>
                          <a:ea typeface="Helvetica Neue" charset="0"/>
                          <a:cs typeface="Helvetica Neue" charset="0"/>
                        </a:rPr>
                        <a:t>Match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rgbClr val="00B050"/>
                          </a:solidFill>
                          <a:latin typeface="Helvetica Neue" charset="0"/>
                          <a:ea typeface="Helvetica Neue" charset="0"/>
                          <a:cs typeface="Helvetica Neue" charset="0"/>
                        </a:rPr>
                        <a:t>Headers + Payload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704237">
                <a:tc>
                  <a:txBody>
                    <a:bodyPr/>
                    <a:lstStyle/>
                    <a:p>
                      <a:pPr algn="ctr"/>
                      <a:r>
                        <a:rPr lang="en-US" sz="2000" b="1" dirty="0">
                          <a:solidFill>
                            <a:schemeClr val="accent2"/>
                          </a:solidFill>
                          <a:latin typeface="Helvetica Neue" charset="0"/>
                          <a:ea typeface="Helvetica Neue" charset="0"/>
                          <a:cs typeface="Helvetica Neue" charset="0"/>
                        </a:rPr>
                        <a:t>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rgbClr val="00B050"/>
                          </a:solidFill>
                          <a:latin typeface="Helvetica Neue" charset="0"/>
                          <a:ea typeface="Helvetica Neue" charset="0"/>
                          <a:cs typeface="Helvetica Neue" charset="0"/>
                        </a:rPr>
                        <a:t>Any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444469">
                <a:tc>
                  <a:txBody>
                    <a:bodyPr/>
                    <a:lstStyle/>
                    <a:p>
                      <a:pPr algn="ctr"/>
                      <a:r>
                        <a:rPr lang="en-US" sz="2000" b="1" dirty="0">
                          <a:solidFill>
                            <a:schemeClr val="accent2"/>
                          </a:solidFill>
                          <a:latin typeface="Helvetica Neue" charset="0"/>
                          <a:ea typeface="Helvetica Neue" charset="0"/>
                          <a:cs typeface="Helvetica Neue" charset="0"/>
                        </a:rPr>
                        <a:t>State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i="1" dirty="0">
                          <a:solidFill>
                            <a:srgbClr val="00B050"/>
                          </a:solidFill>
                          <a:latin typeface="Helvetica Neue" charset="0"/>
                          <a:ea typeface="Helvetica Neue" charset="0"/>
                          <a:cs typeface="Helvetica Neue" charset="0"/>
                        </a:rPr>
                        <a:t>O(</a:t>
                      </a:r>
                      <a:r>
                        <a:rPr lang="en-US" sz="2000" b="1" i="0" dirty="0">
                          <a:solidFill>
                            <a:srgbClr val="00B050"/>
                          </a:solidFill>
                          <a:latin typeface="Helvetica Neue" charset="0"/>
                          <a:ea typeface="Helvetica Neue" charset="0"/>
                          <a:cs typeface="Helvetica Neue" charset="0"/>
                        </a:rPr>
                        <a:t>Gb</a:t>
                      </a:r>
                      <a:r>
                        <a:rPr lang="en-US" sz="2000" b="1" i="1" dirty="0">
                          <a:solidFill>
                            <a:srgbClr val="00B050"/>
                          </a:solidFill>
                          <a:latin typeface="Helvetica Neue" charset="0"/>
                          <a:ea typeface="Helvetica Neue" charset="0"/>
                          <a:cs typeface="Helvetica Neue"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15846585"/>
                  </a:ext>
                </a:extLst>
              </a:tr>
              <a:tr h="444469">
                <a:tc>
                  <a:txBody>
                    <a:bodyPr/>
                    <a:lstStyle/>
                    <a:p>
                      <a:pPr algn="ctr"/>
                      <a:r>
                        <a:rPr lang="en-US" sz="2000" b="1" dirty="0">
                          <a:solidFill>
                            <a:schemeClr val="accent2"/>
                          </a:solidFill>
                          <a:latin typeface="Helvetica Neue" charset="0"/>
                          <a:ea typeface="Helvetica Neue" charset="0"/>
                          <a:cs typeface="Helvetica Neue" charset="0"/>
                        </a:rPr>
                        <a:t>Speed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i="1" dirty="0">
                          <a:solidFill>
                            <a:srgbClr val="FF0000"/>
                          </a:solidFill>
                          <a:latin typeface="Helvetica Neue" charset="0"/>
                          <a:ea typeface="Helvetica Neue" charset="0"/>
                          <a:cs typeface="Helvetica Neue" charset="0"/>
                        </a:rPr>
                        <a:t>O(</a:t>
                      </a:r>
                      <a:r>
                        <a:rPr lang="en-US" sz="2000" b="1" i="1" dirty="0" err="1">
                          <a:solidFill>
                            <a:srgbClr val="FF0000"/>
                          </a:solidFill>
                          <a:latin typeface="Helvetica Neue" charset="0"/>
                          <a:ea typeface="Helvetica Neue" charset="0"/>
                          <a:cs typeface="Helvetica Neue" charset="0"/>
                        </a:rPr>
                        <a:t>μ</a:t>
                      </a:r>
                      <a:r>
                        <a:rPr lang="en-US" sz="2000" b="1" i="0" dirty="0" err="1">
                          <a:solidFill>
                            <a:srgbClr val="FF0000"/>
                          </a:solidFill>
                          <a:latin typeface="Helvetica Neue" charset="0"/>
                          <a:ea typeface="Helvetica Neue" charset="0"/>
                          <a:cs typeface="Helvetica Neue" charset="0"/>
                        </a:rPr>
                        <a:t>s</a:t>
                      </a:r>
                      <a:r>
                        <a:rPr lang="en-US" sz="2000" b="1" i="1" dirty="0">
                          <a:solidFill>
                            <a:srgbClr val="FF0000"/>
                          </a:solidFill>
                          <a:latin typeface="Helvetica Neue" charset="0"/>
                          <a:ea typeface="Helvetica Neue" charset="0"/>
                          <a:cs typeface="Helvetica Neue"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89145493"/>
                  </a:ext>
                </a:extLst>
              </a:tr>
            </a:tbl>
          </a:graphicData>
        </a:graphic>
      </p:graphicFrame>
      <p:graphicFrame>
        <p:nvGraphicFramePr>
          <p:cNvPr id="22" name="Content Placeholder 4">
            <a:extLst>
              <a:ext uri="{FF2B5EF4-FFF2-40B4-BE49-F238E27FC236}">
                <a16:creationId xmlns="" xmlns:a16="http://schemas.microsoft.com/office/drawing/2014/main" id="{CA05D0CC-BA98-9543-9719-3EB2C723918C}"/>
              </a:ext>
            </a:extLst>
          </p:cNvPr>
          <p:cNvGraphicFramePr>
            <a:graphicFrameLocks/>
          </p:cNvGraphicFramePr>
          <p:nvPr>
            <p:extLst>
              <p:ext uri="{D42A27DB-BD31-4B8C-83A1-F6EECF244321}">
                <p14:modId xmlns:p14="http://schemas.microsoft.com/office/powerpoint/2010/main" val="1028586829"/>
              </p:ext>
            </p:extLst>
          </p:nvPr>
        </p:nvGraphicFramePr>
        <p:xfrm>
          <a:off x="4970366" y="2769153"/>
          <a:ext cx="3901383" cy="3005601"/>
        </p:xfrm>
        <a:graphic>
          <a:graphicData uri="http://schemas.openxmlformats.org/drawingml/2006/table">
            <a:tbl>
              <a:tblPr firstRow="1" bandRow="1">
                <a:tableStyleId>{00A15C55-8517-42AA-B614-E9B94910E393}</a:tableStyleId>
              </a:tblPr>
              <a:tblGrid>
                <a:gridCol w="3901383">
                  <a:extLst>
                    <a:ext uri="{9D8B030D-6E8A-4147-A177-3AD203B41FA5}">
                      <a16:colId xmlns="" xmlns:a16="http://schemas.microsoft.com/office/drawing/2014/main" val="2691448505"/>
                    </a:ext>
                  </a:extLst>
                </a:gridCol>
              </a:tblGrid>
              <a:tr h="879062">
                <a:tc>
                  <a:txBody>
                    <a:bodyPr/>
                    <a:lstStyle/>
                    <a:p>
                      <a:pPr algn="ctr"/>
                      <a:endParaRPr lang="en-US" sz="2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533363">
                <a:tc>
                  <a:txBody>
                    <a:bodyPr/>
                    <a:lstStyle/>
                    <a:p>
                      <a:pPr algn="ctr"/>
                      <a:r>
                        <a:rPr lang="en-US" sz="2000" b="1" dirty="0">
                          <a:solidFill>
                            <a:srgbClr val="FF0000"/>
                          </a:solidFill>
                          <a:latin typeface="Helvetica Neue" charset="0"/>
                          <a:ea typeface="Helvetica Neue" charset="0"/>
                          <a:cs typeface="Helvetica Neue" charset="0"/>
                        </a:rPr>
                        <a:t>Headers++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704238">
                <a:tc>
                  <a:txBody>
                    <a:bodyPr/>
                    <a:lstStyle/>
                    <a:p>
                      <a:pPr algn="ctr"/>
                      <a:r>
                        <a:rPr lang="en-US" sz="2000" b="1" dirty="0">
                          <a:solidFill>
                            <a:srgbClr val="FF0000"/>
                          </a:solidFill>
                          <a:latin typeface="Helvetica Neue" charset="0"/>
                          <a:ea typeface="Helvetica Neue" charset="0"/>
                          <a:cs typeface="Helvetica Neue" charset="0"/>
                        </a:rPr>
                        <a:t>add, subtract, bit</a:t>
                      </a:r>
                      <a:r>
                        <a:rPr lang="en-US" sz="2000" b="1" baseline="0" dirty="0">
                          <a:solidFill>
                            <a:srgbClr val="FF0000"/>
                          </a:solidFill>
                          <a:latin typeface="Helvetica Neue" charset="0"/>
                          <a:ea typeface="Helvetica Neue" charset="0"/>
                          <a:cs typeface="Helvetica Neue" charset="0"/>
                        </a:rPr>
                        <a:t> </a:t>
                      </a:r>
                      <a:r>
                        <a:rPr lang="en-US" sz="2000" b="1" dirty="0">
                          <a:solidFill>
                            <a:srgbClr val="FF0000"/>
                          </a:solidFill>
                          <a:latin typeface="Helvetica Neue" charset="0"/>
                          <a:ea typeface="Helvetica Neue" charset="0"/>
                          <a:cs typeface="Helvetica Neue" charset="0"/>
                        </a:rPr>
                        <a:t>operations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444469">
                <a:tc>
                  <a:txBody>
                    <a:bodyPr/>
                    <a:lstStyle/>
                    <a:p>
                      <a:pPr algn="ctr"/>
                      <a:r>
                        <a:rPr lang="en-US" sz="2000" b="1" i="1" dirty="0">
                          <a:solidFill>
                            <a:srgbClr val="FF0000"/>
                          </a:solidFill>
                          <a:latin typeface="Helvetica Neue" charset="0"/>
                          <a:ea typeface="Helvetica Neue" charset="0"/>
                          <a:cs typeface="Helvetica Neue" charset="0"/>
                        </a:rPr>
                        <a:t>O(</a:t>
                      </a:r>
                      <a:r>
                        <a:rPr lang="en-US" sz="2000" b="1" i="0" dirty="0">
                          <a:solidFill>
                            <a:srgbClr val="FF0000"/>
                          </a:solidFill>
                          <a:latin typeface="Helvetica Neue" charset="0"/>
                          <a:ea typeface="Helvetica Neue" charset="0"/>
                          <a:cs typeface="Helvetica Neue" charset="0"/>
                        </a:rPr>
                        <a:t>Mb</a:t>
                      </a:r>
                      <a:r>
                        <a:rPr lang="en-US" sz="2000" b="1" i="1" dirty="0">
                          <a:solidFill>
                            <a:srgbClr val="FF0000"/>
                          </a:solidFill>
                          <a:latin typeface="Helvetica Neue" charset="0"/>
                          <a:ea typeface="Helvetica Neue" charset="0"/>
                          <a:cs typeface="Helvetica Neue"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15846585"/>
                  </a:ext>
                </a:extLst>
              </a:tr>
              <a:tr h="444469">
                <a:tc>
                  <a:txBody>
                    <a:bodyPr/>
                    <a:lstStyle/>
                    <a:p>
                      <a:pPr algn="ctr"/>
                      <a:r>
                        <a:rPr lang="en-US" sz="2000" b="1" i="1" dirty="0">
                          <a:solidFill>
                            <a:srgbClr val="00B050"/>
                          </a:solidFill>
                          <a:latin typeface="Helvetica Neue" charset="0"/>
                          <a:ea typeface="Helvetica Neue" charset="0"/>
                          <a:cs typeface="Helvetica Neue" charset="0"/>
                        </a:rPr>
                        <a:t>O(</a:t>
                      </a:r>
                      <a:r>
                        <a:rPr lang="en-US" sz="2000" b="1" i="0" dirty="0">
                          <a:solidFill>
                            <a:srgbClr val="00B050"/>
                          </a:solidFill>
                          <a:latin typeface="Helvetica Neue" charset="0"/>
                          <a:ea typeface="Helvetica Neue" charset="0"/>
                          <a:cs typeface="Helvetica Neue" charset="0"/>
                        </a:rPr>
                        <a:t>ns</a:t>
                      </a:r>
                      <a:r>
                        <a:rPr lang="en-US" sz="2000" b="1" i="1" dirty="0">
                          <a:solidFill>
                            <a:srgbClr val="00B050"/>
                          </a:solidFill>
                          <a:latin typeface="Helvetica Neue" charset="0"/>
                          <a:ea typeface="Helvetica Neue" charset="0"/>
                          <a:cs typeface="Helvetica Neue"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89145493"/>
                  </a:ext>
                </a:extLst>
              </a:tr>
            </a:tbl>
          </a:graphicData>
        </a:graphic>
      </p:graphicFrame>
      <p:sp>
        <p:nvSpPr>
          <p:cNvPr id="12" name="Rectangle 11">
            <a:extLst>
              <a:ext uri="{FF2B5EF4-FFF2-40B4-BE49-F238E27FC236}">
                <a16:creationId xmlns="" xmlns:a16="http://schemas.microsoft.com/office/drawing/2014/main" id="{656510BB-822C-FD44-A7F3-BACCAB426E7A}"/>
              </a:ext>
            </a:extLst>
          </p:cNvPr>
          <p:cNvSpPr/>
          <p:nvPr/>
        </p:nvSpPr>
        <p:spPr>
          <a:xfrm>
            <a:off x="0" y="3589947"/>
            <a:ext cx="9144000" cy="2986855"/>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p:txBody>
      </p:sp>
      <p:pic>
        <p:nvPicPr>
          <p:cNvPr id="15" name="Picture 14">
            <a:extLst>
              <a:ext uri="{FF2B5EF4-FFF2-40B4-BE49-F238E27FC236}">
                <a16:creationId xmlns="" xmlns:a16="http://schemas.microsoft.com/office/drawing/2014/main" id="{9CAC8370-7A16-2E43-8118-D9876FC20810}"/>
              </a:ext>
            </a:extLst>
          </p:cNvPr>
          <p:cNvPicPr>
            <a:picLocks noChangeAspect="1"/>
          </p:cNvPicPr>
          <p:nvPr/>
        </p:nvPicPr>
        <p:blipFill>
          <a:blip r:embed="rId3"/>
          <a:stretch>
            <a:fillRect/>
          </a:stretch>
        </p:blipFill>
        <p:spPr>
          <a:xfrm>
            <a:off x="3060224" y="2822739"/>
            <a:ext cx="810991" cy="713622"/>
          </a:xfrm>
          <a:prstGeom prst="rect">
            <a:avLst/>
          </a:prstGeom>
        </p:spPr>
      </p:pic>
      <p:sp>
        <p:nvSpPr>
          <p:cNvPr id="3" name="Slide Number Placeholder 2">
            <a:extLst>
              <a:ext uri="{FF2B5EF4-FFF2-40B4-BE49-F238E27FC236}">
                <a16:creationId xmlns="" xmlns:a16="http://schemas.microsoft.com/office/drawing/2014/main" id="{E98AB003-FDB9-BB42-A092-EAE7A37B4264}"/>
              </a:ext>
            </a:extLst>
          </p:cNvPr>
          <p:cNvSpPr>
            <a:spLocks noGrp="1"/>
          </p:cNvSpPr>
          <p:nvPr>
            <p:ph type="sldNum" sz="quarter" idx="12"/>
          </p:nvPr>
        </p:nvSpPr>
        <p:spPr/>
        <p:txBody>
          <a:bodyPr/>
          <a:lstStyle/>
          <a:p>
            <a:fld id="{4748F3B0-5290-A241-88FF-F03DD1126586}" type="slidenum">
              <a:rPr lang="en-US" smtClean="0"/>
              <a:t>11</a:t>
            </a:fld>
            <a:endParaRPr lang="en-US"/>
          </a:p>
        </p:txBody>
      </p:sp>
      <p:sp>
        <p:nvSpPr>
          <p:cNvPr id="4" name="Title 3"/>
          <p:cNvSpPr>
            <a:spLocks noGrp="1"/>
          </p:cNvSpPr>
          <p:nvPr>
            <p:ph type="title"/>
          </p:nvPr>
        </p:nvSpPr>
        <p:spPr>
          <a:xfrm>
            <a:off x="104172" y="287737"/>
            <a:ext cx="9039828" cy="1143000"/>
          </a:xfrm>
        </p:spPr>
        <p:txBody>
          <a:bodyPr/>
          <a:lstStyle/>
          <a:p>
            <a:r>
              <a:rPr lang="en-US" b="1" dirty="0">
                <a:solidFill>
                  <a:schemeClr val="tx1"/>
                </a:solidFill>
                <a:latin typeface="Helvetica Neue Condensed" charset="0"/>
                <a:ea typeface="Helvetica Neue Condensed" charset="0"/>
                <a:cs typeface="Helvetica Neue Condensed" charset="0"/>
              </a:rPr>
              <a:t>Where to Execute Monitoring Queries?</a:t>
            </a:r>
          </a:p>
        </p:txBody>
      </p:sp>
      <p:pic>
        <p:nvPicPr>
          <p:cNvPr id="11" name="droppedImage.pdf">
            <a:extLst>
              <a:ext uri="{FF2B5EF4-FFF2-40B4-BE49-F238E27FC236}">
                <a16:creationId xmlns="" xmlns:a16="http://schemas.microsoft.com/office/drawing/2014/main" id="{6D3F23B1-5B08-0448-B9AF-87E87675CC47}"/>
              </a:ext>
            </a:extLst>
          </p:cNvPr>
          <p:cNvPicPr/>
          <p:nvPr/>
        </p:nvPicPr>
        <p:blipFill>
          <a:blip r:embed="rId4">
            <a:extLst/>
          </a:blip>
          <a:stretch>
            <a:fillRect/>
          </a:stretch>
        </p:blipFill>
        <p:spPr>
          <a:xfrm>
            <a:off x="6348786" y="2934855"/>
            <a:ext cx="1144543" cy="489391"/>
          </a:xfrm>
          <a:prstGeom prst="rect">
            <a:avLst/>
          </a:prstGeom>
          <a:ln w="12700">
            <a:miter lim="400000"/>
          </a:ln>
        </p:spPr>
      </p:pic>
      <p:sp>
        <p:nvSpPr>
          <p:cNvPr id="17" name="Shape 459">
            <a:extLst>
              <a:ext uri="{FF2B5EF4-FFF2-40B4-BE49-F238E27FC236}">
                <a16:creationId xmlns="" xmlns:a16="http://schemas.microsoft.com/office/drawing/2014/main" id="{7A16551E-3CB5-2342-BB30-6774D33CB428}"/>
              </a:ext>
            </a:extLst>
          </p:cNvPr>
          <p:cNvSpPr/>
          <p:nvPr/>
        </p:nvSpPr>
        <p:spPr>
          <a:xfrm>
            <a:off x="5751393" y="2192722"/>
            <a:ext cx="2369574" cy="37196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b="1" dirty="0">
                <a:solidFill>
                  <a:schemeClr val="tx1">
                    <a:lumMod val="95000"/>
                    <a:lumOff val="5000"/>
                  </a:schemeClr>
                </a:solidFill>
                <a:latin typeface="Helvetica Neue" charset="0"/>
                <a:ea typeface="Helvetica Neue" charset="0"/>
                <a:cs typeface="Helvetica Neue" charset="0"/>
                <a:sym typeface="Lucida Sans Regular"/>
              </a:rPr>
              <a:t> Switches</a:t>
            </a:r>
          </a:p>
        </p:txBody>
      </p:sp>
      <p:sp>
        <p:nvSpPr>
          <p:cNvPr id="18" name="Shape 459">
            <a:extLst>
              <a:ext uri="{FF2B5EF4-FFF2-40B4-BE49-F238E27FC236}">
                <a16:creationId xmlns="" xmlns:a16="http://schemas.microsoft.com/office/drawing/2014/main" id="{A586D0FD-5D71-674C-AD59-4C16611A16E3}"/>
              </a:ext>
            </a:extLst>
          </p:cNvPr>
          <p:cNvSpPr/>
          <p:nvPr/>
        </p:nvSpPr>
        <p:spPr>
          <a:xfrm>
            <a:off x="2506889" y="2192721"/>
            <a:ext cx="1867360" cy="37196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b="1" dirty="0">
                <a:solidFill>
                  <a:schemeClr val="tx1">
                    <a:lumMod val="95000"/>
                    <a:lumOff val="5000"/>
                  </a:schemeClr>
                </a:solidFill>
                <a:latin typeface="Helvetica Neue" charset="0"/>
                <a:ea typeface="Helvetica Neue" charset="0"/>
                <a:cs typeface="Helvetica Neue" charset="0"/>
                <a:sym typeface="Lucida Sans Regular"/>
              </a:rPr>
              <a:t>CPUs</a:t>
            </a:r>
          </a:p>
        </p:txBody>
      </p:sp>
      <p:pic>
        <p:nvPicPr>
          <p:cNvPr id="23" name="Picture 22">
            <a:extLst>
              <a:ext uri="{FF2B5EF4-FFF2-40B4-BE49-F238E27FC236}">
                <a16:creationId xmlns="" xmlns:a16="http://schemas.microsoft.com/office/drawing/2014/main" id="{7AE05A2E-91A6-9144-9013-8AACBFDE9BF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732308" y="1338140"/>
            <a:ext cx="1416519" cy="737033"/>
          </a:xfrm>
          <a:prstGeom prst="rect">
            <a:avLst/>
          </a:prstGeom>
        </p:spPr>
      </p:pic>
      <p:pic>
        <p:nvPicPr>
          <p:cNvPr id="24" name="Picture 23"/>
          <p:cNvPicPr>
            <a:picLocks noChangeAspect="1"/>
          </p:cNvPicPr>
          <p:nvPr/>
        </p:nvPicPr>
        <p:blipFill>
          <a:blip r:embed="rId6"/>
          <a:stretch>
            <a:fillRect/>
          </a:stretch>
        </p:blipFill>
        <p:spPr>
          <a:xfrm>
            <a:off x="6258156" y="1356401"/>
            <a:ext cx="1515569" cy="718772"/>
          </a:xfrm>
          <a:prstGeom prst="rect">
            <a:avLst/>
          </a:prstGeom>
        </p:spPr>
      </p:pic>
      <p:sp>
        <p:nvSpPr>
          <p:cNvPr id="13" name="Rounded Rectangle 12">
            <a:extLst>
              <a:ext uri="{FF2B5EF4-FFF2-40B4-BE49-F238E27FC236}">
                <a16:creationId xmlns="" xmlns:a16="http://schemas.microsoft.com/office/drawing/2014/main" id="{DDB78E1C-FFA3-A746-B5BE-00F41780BD82}"/>
              </a:ext>
            </a:extLst>
          </p:cNvPr>
          <p:cNvSpPr/>
          <p:nvPr/>
        </p:nvSpPr>
        <p:spPr>
          <a:xfrm>
            <a:off x="185195" y="4094203"/>
            <a:ext cx="8877782" cy="104308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Can we use both </a:t>
            </a:r>
            <a:r>
              <a:rPr lang="en-US" sz="3600" b="1" dirty="0">
                <a:solidFill>
                  <a:srgbClr val="FF0000"/>
                </a:solidFill>
                <a:latin typeface="Helvetica Neue" charset="0"/>
                <a:ea typeface="Helvetica Neue" charset="0"/>
                <a:cs typeface="Helvetica Neue" charset="0"/>
              </a:rPr>
              <a:t>switches</a:t>
            </a:r>
            <a:r>
              <a:rPr lang="en-US" sz="3600" b="1" dirty="0">
                <a:solidFill>
                  <a:schemeClr val="tx1"/>
                </a:solidFill>
                <a:latin typeface="Helvetica Neue" charset="0"/>
                <a:ea typeface="Helvetica Neue" charset="0"/>
                <a:cs typeface="Helvetica Neue" charset="0"/>
              </a:rPr>
              <a:t> and </a:t>
            </a:r>
            <a:r>
              <a:rPr lang="en-US" sz="3600" b="1" dirty="0">
                <a:solidFill>
                  <a:srgbClr val="FF0000"/>
                </a:solidFill>
                <a:latin typeface="Helvetica Neue" charset="0"/>
                <a:ea typeface="Helvetica Neue" charset="0"/>
                <a:cs typeface="Helvetica Neue" charset="0"/>
              </a:rPr>
              <a:t>CPUs</a:t>
            </a:r>
            <a:r>
              <a:rPr lang="en-US" sz="3600" b="1" dirty="0">
                <a:solidFill>
                  <a:schemeClr val="tx1"/>
                </a:solidFill>
                <a:latin typeface="Helvetica Neue" charset="0"/>
                <a:ea typeface="Helvetica Neue" charset="0"/>
                <a:cs typeface="Helvetica Neue" charset="0"/>
              </a:rPr>
              <a:t>?</a:t>
            </a:r>
            <a:endParaRPr lang="en-US" sz="36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209415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7"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ounded Rectangle 109"/>
          <p:cNvSpPr/>
          <p:nvPr/>
        </p:nvSpPr>
        <p:spPr>
          <a:xfrm>
            <a:off x="7154001" y="1737043"/>
            <a:ext cx="1463693" cy="3498081"/>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Programmable </a:t>
            </a:r>
            <a:r>
              <a:rPr lang="en-US" sz="1350" b="1" dirty="0" err="1">
                <a:latin typeface="Helvetica Neue" charset="0"/>
                <a:ea typeface="Helvetica Neue" charset="0"/>
                <a:cs typeface="Helvetica Neue" charset="0"/>
              </a:rPr>
              <a:t>Deparser</a:t>
            </a:r>
            <a:endParaRPr lang="en-US" sz="135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p:txBody>
      </p:sp>
      <p:grpSp>
        <p:nvGrpSpPr>
          <p:cNvPr id="264" name="Group 263"/>
          <p:cNvGrpSpPr/>
          <p:nvPr/>
        </p:nvGrpSpPr>
        <p:grpSpPr>
          <a:xfrm>
            <a:off x="7498829" y="2400352"/>
            <a:ext cx="784325" cy="2678062"/>
            <a:chOff x="7498829" y="2510581"/>
            <a:chExt cx="784325" cy="2678062"/>
          </a:xfrm>
        </p:grpSpPr>
        <p:grpSp>
          <p:nvGrpSpPr>
            <p:cNvPr id="190" name="Group 189"/>
            <p:cNvGrpSpPr/>
            <p:nvPr/>
          </p:nvGrpSpPr>
          <p:grpSpPr>
            <a:xfrm>
              <a:off x="7502388" y="2510581"/>
              <a:ext cx="780766" cy="427769"/>
              <a:chOff x="6858000" y="3200400"/>
              <a:chExt cx="685800" cy="375739"/>
            </a:xfrm>
          </p:grpSpPr>
          <p:sp>
            <p:nvSpPr>
              <p:cNvPr id="134" name="Rectangle 13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88" name="Rectangle 187"/>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89" name="Rectangle 188"/>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163" name="Straight Connector 162"/>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7498829" y="3260679"/>
              <a:ext cx="780766" cy="427769"/>
              <a:chOff x="6858000" y="3200400"/>
              <a:chExt cx="685800" cy="375739"/>
            </a:xfrm>
          </p:grpSpPr>
          <p:sp>
            <p:nvSpPr>
              <p:cNvPr id="192" name="Rectangle 19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93" name="Rectangle 19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94" name="Rectangle 19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195" name="Straight Connector 19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7498829" y="4010777"/>
              <a:ext cx="780766" cy="427769"/>
              <a:chOff x="6858000" y="3200400"/>
              <a:chExt cx="685800" cy="375739"/>
            </a:xfrm>
          </p:grpSpPr>
          <p:sp>
            <p:nvSpPr>
              <p:cNvPr id="202" name="Rectangle 20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03" name="Rectangle 20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04" name="Rectangle 20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205" name="Straight Connector 20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7498829" y="4760874"/>
              <a:ext cx="780766" cy="427769"/>
              <a:chOff x="6858000" y="3200400"/>
              <a:chExt cx="685800" cy="375739"/>
            </a:xfrm>
          </p:grpSpPr>
          <p:sp>
            <p:nvSpPr>
              <p:cNvPr id="212" name="Rectangle 21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13" name="Rectangle 21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14" name="Rectangle 21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215" name="Straight Connector 21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sp>
        <p:nvSpPr>
          <p:cNvPr id="224" name="TextBox 223"/>
          <p:cNvSpPr txBox="1"/>
          <p:nvPr/>
        </p:nvSpPr>
        <p:spPr>
          <a:xfrm>
            <a:off x="4104431" y="5280498"/>
            <a:ext cx="946093" cy="369332"/>
          </a:xfrm>
          <a:prstGeom prst="rect">
            <a:avLst/>
          </a:prstGeom>
          <a:noFill/>
        </p:spPr>
        <p:txBody>
          <a:bodyPr wrap="none" rtlCol="0">
            <a:spAutoFit/>
          </a:bodyPr>
          <a:lstStyle/>
          <a:p>
            <a:pPr algn="ctr"/>
            <a:r>
              <a:rPr lang="en-US" b="1" dirty="0">
                <a:latin typeface="Helvetica Neue" charset="0"/>
                <a:ea typeface="Helvetica Neue" charset="0"/>
                <a:cs typeface="Helvetica Neue" charset="0"/>
              </a:rPr>
              <a:t>Stages</a:t>
            </a:r>
          </a:p>
        </p:txBody>
      </p:sp>
      <p:sp>
        <p:nvSpPr>
          <p:cNvPr id="251" name="Rounded Rectangle 250"/>
          <p:cNvSpPr/>
          <p:nvPr/>
        </p:nvSpPr>
        <p:spPr>
          <a:xfrm>
            <a:off x="530352" y="5312664"/>
            <a:ext cx="1463693" cy="535107"/>
          </a:xfrm>
          <a:prstGeom prst="roundRect">
            <a:avLst>
              <a:gd name="adj" fmla="val 721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latin typeface="Helvetica Neue" charset="0"/>
                <a:ea typeface="Helvetica Neue" charset="0"/>
                <a:cs typeface="Helvetica Neue" charset="0"/>
              </a:rPr>
              <a:t>ip.src</a:t>
            </a:r>
            <a:r>
              <a:rPr lang="en-US" sz="1050" b="1" dirty="0">
                <a:latin typeface="Helvetica Neue" charset="0"/>
                <a:ea typeface="Helvetica Neue" charset="0"/>
                <a:cs typeface="Helvetica Neue" charset="0"/>
              </a:rPr>
              <a:t>=1.1.1.1</a:t>
            </a:r>
          </a:p>
          <a:p>
            <a:pPr algn="ctr"/>
            <a:r>
              <a:rPr lang="en-US" sz="1050" b="1" dirty="0" err="1">
                <a:latin typeface="Helvetica Neue" charset="0"/>
                <a:ea typeface="Helvetica Neue" charset="0"/>
                <a:cs typeface="Helvetica Neue" charset="0"/>
              </a:rPr>
              <a:t>ip.dst</a:t>
            </a:r>
            <a:r>
              <a:rPr lang="en-US" sz="1050" b="1" dirty="0">
                <a:latin typeface="Helvetica Neue" charset="0"/>
                <a:ea typeface="Helvetica Neue" charset="0"/>
                <a:cs typeface="Helvetica Neue" charset="0"/>
              </a:rPr>
              <a:t>=2.2.2.2</a:t>
            </a:r>
          </a:p>
          <a:p>
            <a:pPr algn="ctr"/>
            <a:r>
              <a:rPr lang="en-US" sz="1050" b="1" dirty="0">
                <a:latin typeface="Helvetica Neue" charset="0"/>
                <a:ea typeface="Helvetica Neue" charset="0"/>
                <a:cs typeface="Helvetica Neue" charset="0"/>
              </a:rPr>
              <a:t>...</a:t>
            </a:r>
          </a:p>
        </p:txBody>
      </p:sp>
      <p:sp>
        <p:nvSpPr>
          <p:cNvPr id="2" name="Title 1">
            <a:extLst>
              <a:ext uri="{FF2B5EF4-FFF2-40B4-BE49-F238E27FC236}">
                <a16:creationId xmlns="" xmlns:a16="http://schemas.microsoft.com/office/drawing/2014/main" id="{60031FAC-0404-BD46-8985-7CFC8AB9C6D3}"/>
              </a:ext>
            </a:extLst>
          </p:cNvPr>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PISA* Processing Model</a:t>
            </a:r>
          </a:p>
        </p:txBody>
      </p:sp>
      <p:sp>
        <p:nvSpPr>
          <p:cNvPr id="3" name="Slide Number Placeholder 2">
            <a:extLst>
              <a:ext uri="{FF2B5EF4-FFF2-40B4-BE49-F238E27FC236}">
                <a16:creationId xmlns="" xmlns:a16="http://schemas.microsoft.com/office/drawing/2014/main" id="{E7A92EAD-0E9D-6443-9A4C-435B3187E4D7}"/>
              </a:ext>
            </a:extLst>
          </p:cNvPr>
          <p:cNvSpPr>
            <a:spLocks noGrp="1"/>
          </p:cNvSpPr>
          <p:nvPr>
            <p:ph type="sldNum" sz="quarter" idx="12"/>
          </p:nvPr>
        </p:nvSpPr>
        <p:spPr/>
        <p:txBody>
          <a:bodyPr/>
          <a:lstStyle/>
          <a:p>
            <a:fld id="{4748F3B0-5290-A241-88FF-F03DD1126586}" type="slidenum">
              <a:rPr lang="en-US" smtClean="0"/>
              <a:t>12</a:t>
            </a:fld>
            <a:endParaRPr lang="en-US"/>
          </a:p>
        </p:txBody>
      </p:sp>
      <p:grpSp>
        <p:nvGrpSpPr>
          <p:cNvPr id="237" name="Group 236"/>
          <p:cNvGrpSpPr/>
          <p:nvPr/>
        </p:nvGrpSpPr>
        <p:grpSpPr>
          <a:xfrm>
            <a:off x="174682" y="2388203"/>
            <a:ext cx="332788" cy="2702361"/>
            <a:chOff x="526649" y="1992150"/>
            <a:chExt cx="292310" cy="2373667"/>
          </a:xfrm>
        </p:grpSpPr>
        <p:sp>
          <p:nvSpPr>
            <p:cNvPr id="225" name="Right Arrow 224"/>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6" name="Right Arrow 225"/>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7" name="Right Arrow 226"/>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8" name="Right Arrow 227"/>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9" name="Right Arrow 228"/>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30" name="Right Arrow 229"/>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nvGrpSpPr>
          <p:cNvPr id="238" name="Group 237"/>
          <p:cNvGrpSpPr/>
          <p:nvPr/>
        </p:nvGrpSpPr>
        <p:grpSpPr>
          <a:xfrm>
            <a:off x="8636529" y="2388203"/>
            <a:ext cx="332788" cy="2702361"/>
            <a:chOff x="526649" y="1992150"/>
            <a:chExt cx="292310" cy="2373667"/>
          </a:xfrm>
        </p:grpSpPr>
        <p:sp>
          <p:nvSpPr>
            <p:cNvPr id="239" name="Right Arrow 238"/>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0" name="Right Arrow 239"/>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1" name="Right Arrow 240"/>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2" name="Right Arrow 241"/>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3" name="Right Arrow 242"/>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4" name="Right Arrow 243"/>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sp>
        <p:nvSpPr>
          <p:cNvPr id="4" name="Rounded Rectangle 3"/>
          <p:cNvSpPr/>
          <p:nvPr/>
        </p:nvSpPr>
        <p:spPr>
          <a:xfrm>
            <a:off x="531168" y="5312664"/>
            <a:ext cx="1463693" cy="535107"/>
          </a:xfrm>
          <a:prstGeom prst="roundRect">
            <a:avLst>
              <a:gd name="adj" fmla="val 721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Helvetica Neue" charset="0"/>
                <a:ea typeface="Helvetica Neue" charset="0"/>
                <a:cs typeface="Helvetica Neue" charset="0"/>
              </a:rPr>
              <a:t>Packet Header Vector</a:t>
            </a:r>
          </a:p>
        </p:txBody>
      </p:sp>
      <p:sp>
        <p:nvSpPr>
          <p:cNvPr id="8" name="Rounded Rectangle 7"/>
          <p:cNvSpPr/>
          <p:nvPr/>
        </p:nvSpPr>
        <p:spPr>
          <a:xfrm>
            <a:off x="531168" y="1727805"/>
            <a:ext cx="1463693" cy="3498081"/>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Programmable Parser</a:t>
            </a:r>
          </a:p>
          <a:p>
            <a:pPr algn="ctr"/>
            <a:endParaRPr lang="en-US" sz="120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p:txBody>
      </p:sp>
      <p:grpSp>
        <p:nvGrpSpPr>
          <p:cNvPr id="19" name="Group 18"/>
          <p:cNvGrpSpPr/>
          <p:nvPr/>
        </p:nvGrpSpPr>
        <p:grpSpPr>
          <a:xfrm>
            <a:off x="2189825" y="2331846"/>
            <a:ext cx="1041889" cy="2894040"/>
            <a:chOff x="2468135" y="2086320"/>
            <a:chExt cx="915162" cy="2542032"/>
          </a:xfrm>
          <a:effectLst>
            <a:outerShdw blurRad="50800" dist="38100" dir="2700000" algn="tl" rotWithShape="0">
              <a:prstClr val="black">
                <a:alpha val="40000"/>
              </a:prstClr>
            </a:outerShdw>
          </a:effectLst>
        </p:grpSpPr>
        <p:sp>
          <p:nvSpPr>
            <p:cNvPr id="10" name="Rectangle 9"/>
            <p:cNvSpPr/>
            <p:nvPr/>
          </p:nvSpPr>
          <p:spPr>
            <a:xfrm>
              <a:off x="2468135" y="2086320"/>
              <a:ext cx="915162" cy="2542032"/>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 name="Trapezoid 11"/>
            <p:cNvSpPr/>
            <p:nvPr/>
          </p:nvSpPr>
          <p:spPr>
            <a:xfrm rot="5400000">
              <a:off x="2985466" y="2250627"/>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4" name="Trapezoid 13"/>
            <p:cNvSpPr/>
            <p:nvPr/>
          </p:nvSpPr>
          <p:spPr>
            <a:xfrm rot="5400000">
              <a:off x="2982418" y="2734329"/>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5" name="Trapezoid 14"/>
            <p:cNvSpPr/>
            <p:nvPr/>
          </p:nvSpPr>
          <p:spPr>
            <a:xfrm rot="5400000">
              <a:off x="2982418" y="3218031"/>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6" name="Trapezoid 15"/>
            <p:cNvSpPr/>
            <p:nvPr/>
          </p:nvSpPr>
          <p:spPr>
            <a:xfrm rot="5400000">
              <a:off x="2982418" y="3701733"/>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7" name="Trapezoid 16"/>
            <p:cNvSpPr/>
            <p:nvPr/>
          </p:nvSpPr>
          <p:spPr>
            <a:xfrm rot="5400000">
              <a:off x="2982418" y="4185434"/>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8" name="Rectangle 17"/>
            <p:cNvSpPr/>
            <p:nvPr/>
          </p:nvSpPr>
          <p:spPr>
            <a:xfrm>
              <a:off x="2566600" y="2198526"/>
              <a:ext cx="373409" cy="2310924"/>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a:latin typeface="Helvetica Neue" charset="0"/>
                  <a:ea typeface="Helvetica Neue" charset="0"/>
                  <a:cs typeface="Helvetica Neue" charset="0"/>
                </a:rPr>
                <a:t>Memory</a:t>
              </a:r>
            </a:p>
          </p:txBody>
        </p:sp>
      </p:grpSp>
      <p:sp>
        <p:nvSpPr>
          <p:cNvPr id="20" name="Rounded Rectangle 19"/>
          <p:cNvSpPr/>
          <p:nvPr/>
        </p:nvSpPr>
        <p:spPr>
          <a:xfrm>
            <a:off x="2189825" y="1727806"/>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Persistent State</a:t>
            </a:r>
          </a:p>
        </p:txBody>
      </p:sp>
      <p:grpSp>
        <p:nvGrpSpPr>
          <p:cNvPr id="245" name="Group 244"/>
          <p:cNvGrpSpPr/>
          <p:nvPr/>
        </p:nvGrpSpPr>
        <p:grpSpPr>
          <a:xfrm>
            <a:off x="650621" y="2375698"/>
            <a:ext cx="1214525" cy="2727370"/>
            <a:chOff x="944698" y="2284250"/>
            <a:chExt cx="1066800" cy="2395634"/>
          </a:xfrm>
        </p:grpSpPr>
        <p:sp>
          <p:nvSpPr>
            <p:cNvPr id="21" name="Oval 20"/>
            <p:cNvSpPr/>
            <p:nvPr/>
          </p:nvSpPr>
          <p:spPr>
            <a:xfrm>
              <a:off x="1189173" y="228425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 name="Oval 21"/>
            <p:cNvSpPr/>
            <p:nvPr/>
          </p:nvSpPr>
          <p:spPr>
            <a:xfrm>
              <a:off x="1598748" y="274037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3" name="Oval 22"/>
            <p:cNvSpPr/>
            <p:nvPr/>
          </p:nvSpPr>
          <p:spPr>
            <a:xfrm>
              <a:off x="944698" y="3118195"/>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 name="Oval 23"/>
            <p:cNvSpPr/>
            <p:nvPr/>
          </p:nvSpPr>
          <p:spPr>
            <a:xfrm>
              <a:off x="1509848" y="3848501"/>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5" name="Oval 24"/>
            <p:cNvSpPr/>
            <p:nvPr/>
          </p:nvSpPr>
          <p:spPr>
            <a:xfrm>
              <a:off x="1065348" y="4267134"/>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53" name="Curved Connector 52"/>
            <p:cNvCxnSpPr>
              <a:stCxn id="23" idx="6"/>
              <a:endCxn id="24" idx="7"/>
            </p:cNvCxnSpPr>
            <p:nvPr/>
          </p:nvCxnSpPr>
          <p:spPr>
            <a:xfrm>
              <a:off x="1357448" y="332457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24" idx="2"/>
              <a:endCxn id="23" idx="3"/>
            </p:cNvCxnSpPr>
            <p:nvPr/>
          </p:nvCxnSpPr>
          <p:spPr>
            <a:xfrm rot="10800000">
              <a:off x="1005144" y="347050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21" idx="6"/>
              <a:endCxn id="22" idx="0"/>
            </p:cNvCxnSpPr>
            <p:nvPr/>
          </p:nvCxnSpPr>
          <p:spPr>
            <a:xfrm>
              <a:off x="1601923" y="2490625"/>
              <a:ext cx="203200" cy="249745"/>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22" idx="4"/>
              <a:endCxn id="25" idx="0"/>
            </p:cNvCxnSpPr>
            <p:nvPr/>
          </p:nvCxnSpPr>
          <p:spPr>
            <a:xfrm rot="5400000">
              <a:off x="981416" y="3443427"/>
              <a:ext cx="1114014" cy="533400"/>
            </a:xfrm>
            <a:prstGeom prst="curvedConnector3">
              <a:avLst>
                <a:gd name="adj1" fmla="val 44300"/>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24" idx="5"/>
              <a:endCxn id="25" idx="5"/>
            </p:cNvCxnSpPr>
            <p:nvPr/>
          </p:nvCxnSpPr>
          <p:spPr>
            <a:xfrm rot="5400000">
              <a:off x="1430586" y="4187871"/>
              <a:ext cx="418633" cy="444500"/>
            </a:xfrm>
            <a:prstGeom prst="curvedConnector3">
              <a:avLst>
                <a:gd name="adj1" fmla="val 117474"/>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21" idx="2"/>
              <a:endCxn id="23" idx="1"/>
            </p:cNvCxnSpPr>
            <p:nvPr/>
          </p:nvCxnSpPr>
          <p:spPr>
            <a:xfrm rot="10800000" flipV="1">
              <a:off x="1005145" y="2490625"/>
              <a:ext cx="184029" cy="68801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79" name="Right Arrow 78"/>
          <p:cNvSpPr/>
          <p:nvPr/>
        </p:nvSpPr>
        <p:spPr>
          <a:xfrm>
            <a:off x="2009901" y="3524311"/>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nvGrpSpPr>
          <p:cNvPr id="5" name="Group 4"/>
          <p:cNvGrpSpPr/>
          <p:nvPr/>
        </p:nvGrpSpPr>
        <p:grpSpPr>
          <a:xfrm>
            <a:off x="3433267" y="1727806"/>
            <a:ext cx="1041889" cy="3498080"/>
            <a:chOff x="3433267" y="1727806"/>
            <a:chExt cx="1041889" cy="3498080"/>
          </a:xfrm>
        </p:grpSpPr>
        <p:sp>
          <p:nvSpPr>
            <p:cNvPr id="81" name="Rectangle 80"/>
            <p:cNvSpPr/>
            <p:nvPr/>
          </p:nvSpPr>
          <p:spPr>
            <a:xfrm>
              <a:off x="3433267" y="2331846"/>
              <a:ext cx="1041889"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2" name="Trapezoid 81"/>
            <p:cNvSpPr/>
            <p:nvPr/>
          </p:nvSpPr>
          <p:spPr>
            <a:xfrm rot="5400000">
              <a:off x="4022235" y="2518905"/>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3" name="Trapezoid 82"/>
            <p:cNvSpPr/>
            <p:nvPr/>
          </p:nvSpPr>
          <p:spPr>
            <a:xfrm rot="5400000">
              <a:off x="4018765" y="3069588"/>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4" name="Trapezoid 83"/>
            <p:cNvSpPr/>
            <p:nvPr/>
          </p:nvSpPr>
          <p:spPr>
            <a:xfrm rot="5400000">
              <a:off x="4018765" y="3620271"/>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5" name="Trapezoid 84"/>
            <p:cNvSpPr/>
            <p:nvPr/>
          </p:nvSpPr>
          <p:spPr>
            <a:xfrm rot="5400000">
              <a:off x="4018765" y="41709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6" name="Trapezoid 85"/>
            <p:cNvSpPr/>
            <p:nvPr/>
          </p:nvSpPr>
          <p:spPr>
            <a:xfrm rot="5400000">
              <a:off x="4018765" y="4721635"/>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7" name="Rectangle 86"/>
            <p:cNvSpPr/>
            <p:nvPr/>
          </p:nvSpPr>
          <p:spPr>
            <a:xfrm>
              <a:off x="3545367" y="2459590"/>
              <a:ext cx="425117"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8" name="Rounded Rectangle 87"/>
            <p:cNvSpPr/>
            <p:nvPr/>
          </p:nvSpPr>
          <p:spPr>
            <a:xfrm>
              <a:off x="3433267" y="1727806"/>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nvGrpSpPr>
            <p:cNvPr id="267" name="Group 266"/>
            <p:cNvGrpSpPr/>
            <p:nvPr/>
          </p:nvGrpSpPr>
          <p:grpSpPr>
            <a:xfrm>
              <a:off x="3472273" y="1770636"/>
              <a:ext cx="965664" cy="463767"/>
              <a:chOff x="3472273" y="1770636"/>
              <a:chExt cx="965664" cy="463767"/>
            </a:xfrm>
          </p:grpSpPr>
          <p:sp>
            <p:nvSpPr>
              <p:cNvPr id="111" name="Rectangle 110"/>
              <p:cNvSpPr/>
              <p:nvPr/>
            </p:nvSpPr>
            <p:spPr>
              <a:xfrm>
                <a:off x="3472273"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12" name="Rectangle 111"/>
              <p:cNvSpPr/>
              <p:nvPr/>
            </p:nvSpPr>
            <p:spPr>
              <a:xfrm>
                <a:off x="3633723"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13" name="Rectangle 112"/>
              <p:cNvSpPr/>
              <p:nvPr/>
            </p:nvSpPr>
            <p:spPr>
              <a:xfrm>
                <a:off x="3795174"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14" name="Rectangle 113"/>
              <p:cNvSpPr/>
              <p:nvPr/>
            </p:nvSpPr>
            <p:spPr>
              <a:xfrm>
                <a:off x="3956624"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15" name="Rectangle 114"/>
              <p:cNvSpPr/>
              <p:nvPr/>
            </p:nvSpPr>
            <p:spPr>
              <a:xfrm>
                <a:off x="4118075"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16" name="Rectangle 115"/>
              <p:cNvSpPr/>
              <p:nvPr/>
            </p:nvSpPr>
            <p:spPr>
              <a:xfrm>
                <a:off x="4279525"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grpSp>
        <p:nvGrpSpPr>
          <p:cNvPr id="271" name="Group 270"/>
          <p:cNvGrpSpPr/>
          <p:nvPr/>
        </p:nvGrpSpPr>
        <p:grpSpPr>
          <a:xfrm>
            <a:off x="4676710" y="1722839"/>
            <a:ext cx="1055748" cy="3503047"/>
            <a:chOff x="4676710" y="1722839"/>
            <a:chExt cx="1055748" cy="3503047"/>
          </a:xfrm>
        </p:grpSpPr>
        <p:grpSp>
          <p:nvGrpSpPr>
            <p:cNvPr id="90" name="Group 89"/>
            <p:cNvGrpSpPr/>
            <p:nvPr/>
          </p:nvGrpSpPr>
          <p:grpSpPr>
            <a:xfrm>
              <a:off x="4676710" y="2331846"/>
              <a:ext cx="1041889" cy="2894040"/>
              <a:chOff x="2468135" y="2086320"/>
              <a:chExt cx="915162" cy="2542032"/>
            </a:xfrm>
            <a:effectLst>
              <a:outerShdw blurRad="50800" dist="38100" dir="2700000" algn="tl" rotWithShape="0">
                <a:prstClr val="black">
                  <a:alpha val="40000"/>
                </a:prstClr>
              </a:outerShdw>
            </a:effectLst>
          </p:grpSpPr>
          <p:sp>
            <p:nvSpPr>
              <p:cNvPr id="91" name="Rectangle 90"/>
              <p:cNvSpPr/>
              <p:nvPr/>
            </p:nvSpPr>
            <p:spPr>
              <a:xfrm>
                <a:off x="2468135" y="2086320"/>
                <a:ext cx="915162" cy="2542032"/>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2" name="Trapezoid 91"/>
              <p:cNvSpPr/>
              <p:nvPr/>
            </p:nvSpPr>
            <p:spPr>
              <a:xfrm rot="5400000">
                <a:off x="2985466" y="2250627"/>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3" name="Trapezoid 92"/>
              <p:cNvSpPr/>
              <p:nvPr/>
            </p:nvSpPr>
            <p:spPr>
              <a:xfrm rot="5400000">
                <a:off x="2982418" y="2734329"/>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4" name="Trapezoid 93"/>
              <p:cNvSpPr/>
              <p:nvPr/>
            </p:nvSpPr>
            <p:spPr>
              <a:xfrm rot="5400000">
                <a:off x="2982418" y="3218031"/>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5" name="Trapezoid 94"/>
              <p:cNvSpPr/>
              <p:nvPr/>
            </p:nvSpPr>
            <p:spPr>
              <a:xfrm rot="5400000">
                <a:off x="2982418" y="3701733"/>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6" name="Trapezoid 95"/>
              <p:cNvSpPr/>
              <p:nvPr/>
            </p:nvSpPr>
            <p:spPr>
              <a:xfrm rot="5400000">
                <a:off x="2982418" y="4185434"/>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7" name="Rectangle 96"/>
              <p:cNvSpPr/>
              <p:nvPr/>
            </p:nvSpPr>
            <p:spPr>
              <a:xfrm>
                <a:off x="2566600" y="2198526"/>
                <a:ext cx="373409" cy="2310924"/>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sp>
          <p:nvSpPr>
            <p:cNvPr id="98" name="Rounded Rectangle 97"/>
            <p:cNvSpPr/>
            <p:nvPr/>
          </p:nvSpPr>
          <p:spPr>
            <a:xfrm>
              <a:off x="4676710" y="1727806"/>
              <a:ext cx="1041889" cy="549427"/>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sp>
          <p:nvSpPr>
            <p:cNvPr id="117" name="Rounded Rectangle 116"/>
            <p:cNvSpPr/>
            <p:nvPr/>
          </p:nvSpPr>
          <p:spPr>
            <a:xfrm>
              <a:off x="4690569" y="1722839"/>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nvGrpSpPr>
            <p:cNvPr id="268" name="Group 267"/>
            <p:cNvGrpSpPr/>
            <p:nvPr/>
          </p:nvGrpSpPr>
          <p:grpSpPr>
            <a:xfrm>
              <a:off x="4729575" y="1765668"/>
              <a:ext cx="965664" cy="463767"/>
              <a:chOff x="4729575" y="1765668"/>
              <a:chExt cx="965664" cy="463767"/>
            </a:xfrm>
          </p:grpSpPr>
          <p:sp>
            <p:nvSpPr>
              <p:cNvPr id="118" name="Rectangle 117"/>
              <p:cNvSpPr/>
              <p:nvPr/>
            </p:nvSpPr>
            <p:spPr>
              <a:xfrm>
                <a:off x="4729575"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19" name="Rectangle 118"/>
              <p:cNvSpPr/>
              <p:nvPr/>
            </p:nvSpPr>
            <p:spPr>
              <a:xfrm>
                <a:off x="4891025"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0" name="Rectangle 119"/>
              <p:cNvSpPr/>
              <p:nvPr/>
            </p:nvSpPr>
            <p:spPr>
              <a:xfrm>
                <a:off x="5052476"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1" name="Rectangle 120"/>
              <p:cNvSpPr/>
              <p:nvPr/>
            </p:nvSpPr>
            <p:spPr>
              <a:xfrm>
                <a:off x="5213926"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2" name="Rectangle 121"/>
              <p:cNvSpPr/>
              <p:nvPr/>
            </p:nvSpPr>
            <p:spPr>
              <a:xfrm>
                <a:off x="5375377"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3" name="Rectangle 122"/>
              <p:cNvSpPr/>
              <p:nvPr/>
            </p:nvSpPr>
            <p:spPr>
              <a:xfrm>
                <a:off x="5536827"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grpSp>
        <p:nvGrpSpPr>
          <p:cNvPr id="272" name="Group 271"/>
          <p:cNvGrpSpPr/>
          <p:nvPr/>
        </p:nvGrpSpPr>
        <p:grpSpPr>
          <a:xfrm>
            <a:off x="5917148" y="1727806"/>
            <a:ext cx="1044893" cy="3498080"/>
            <a:chOff x="5917148" y="1727806"/>
            <a:chExt cx="1044893" cy="3498080"/>
          </a:xfrm>
        </p:grpSpPr>
        <p:grpSp>
          <p:nvGrpSpPr>
            <p:cNvPr id="100" name="Group 99"/>
            <p:cNvGrpSpPr/>
            <p:nvPr/>
          </p:nvGrpSpPr>
          <p:grpSpPr>
            <a:xfrm>
              <a:off x="5920152" y="2331846"/>
              <a:ext cx="1041889" cy="2894040"/>
              <a:chOff x="2468135" y="2086320"/>
              <a:chExt cx="915162" cy="2542032"/>
            </a:xfrm>
            <a:effectLst>
              <a:outerShdw blurRad="50800" dist="38100" dir="2700000" algn="tl" rotWithShape="0">
                <a:prstClr val="black">
                  <a:alpha val="40000"/>
                </a:prstClr>
              </a:outerShdw>
            </a:effectLst>
          </p:grpSpPr>
          <p:sp>
            <p:nvSpPr>
              <p:cNvPr id="101" name="Rectangle 100"/>
              <p:cNvSpPr/>
              <p:nvPr/>
            </p:nvSpPr>
            <p:spPr>
              <a:xfrm>
                <a:off x="2468135" y="2086320"/>
                <a:ext cx="915162" cy="2542032"/>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2" name="Trapezoid 101"/>
              <p:cNvSpPr/>
              <p:nvPr/>
            </p:nvSpPr>
            <p:spPr>
              <a:xfrm rot="5400000">
                <a:off x="2985466" y="2250627"/>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3" name="Trapezoid 102"/>
              <p:cNvSpPr/>
              <p:nvPr/>
            </p:nvSpPr>
            <p:spPr>
              <a:xfrm rot="5400000">
                <a:off x="2982418" y="2734329"/>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4" name="Trapezoid 103"/>
              <p:cNvSpPr/>
              <p:nvPr/>
            </p:nvSpPr>
            <p:spPr>
              <a:xfrm rot="5400000">
                <a:off x="2982418" y="3218031"/>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5" name="Trapezoid 104"/>
              <p:cNvSpPr/>
              <p:nvPr/>
            </p:nvSpPr>
            <p:spPr>
              <a:xfrm rot="5400000">
                <a:off x="2982418" y="3701733"/>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6" name="Trapezoid 105"/>
              <p:cNvSpPr/>
              <p:nvPr/>
            </p:nvSpPr>
            <p:spPr>
              <a:xfrm rot="5400000">
                <a:off x="2982418" y="4185434"/>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7" name="Rectangle 106"/>
              <p:cNvSpPr/>
              <p:nvPr/>
            </p:nvSpPr>
            <p:spPr>
              <a:xfrm>
                <a:off x="2566600" y="2198526"/>
                <a:ext cx="373409" cy="2310924"/>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sp>
          <p:nvSpPr>
            <p:cNvPr id="108" name="Rounded Rectangle 107"/>
            <p:cNvSpPr/>
            <p:nvPr/>
          </p:nvSpPr>
          <p:spPr>
            <a:xfrm>
              <a:off x="5920152" y="1727806"/>
              <a:ext cx="1041889" cy="549427"/>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sp>
          <p:nvSpPr>
            <p:cNvPr id="124" name="Rounded Rectangle 123"/>
            <p:cNvSpPr/>
            <p:nvPr/>
          </p:nvSpPr>
          <p:spPr>
            <a:xfrm>
              <a:off x="5917148" y="1729074"/>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nvGrpSpPr>
            <p:cNvPr id="269" name="Group 268"/>
            <p:cNvGrpSpPr/>
            <p:nvPr/>
          </p:nvGrpSpPr>
          <p:grpSpPr>
            <a:xfrm>
              <a:off x="5956153" y="1771904"/>
              <a:ext cx="965665" cy="463767"/>
              <a:chOff x="5956153" y="1771904"/>
              <a:chExt cx="965665" cy="463767"/>
            </a:xfrm>
          </p:grpSpPr>
          <p:sp>
            <p:nvSpPr>
              <p:cNvPr id="125" name="Rectangle 124"/>
              <p:cNvSpPr/>
              <p:nvPr/>
            </p:nvSpPr>
            <p:spPr>
              <a:xfrm>
                <a:off x="5956153"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6" name="Rectangle 125"/>
              <p:cNvSpPr/>
              <p:nvPr/>
            </p:nvSpPr>
            <p:spPr>
              <a:xfrm>
                <a:off x="6117603"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7" name="Rectangle 126"/>
              <p:cNvSpPr/>
              <p:nvPr/>
            </p:nvSpPr>
            <p:spPr>
              <a:xfrm>
                <a:off x="6279054"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8" name="Rectangle 127"/>
              <p:cNvSpPr/>
              <p:nvPr/>
            </p:nvSpPr>
            <p:spPr>
              <a:xfrm>
                <a:off x="6440504"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9" name="Rectangle 128"/>
              <p:cNvSpPr/>
              <p:nvPr/>
            </p:nvSpPr>
            <p:spPr>
              <a:xfrm>
                <a:off x="6601955"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30" name="Rectangle 129"/>
              <p:cNvSpPr/>
              <p:nvPr/>
            </p:nvSpPr>
            <p:spPr>
              <a:xfrm>
                <a:off x="6763406"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sp>
        <p:nvSpPr>
          <p:cNvPr id="223" name="TextBox 222"/>
          <p:cNvSpPr txBox="1"/>
          <p:nvPr/>
        </p:nvSpPr>
        <p:spPr>
          <a:xfrm>
            <a:off x="2756428" y="2533516"/>
            <a:ext cx="495650" cy="276999"/>
          </a:xfrm>
          <a:prstGeom prst="rect">
            <a:avLst/>
          </a:prstGeom>
          <a:noFill/>
        </p:spPr>
        <p:txBody>
          <a:bodyPr wrap="none" rtlCol="0" anchor="ctr">
            <a:spAutoFit/>
          </a:bodyPr>
          <a:lstStyle/>
          <a:p>
            <a:pPr algn="ctr"/>
            <a:r>
              <a:rPr lang="en-US" sz="1200" b="1" dirty="0">
                <a:solidFill>
                  <a:schemeClr val="bg1"/>
                </a:solidFill>
                <a:latin typeface="Helvetica Neue" charset="0"/>
                <a:ea typeface="Helvetica Neue" charset="0"/>
                <a:cs typeface="Helvetica Neue" charset="0"/>
              </a:rPr>
              <a:t>ALU</a:t>
            </a:r>
          </a:p>
        </p:txBody>
      </p:sp>
      <p:sp>
        <p:nvSpPr>
          <p:cNvPr id="89" name="Right Arrow 88"/>
          <p:cNvSpPr/>
          <p:nvPr/>
        </p:nvSpPr>
        <p:spPr>
          <a:xfrm>
            <a:off x="3253344" y="3524311"/>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9" name="Right Arrow 98"/>
          <p:cNvSpPr/>
          <p:nvPr/>
        </p:nvSpPr>
        <p:spPr>
          <a:xfrm>
            <a:off x="4496786" y="3524311"/>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9" name="Right Arrow 108"/>
          <p:cNvSpPr/>
          <p:nvPr/>
        </p:nvSpPr>
        <p:spPr>
          <a:xfrm>
            <a:off x="5740229" y="3524311"/>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9" name="Right Arrow 248"/>
          <p:cNvSpPr/>
          <p:nvPr/>
        </p:nvSpPr>
        <p:spPr>
          <a:xfrm>
            <a:off x="6969141" y="3524311"/>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43" name="Rectangle 142">
            <a:extLst>
              <a:ext uri="{FF2B5EF4-FFF2-40B4-BE49-F238E27FC236}">
                <a16:creationId xmlns="" xmlns:a16="http://schemas.microsoft.com/office/drawing/2014/main" id="{1452D421-5A75-C843-B282-4B108AE84B53}"/>
              </a:ext>
            </a:extLst>
          </p:cNvPr>
          <p:cNvSpPr/>
          <p:nvPr/>
        </p:nvSpPr>
        <p:spPr>
          <a:xfrm>
            <a:off x="2860992" y="6305490"/>
            <a:ext cx="3530278" cy="400110"/>
          </a:xfrm>
          <a:prstGeom prst="rect">
            <a:avLst/>
          </a:prstGeom>
        </p:spPr>
        <p:txBody>
          <a:bodyPr wrap="square">
            <a:spAutoFit/>
          </a:bodyPr>
          <a:lstStyle/>
          <a:p>
            <a:pPr lvl="1"/>
            <a:r>
              <a:rPr lang="en-US" sz="2000" b="1" dirty="0">
                <a:latin typeface="Helvetica Neue" charset="0"/>
                <a:ea typeface="Helvetica Neue" charset="0"/>
                <a:cs typeface="Helvetica Neue" charset="0"/>
              </a:rPr>
              <a:t>*RMT</a:t>
            </a:r>
            <a:r>
              <a:rPr lang="en-US" sz="2000" dirty="0">
                <a:latin typeface="Helvetica Neue" charset="0"/>
                <a:ea typeface="Helvetica Neue" charset="0"/>
                <a:cs typeface="Helvetica Neue" charset="0"/>
              </a:rPr>
              <a:t> [SIGCOMM’13]</a:t>
            </a:r>
          </a:p>
        </p:txBody>
      </p:sp>
    </p:spTree>
    <p:extLst>
      <p:ext uri="{BB962C8B-B14F-4D97-AF65-F5344CB8AC3E}">
        <p14:creationId xmlns:p14="http://schemas.microsoft.com/office/powerpoint/2010/main" val="3493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4" nodeType="withEffect">
                                  <p:stCondLst>
                                    <p:cond delay="0"/>
                                  </p:stCondLst>
                                  <p:iterate type="lt">
                                    <p:tmAbs val="0"/>
                                  </p:iterate>
                                  <p:childTnLst>
                                    <p:set>
                                      <p:cBhvr>
                                        <p:cTn id="8" dur="1" fill="hold">
                                          <p:stCondLst>
                                            <p:cond delay="0"/>
                                          </p:stCondLst>
                                        </p:cTn>
                                        <p:tgtEl>
                                          <p:spTgt spid="2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224" grpId="0"/>
      <p:bldP spid="251" grpId="4" animBg="1"/>
      <p:bldP spid="4" grpId="0" animBg="1"/>
      <p:bldP spid="8" grpId="0" animBg="1"/>
      <p:bldP spid="20" grpId="0" animBg="1"/>
      <p:bldP spid="79" grpId="0" animBg="1"/>
      <p:bldP spid="223" grpId="0"/>
      <p:bldP spid="89" grpId="0" animBg="1"/>
      <p:bldP spid="99" grpId="0" animBg="1"/>
      <p:bldP spid="109" grpId="0" animBg="1"/>
      <p:bldP spid="2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DE6542-8B4E-8340-BEB9-6B4618B70428}"/>
              </a:ext>
            </a:extLst>
          </p:cNvPr>
          <p:cNvSpPr>
            <a:spLocks noGrp="1"/>
          </p:cNvSpPr>
          <p:nvPr>
            <p:ph type="title"/>
          </p:nvPr>
        </p:nvSpPr>
        <p:spPr/>
        <p:txBody>
          <a:bodyPr>
            <a:noAutofit/>
          </a:bodyPr>
          <a:lstStyle/>
          <a:p>
            <a:r>
              <a:rPr lang="en-US" sz="4000" b="1" dirty="0">
                <a:solidFill>
                  <a:schemeClr val="tx1"/>
                </a:solidFill>
                <a:latin typeface="Helvetica Neue Condensed" charset="0"/>
                <a:ea typeface="Helvetica Neue Condensed" charset="0"/>
                <a:cs typeface="Helvetica Neue Condensed" charset="0"/>
              </a:rPr>
              <a:t>Mapping Dataflow to Data plane</a:t>
            </a:r>
          </a:p>
        </p:txBody>
      </p:sp>
      <p:sp>
        <p:nvSpPr>
          <p:cNvPr id="3" name="Slide Number Placeholder 2">
            <a:extLst>
              <a:ext uri="{FF2B5EF4-FFF2-40B4-BE49-F238E27FC236}">
                <a16:creationId xmlns="" xmlns:a16="http://schemas.microsoft.com/office/drawing/2014/main" id="{A6A7E5DE-C92A-BF45-8592-C1C9139887CE}"/>
              </a:ext>
            </a:extLst>
          </p:cNvPr>
          <p:cNvSpPr>
            <a:spLocks noGrp="1"/>
          </p:cNvSpPr>
          <p:nvPr>
            <p:ph type="sldNum" sz="quarter" idx="12"/>
          </p:nvPr>
        </p:nvSpPr>
        <p:spPr/>
        <p:txBody>
          <a:bodyPr/>
          <a:lstStyle/>
          <a:p>
            <a:fld id="{4748F3B0-5290-A241-88FF-F03DD1126586}" type="slidenum">
              <a:rPr lang="en-US" smtClean="0"/>
              <a:t>13</a:t>
            </a:fld>
            <a:endParaRPr lang="en-US"/>
          </a:p>
        </p:txBody>
      </p:sp>
      <p:sp>
        <p:nvSpPr>
          <p:cNvPr id="5" name="Rounded Rectangle 4">
            <a:extLst>
              <a:ext uri="{FF2B5EF4-FFF2-40B4-BE49-F238E27FC236}">
                <a16:creationId xmlns="" xmlns:a16="http://schemas.microsoft.com/office/drawing/2014/main" id="{DDB78E1C-FFA3-A746-B5BE-00F41780BD82}"/>
              </a:ext>
            </a:extLst>
          </p:cNvPr>
          <p:cNvSpPr/>
          <p:nvPr/>
        </p:nvSpPr>
        <p:spPr>
          <a:xfrm>
            <a:off x="152400" y="5113594"/>
            <a:ext cx="8762999" cy="91152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Neue" charset="0"/>
                <a:ea typeface="Helvetica Neue" charset="0"/>
                <a:cs typeface="Helvetica Neue" charset="0"/>
              </a:rPr>
              <a:t>Which dataflow operators can be compiled to match-action tables?</a:t>
            </a:r>
            <a:endParaRPr lang="en-US" sz="3200" dirty="0">
              <a:solidFill>
                <a:schemeClr val="tx1"/>
              </a:solidFill>
              <a:latin typeface="Helvetica Neue" charset="0"/>
              <a:ea typeface="Helvetica Neue" charset="0"/>
              <a:cs typeface="Helvetica Neue" charset="0"/>
            </a:endParaRPr>
          </a:p>
        </p:txBody>
      </p:sp>
      <p:graphicFrame>
        <p:nvGraphicFramePr>
          <p:cNvPr id="14" name="Content Placeholder 9">
            <a:extLst>
              <a:ext uri="{FF2B5EF4-FFF2-40B4-BE49-F238E27FC236}">
                <a16:creationId xmlns="" xmlns:a16="http://schemas.microsoft.com/office/drawing/2014/main" id="{3D2213CC-C417-6C40-8A0E-B11EFCB80579}"/>
              </a:ext>
            </a:extLst>
          </p:cNvPr>
          <p:cNvGraphicFramePr>
            <a:graphicFrameLocks/>
          </p:cNvGraphicFramePr>
          <p:nvPr>
            <p:extLst>
              <p:ext uri="{D42A27DB-BD31-4B8C-83A1-F6EECF244321}">
                <p14:modId xmlns:p14="http://schemas.microsoft.com/office/powerpoint/2010/main" val="359214615"/>
              </p:ext>
            </p:extLst>
          </p:nvPr>
        </p:nvGraphicFramePr>
        <p:xfrm>
          <a:off x="-340247" y="1569528"/>
          <a:ext cx="7839819" cy="3264742"/>
        </p:xfrm>
        <a:graphic>
          <a:graphicData uri="http://schemas.openxmlformats.org/drawingml/2006/table">
            <a:tbl>
              <a:tblPr/>
              <a:tblGrid>
                <a:gridCol w="2621111">
                  <a:extLst>
                    <a:ext uri="{9D8B030D-6E8A-4147-A177-3AD203B41FA5}">
                      <a16:colId xmlns="" xmlns:a16="http://schemas.microsoft.com/office/drawing/2014/main" val="1281764713"/>
                    </a:ext>
                  </a:extLst>
                </a:gridCol>
                <a:gridCol w="2609354">
                  <a:extLst>
                    <a:ext uri="{9D8B030D-6E8A-4147-A177-3AD203B41FA5}">
                      <a16:colId xmlns="" xmlns:a16="http://schemas.microsoft.com/office/drawing/2014/main" val="20001"/>
                    </a:ext>
                  </a:extLst>
                </a:gridCol>
                <a:gridCol w="2609354">
                  <a:extLst>
                    <a:ext uri="{9D8B030D-6E8A-4147-A177-3AD203B41FA5}">
                      <a16:colId xmlns="" xmlns:a16="http://schemas.microsoft.com/office/drawing/2014/main" val="1574975179"/>
                    </a:ext>
                  </a:extLst>
                </a:gridCol>
              </a:tblGrid>
              <a:tr h="533260">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endParaRPr lang="en-US" dirty="0">
                        <a:latin typeface="Myriad Pro" charset="0"/>
                        <a:ea typeface="Myriad Pro" charset="0"/>
                        <a:cs typeface="Myriad Pro"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400" b="1" dirty="0">
                          <a:solidFill>
                            <a:schemeClr val="bg1"/>
                          </a:solidFill>
                          <a:latin typeface="Helvetica Neue" charset="0"/>
                          <a:ea typeface="Helvetica Neue" charset="0"/>
                          <a:cs typeface="Helvetica Neue" charset="0"/>
                        </a:rPr>
                        <a:t>Dataflow</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lumMod val="65000"/>
                        <a:lumOff val="35000"/>
                      </a:srgbClr>
                    </a:soli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400" b="1" dirty="0">
                          <a:solidFill>
                            <a:schemeClr val="bg1"/>
                          </a:solidFill>
                          <a:latin typeface="Helvetica Neue" charset="0"/>
                          <a:ea typeface="Helvetica Neue" charset="0"/>
                          <a:cs typeface="Helvetica Neue" charset="0"/>
                        </a:rPr>
                        <a:t>Data plane</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lumMod val="65000"/>
                        <a:lumOff val="35000"/>
                      </a:srgbClr>
                    </a:solidFill>
                  </a:tcPr>
                </a:tc>
                <a:extLst>
                  <a:ext uri="{0D108BD9-81ED-4DB2-BD59-A6C34878D82A}">
                    <a16:rowId xmlns="" xmlns:a16="http://schemas.microsoft.com/office/drawing/2014/main" val="3126480573"/>
                  </a:ext>
                </a:extLst>
              </a:tr>
              <a:tr h="910494">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r"/>
                      <a:r>
                        <a:rPr lang="en-US" sz="2000" b="0" i="0" dirty="0">
                          <a:latin typeface="Helvetica Neue" charset="0"/>
                          <a:ea typeface="Helvetica Neue" charset="0"/>
                          <a:cs typeface="Helvetica Neue" charset="0"/>
                        </a:rPr>
                        <a:t>Model</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000" b="0" i="0" dirty="0">
                          <a:latin typeface="Helvetica Neue" charset="0"/>
                          <a:ea typeface="Helvetica Neue" charset="0"/>
                          <a:cs typeface="Helvetica Neue" charset="0"/>
                        </a:rPr>
                        <a:t>Pipeline</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000" b="0" i="0" dirty="0">
                          <a:latin typeface="Helvetica Neue" charset="0"/>
                          <a:ea typeface="Helvetica Neue" charset="0"/>
                          <a:cs typeface="Helvetica Neue" charset="0"/>
                        </a:rPr>
                        <a:t>Pipeline</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2639268029"/>
                  </a:ext>
                </a:extLst>
              </a:tr>
              <a:tr h="910494">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r"/>
                      <a:r>
                        <a:rPr lang="en-US" sz="2000" b="0" i="0" baseline="0" dirty="0">
                          <a:latin typeface="Helvetica Neue" charset="0"/>
                          <a:ea typeface="Helvetica Neue" charset="0"/>
                          <a:cs typeface="Helvetica Neue" charset="0"/>
                        </a:rPr>
                        <a:t>Processing Unit</a:t>
                      </a:r>
                      <a:endParaRPr lang="en-US" sz="2000" b="0" i="0" dirty="0">
                        <a:latin typeface="Helvetica Neue" charset="0"/>
                        <a:ea typeface="Helvetica Neue" charset="0"/>
                        <a:cs typeface="Helvetica Neue"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000" b="0" i="0" dirty="0">
                          <a:solidFill>
                            <a:srgbClr val="C00000"/>
                          </a:solidFill>
                          <a:latin typeface="Helvetica Neue" charset="0"/>
                          <a:ea typeface="Helvetica Neue" charset="0"/>
                          <a:cs typeface="Helvetica Neue" charset="0"/>
                        </a:rPr>
                        <a:t>Operators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000" b="0" i="0" dirty="0">
                          <a:solidFill>
                            <a:srgbClr val="C00000"/>
                          </a:solidFill>
                          <a:latin typeface="Helvetica Neue" charset="0"/>
                          <a:ea typeface="Helvetica Neue" charset="0"/>
                          <a:cs typeface="Helvetica Neue" charset="0"/>
                        </a:rPr>
                        <a:t>Match-Action </a:t>
                      </a:r>
                    </a:p>
                    <a:p>
                      <a:pPr algn="ctr"/>
                      <a:r>
                        <a:rPr lang="en-US" sz="2000" b="0" i="0" dirty="0">
                          <a:solidFill>
                            <a:srgbClr val="C00000"/>
                          </a:solidFill>
                          <a:latin typeface="Helvetica Neue" charset="0"/>
                          <a:ea typeface="Helvetica Neue" charset="0"/>
                          <a:cs typeface="Helvetica Neue" charset="0"/>
                        </a:rPr>
                        <a:t>Tables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2"/>
                  </a:ext>
                </a:extLst>
              </a:tr>
              <a:tr h="910494">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r"/>
                      <a:r>
                        <a:rPr lang="en-US" sz="2000" b="0" i="0" dirty="0">
                          <a:latin typeface="Helvetica Neue" charset="0"/>
                          <a:ea typeface="Helvetica Neue" charset="0"/>
                          <a:cs typeface="Helvetica Neue" charset="0"/>
                        </a:rPr>
                        <a:t>Structured</a:t>
                      </a:r>
                      <a:r>
                        <a:rPr lang="en-US" sz="2000" b="0" i="0" baseline="0" dirty="0">
                          <a:latin typeface="Helvetica Neue" charset="0"/>
                          <a:ea typeface="Helvetica Neue" charset="0"/>
                          <a:cs typeface="Helvetica Neue" charset="0"/>
                        </a:rPr>
                        <a:t> Data</a:t>
                      </a:r>
                      <a:endParaRPr lang="en-US" sz="2000" b="0" i="0" dirty="0">
                        <a:latin typeface="Helvetica Neue" charset="0"/>
                        <a:ea typeface="Helvetica Neue" charset="0"/>
                        <a:cs typeface="Helvetica Neue"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000" b="0" i="0" dirty="0">
                          <a:solidFill>
                            <a:srgbClr val="C00000"/>
                          </a:solidFill>
                          <a:latin typeface="Helvetica Neue" charset="0"/>
                          <a:ea typeface="Helvetica Neue" charset="0"/>
                          <a:cs typeface="Helvetica Neue" charset="0"/>
                        </a:rPr>
                        <a:t>Tuples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000" b="0" i="0" dirty="0">
                          <a:solidFill>
                            <a:srgbClr val="C00000"/>
                          </a:solidFill>
                          <a:latin typeface="Helvetica Neue" charset="0"/>
                          <a:ea typeface="Helvetica Neue" charset="0"/>
                          <a:cs typeface="Helvetica Neue" charset="0"/>
                        </a:rPr>
                        <a:t>Packets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56502804"/>
                  </a:ext>
                </a:extLst>
              </a:tr>
            </a:tbl>
          </a:graphicData>
        </a:graphic>
      </p:graphicFrame>
      <p:sp>
        <p:nvSpPr>
          <p:cNvPr id="15" name="Rectangle 14"/>
          <p:cNvSpPr/>
          <p:nvPr/>
        </p:nvSpPr>
        <p:spPr>
          <a:xfrm>
            <a:off x="2718016" y="3083170"/>
            <a:ext cx="1723292" cy="775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6" name="Rectangle 15"/>
          <p:cNvSpPr/>
          <p:nvPr/>
        </p:nvSpPr>
        <p:spPr>
          <a:xfrm>
            <a:off x="5380892" y="3083170"/>
            <a:ext cx="1723292" cy="775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7" name="Rectangle 16"/>
          <p:cNvSpPr/>
          <p:nvPr/>
        </p:nvSpPr>
        <p:spPr>
          <a:xfrm>
            <a:off x="2718016" y="4011209"/>
            <a:ext cx="1723292" cy="775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8" name="Rectangle 17"/>
          <p:cNvSpPr/>
          <p:nvPr/>
        </p:nvSpPr>
        <p:spPr>
          <a:xfrm>
            <a:off x="5380892" y="4011209"/>
            <a:ext cx="1723292" cy="775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Tree>
    <p:extLst>
      <p:ext uri="{BB962C8B-B14F-4D97-AF65-F5344CB8AC3E}">
        <p14:creationId xmlns:p14="http://schemas.microsoft.com/office/powerpoint/2010/main" val="170815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Helvetica Neue Condensed" charset="0"/>
                <a:ea typeface="Helvetica Neue Condensed" charset="0"/>
                <a:cs typeface="Helvetica Neue Condensed" charset="0"/>
              </a:rPr>
              <a:t>Compiling Individual Operators</a:t>
            </a:r>
          </a:p>
        </p:txBody>
      </p:sp>
      <p:sp>
        <p:nvSpPr>
          <p:cNvPr id="3" name="Slide Number Placeholder 2"/>
          <p:cNvSpPr>
            <a:spLocks noGrp="1"/>
          </p:cNvSpPr>
          <p:nvPr>
            <p:ph type="sldNum" sz="quarter" idx="12"/>
          </p:nvPr>
        </p:nvSpPr>
        <p:spPr/>
        <p:txBody>
          <a:bodyPr/>
          <a:lstStyle/>
          <a:p>
            <a:fld id="{4748F3B0-5290-A241-88FF-F03DD1126586}" type="slidenum">
              <a:rPr lang="en-US" smtClean="0"/>
              <a:t>14</a:t>
            </a:fld>
            <a:endParaRPr lang="en-US"/>
          </a:p>
        </p:txBody>
      </p:sp>
      <p:sp>
        <p:nvSpPr>
          <p:cNvPr id="4" name="Rounded Rectangle 3"/>
          <p:cNvSpPr/>
          <p:nvPr/>
        </p:nvSpPr>
        <p:spPr>
          <a:xfrm>
            <a:off x="3560955" y="2518038"/>
            <a:ext cx="2028349" cy="570640"/>
          </a:xfrm>
          <a:prstGeom prst="round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onaco" charset="0"/>
                <a:ea typeface="Monaco" charset="0"/>
                <a:cs typeface="Monaco" charset="0"/>
              </a:rPr>
              <a:t>filter(p)</a:t>
            </a:r>
          </a:p>
        </p:txBody>
      </p:sp>
      <p:sp>
        <p:nvSpPr>
          <p:cNvPr id="5" name="Oval 4"/>
          <p:cNvSpPr/>
          <p:nvPr/>
        </p:nvSpPr>
        <p:spPr>
          <a:xfrm>
            <a:off x="1141281"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6" name="Oval 5"/>
          <p:cNvSpPr/>
          <p:nvPr/>
        </p:nvSpPr>
        <p:spPr>
          <a:xfrm>
            <a:off x="1637440"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7" name="Oval 6"/>
          <p:cNvSpPr/>
          <p:nvPr/>
        </p:nvSpPr>
        <p:spPr>
          <a:xfrm>
            <a:off x="2133599"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8" name="Oval 7"/>
          <p:cNvSpPr/>
          <p:nvPr/>
        </p:nvSpPr>
        <p:spPr>
          <a:xfrm>
            <a:off x="2644656"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9" name="Oval 8"/>
          <p:cNvSpPr/>
          <p:nvPr/>
        </p:nvSpPr>
        <p:spPr>
          <a:xfrm>
            <a:off x="3155713"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0" name="TextBox 9"/>
          <p:cNvSpPr txBox="1"/>
          <p:nvPr/>
        </p:nvSpPr>
        <p:spPr>
          <a:xfrm>
            <a:off x="901450" y="1394789"/>
            <a:ext cx="3304046" cy="523220"/>
          </a:xfrm>
          <a:prstGeom prst="rect">
            <a:avLst/>
          </a:prstGeom>
          <a:noFill/>
        </p:spPr>
        <p:txBody>
          <a:bodyPr wrap="none" rtlCol="0">
            <a:spAutoFit/>
          </a:bodyPr>
          <a:lstStyle/>
          <a:p>
            <a:r>
              <a:rPr lang="en-US" sz="2800" dirty="0">
                <a:solidFill>
                  <a:schemeClr val="bg2">
                    <a:lumMod val="50000"/>
                  </a:schemeClr>
                </a:solidFill>
                <a:latin typeface="Helvetica Neue" charset="0"/>
                <a:ea typeface="Helvetica Neue" charset="0"/>
                <a:cs typeface="Helvetica Neue" charset="0"/>
              </a:rPr>
              <a:t>Stream of elements</a:t>
            </a:r>
          </a:p>
        </p:txBody>
      </p:sp>
      <p:sp>
        <p:nvSpPr>
          <p:cNvPr id="11" name="Oval 10"/>
          <p:cNvSpPr/>
          <p:nvPr/>
        </p:nvSpPr>
        <p:spPr>
          <a:xfrm>
            <a:off x="5768551"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3" name="Oval 12"/>
          <p:cNvSpPr/>
          <p:nvPr/>
        </p:nvSpPr>
        <p:spPr>
          <a:xfrm>
            <a:off x="6760869"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5" name="Oval 14"/>
          <p:cNvSpPr/>
          <p:nvPr/>
        </p:nvSpPr>
        <p:spPr>
          <a:xfrm>
            <a:off x="7782983"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6" name="TextBox 15"/>
          <p:cNvSpPr txBox="1"/>
          <p:nvPr/>
        </p:nvSpPr>
        <p:spPr>
          <a:xfrm>
            <a:off x="5442668" y="1394789"/>
            <a:ext cx="3286477" cy="954107"/>
          </a:xfrm>
          <a:prstGeom prst="rect">
            <a:avLst/>
          </a:prstGeom>
          <a:noFill/>
        </p:spPr>
        <p:txBody>
          <a:bodyPr wrap="none" rtlCol="0">
            <a:spAutoFit/>
          </a:bodyPr>
          <a:lstStyle/>
          <a:p>
            <a:pPr algn="ctr"/>
            <a:r>
              <a:rPr lang="en-US" sz="2800" dirty="0">
                <a:solidFill>
                  <a:srgbClr val="C00000"/>
                </a:solidFill>
                <a:latin typeface="Helvetica Neue" charset="0"/>
                <a:ea typeface="Helvetica Neue" charset="0"/>
                <a:cs typeface="Helvetica Neue" charset="0"/>
              </a:rPr>
              <a:t>Elements satisfying</a:t>
            </a:r>
          </a:p>
          <a:p>
            <a:pPr algn="ctr"/>
            <a:r>
              <a:rPr lang="en-US" sz="2800" dirty="0">
                <a:solidFill>
                  <a:srgbClr val="C00000"/>
                </a:solidFill>
                <a:latin typeface="Helvetica Neue" charset="0"/>
                <a:ea typeface="Helvetica Neue" charset="0"/>
                <a:cs typeface="Helvetica Neue" charset="0"/>
              </a:rPr>
              <a:t>predicate </a:t>
            </a:r>
            <a:r>
              <a:rPr lang="en-US" sz="2800" i="1" dirty="0">
                <a:solidFill>
                  <a:srgbClr val="C00000"/>
                </a:solidFill>
                <a:latin typeface="Helvetica Neue" charset="0"/>
                <a:ea typeface="Helvetica Neue" charset="0"/>
                <a:cs typeface="Helvetica Neue" charset="0"/>
              </a:rPr>
              <a:t>(p)</a:t>
            </a:r>
          </a:p>
        </p:txBody>
      </p:sp>
      <p:sp>
        <p:nvSpPr>
          <p:cNvPr id="20" name="TextBox 19"/>
          <p:cNvSpPr txBox="1"/>
          <p:nvPr/>
        </p:nvSpPr>
        <p:spPr>
          <a:xfrm>
            <a:off x="1865387" y="3073833"/>
            <a:ext cx="768159" cy="400110"/>
          </a:xfrm>
          <a:prstGeom prst="rect">
            <a:avLst/>
          </a:prstGeom>
          <a:noFill/>
        </p:spPr>
        <p:txBody>
          <a:bodyPr wrap="none" rtlCol="0">
            <a:spAutoFit/>
          </a:bodyPr>
          <a:lstStyle/>
          <a:p>
            <a:r>
              <a:rPr lang="en-US" sz="2000" dirty="0">
                <a:latin typeface="Helvetica Neue" charset="0"/>
                <a:ea typeface="Helvetica Neue" charset="0"/>
                <a:cs typeface="Helvetica Neue" charset="0"/>
              </a:rPr>
              <a:t>Input</a:t>
            </a:r>
          </a:p>
        </p:txBody>
      </p:sp>
      <p:sp>
        <p:nvSpPr>
          <p:cNvPr id="21" name="TextBox 20"/>
          <p:cNvSpPr txBox="1"/>
          <p:nvPr/>
        </p:nvSpPr>
        <p:spPr>
          <a:xfrm>
            <a:off x="6391413" y="3073833"/>
            <a:ext cx="978153" cy="400110"/>
          </a:xfrm>
          <a:prstGeom prst="rect">
            <a:avLst/>
          </a:prstGeom>
          <a:noFill/>
        </p:spPr>
        <p:txBody>
          <a:bodyPr wrap="none" rtlCol="0">
            <a:spAutoFit/>
          </a:bodyPr>
          <a:lstStyle/>
          <a:p>
            <a:r>
              <a:rPr lang="en-US" sz="2000" dirty="0">
                <a:latin typeface="Helvetica Neue" charset="0"/>
                <a:ea typeface="Helvetica Neue" charset="0"/>
                <a:cs typeface="Helvetica Neue" charset="0"/>
              </a:rPr>
              <a:t>Output</a:t>
            </a:r>
          </a:p>
        </p:txBody>
      </p:sp>
      <p:sp>
        <p:nvSpPr>
          <p:cNvPr id="19" name="Rounded Rectangle 18">
            <a:extLst>
              <a:ext uri="{FF2B5EF4-FFF2-40B4-BE49-F238E27FC236}">
                <a16:creationId xmlns="" xmlns:a16="http://schemas.microsoft.com/office/drawing/2014/main" id="{FD6186AB-00AC-FE49-ACE5-0013F646DA8A}"/>
              </a:ext>
            </a:extLst>
          </p:cNvPr>
          <p:cNvSpPr/>
          <p:nvPr/>
        </p:nvSpPr>
        <p:spPr>
          <a:xfrm>
            <a:off x="56704" y="3700317"/>
            <a:ext cx="4453230" cy="2216202"/>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Th)</a:t>
            </a:r>
          </a:p>
          <a:p>
            <a:pPr>
              <a:lnSpc>
                <a:spcPct val="114000"/>
              </a:lnSpc>
            </a:pPr>
            <a:endParaRPr lang="en-US" sz="1100" dirty="0">
              <a:solidFill>
                <a:schemeClr val="tx1"/>
              </a:solidFill>
              <a:latin typeface="Consolas" charset="0"/>
              <a:ea typeface="Consolas" charset="0"/>
              <a:cs typeface="Consolas" charset="0"/>
            </a:endParaRPr>
          </a:p>
        </p:txBody>
      </p:sp>
      <p:sp>
        <p:nvSpPr>
          <p:cNvPr id="22" name="Rounded Rectangle 21">
            <a:extLst>
              <a:ext uri="{FF2B5EF4-FFF2-40B4-BE49-F238E27FC236}">
                <a16:creationId xmlns="" xmlns:a16="http://schemas.microsoft.com/office/drawing/2014/main" id="{1DAC2590-BEA9-354E-9A24-F29CDDF6F4B0}"/>
              </a:ext>
            </a:extLst>
          </p:cNvPr>
          <p:cNvSpPr/>
          <p:nvPr/>
        </p:nvSpPr>
        <p:spPr>
          <a:xfrm>
            <a:off x="809208" y="4097169"/>
            <a:ext cx="3011425" cy="307604"/>
          </a:xfrm>
          <a:prstGeom prst="roundRect">
            <a:avLst/>
          </a:prstGeom>
          <a:solidFill>
            <a:srgbClr val="FF0000">
              <a:alpha val="25000"/>
            </a:srgbClr>
          </a:solidFill>
          <a:ln>
            <a:solidFill>
              <a:srgbClr val="FF0000">
                <a:alpha val="25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23" name="TextBox 22">
            <a:extLst>
              <a:ext uri="{FF2B5EF4-FFF2-40B4-BE49-F238E27FC236}">
                <a16:creationId xmlns="" xmlns:a16="http://schemas.microsoft.com/office/drawing/2014/main" id="{01328C19-DA38-584A-88E1-565C2990C0EF}"/>
              </a:ext>
            </a:extLst>
          </p:cNvPr>
          <p:cNvSpPr txBox="1"/>
          <p:nvPr/>
        </p:nvSpPr>
        <p:spPr>
          <a:xfrm>
            <a:off x="75952" y="3812236"/>
            <a:ext cx="284052" cy="1803892"/>
          </a:xfrm>
          <a:prstGeom prst="rect">
            <a:avLst/>
          </a:prstGeom>
          <a:noFill/>
        </p:spPr>
        <p:txBody>
          <a:bodyPr wrap="none" rtlCol="0">
            <a:spAutoFit/>
          </a:bodyPr>
          <a:lstStyle/>
          <a:p>
            <a:pPr>
              <a:lnSpc>
                <a:spcPct val="114000"/>
              </a:lnSpc>
            </a:pPr>
            <a:r>
              <a:rPr lang="en-US" sz="1400" dirty="0">
                <a:solidFill>
                  <a:schemeClr val="bg1">
                    <a:lumMod val="65000"/>
                  </a:schemeClr>
                </a:solidFill>
                <a:latin typeface="Consolas" charset="0"/>
                <a:ea typeface="Consolas" charset="0"/>
                <a:cs typeface="Consolas" charset="0"/>
              </a:rPr>
              <a:t>1</a:t>
            </a:r>
          </a:p>
          <a:p>
            <a:pPr>
              <a:lnSpc>
                <a:spcPct val="114000"/>
              </a:lnSpc>
            </a:pPr>
            <a:r>
              <a:rPr lang="en-US" sz="1400" dirty="0">
                <a:solidFill>
                  <a:schemeClr val="bg1">
                    <a:lumMod val="65000"/>
                  </a:schemeClr>
                </a:solidFill>
                <a:latin typeface="Consolas" charset="0"/>
                <a:ea typeface="Consolas" charset="0"/>
                <a:cs typeface="Consolas" charset="0"/>
              </a:rPr>
              <a:t>2</a:t>
            </a:r>
          </a:p>
          <a:p>
            <a:pPr>
              <a:lnSpc>
                <a:spcPct val="114000"/>
              </a:lnSpc>
            </a:pPr>
            <a:r>
              <a:rPr lang="en-US" sz="1400" dirty="0">
                <a:solidFill>
                  <a:schemeClr val="bg1">
                    <a:lumMod val="65000"/>
                  </a:schemeClr>
                </a:solidFill>
                <a:latin typeface="Consolas" charset="0"/>
                <a:ea typeface="Consolas" charset="0"/>
                <a:cs typeface="Consolas" charset="0"/>
              </a:rPr>
              <a:t>3</a:t>
            </a:r>
          </a:p>
          <a:p>
            <a:pPr>
              <a:lnSpc>
                <a:spcPct val="114000"/>
              </a:lnSpc>
            </a:pPr>
            <a:r>
              <a:rPr lang="en-US" sz="1400" dirty="0">
                <a:solidFill>
                  <a:schemeClr val="bg1">
                    <a:lumMod val="65000"/>
                  </a:schemeClr>
                </a:solidFill>
                <a:latin typeface="Consolas" charset="0"/>
                <a:ea typeface="Consolas" charset="0"/>
                <a:cs typeface="Consolas" charset="0"/>
              </a:rPr>
              <a:t>4</a:t>
            </a:r>
          </a:p>
          <a:p>
            <a:pPr>
              <a:lnSpc>
                <a:spcPct val="114000"/>
              </a:lnSpc>
            </a:pPr>
            <a:r>
              <a:rPr lang="en-US" sz="1400" dirty="0">
                <a:solidFill>
                  <a:schemeClr val="bg1">
                    <a:lumMod val="65000"/>
                  </a:schemeClr>
                </a:solidFill>
                <a:latin typeface="Consolas" charset="0"/>
                <a:ea typeface="Consolas" charset="0"/>
                <a:cs typeface="Consolas" charset="0"/>
              </a:rPr>
              <a:t>5</a:t>
            </a:r>
          </a:p>
          <a:p>
            <a:pPr>
              <a:lnSpc>
                <a:spcPct val="114000"/>
              </a:lnSpc>
            </a:pPr>
            <a:r>
              <a:rPr lang="en-US" sz="1400" dirty="0">
                <a:solidFill>
                  <a:schemeClr val="bg1">
                    <a:lumMod val="65000"/>
                  </a:schemeClr>
                </a:solidFill>
                <a:latin typeface="Consolas" charset="0"/>
                <a:ea typeface="Consolas" charset="0"/>
                <a:cs typeface="Consolas" charset="0"/>
              </a:rPr>
              <a:t>6</a:t>
            </a:r>
          </a:p>
          <a:p>
            <a:pPr>
              <a:lnSpc>
                <a:spcPct val="114000"/>
              </a:lnSpc>
            </a:pPr>
            <a:r>
              <a:rPr lang="en-US" sz="1400" dirty="0">
                <a:solidFill>
                  <a:schemeClr val="bg1">
                    <a:lumMod val="65000"/>
                  </a:schemeClr>
                </a:solidFill>
                <a:latin typeface="Consolas" charset="0"/>
                <a:ea typeface="Consolas" charset="0"/>
                <a:cs typeface="Consolas" charset="0"/>
              </a:rPr>
              <a:t>7</a:t>
            </a:r>
          </a:p>
        </p:txBody>
      </p:sp>
      <p:graphicFrame>
        <p:nvGraphicFramePr>
          <p:cNvPr id="24" name="Table 23"/>
          <p:cNvGraphicFramePr>
            <a:graphicFrameLocks noGrp="1"/>
          </p:cNvGraphicFramePr>
          <p:nvPr>
            <p:extLst>
              <p:ext uri="{D42A27DB-BD31-4B8C-83A1-F6EECF244321}">
                <p14:modId xmlns:p14="http://schemas.microsoft.com/office/powerpoint/2010/main" val="791018827"/>
              </p:ext>
            </p:extLst>
          </p:nvPr>
        </p:nvGraphicFramePr>
        <p:xfrm>
          <a:off x="4698994" y="3728066"/>
          <a:ext cx="4104763" cy="1880974"/>
        </p:xfrm>
        <a:graphic>
          <a:graphicData uri="http://schemas.openxmlformats.org/drawingml/2006/table">
            <a:tbl>
              <a:tblPr>
                <a:tableStyleId>{5C22544A-7EE6-4342-B048-85BDC9FD1C3A}</a:tableStyleId>
              </a:tblPr>
              <a:tblGrid>
                <a:gridCol w="2604270">
                  <a:extLst>
                    <a:ext uri="{9D8B030D-6E8A-4147-A177-3AD203B41FA5}">
                      <a16:colId xmlns="" xmlns:a16="http://schemas.microsoft.com/office/drawing/2014/main" val="20000"/>
                    </a:ext>
                  </a:extLst>
                </a:gridCol>
                <a:gridCol w="1500493">
                  <a:extLst>
                    <a:ext uri="{9D8B030D-6E8A-4147-A177-3AD203B41FA5}">
                      <a16:colId xmlns="" xmlns:a16="http://schemas.microsoft.com/office/drawing/2014/main" val="20001"/>
                    </a:ext>
                  </a:extLst>
                </a:gridCol>
              </a:tblGrid>
              <a:tr h="432808">
                <a:tc>
                  <a:txBody>
                    <a:bodyPr/>
                    <a:lstStyle/>
                    <a:p>
                      <a:pPr algn="ctr"/>
                      <a:r>
                        <a:rPr lang="en-US" sz="2400" b="1" dirty="0">
                          <a:solidFill>
                            <a:schemeClr val="bg1">
                              <a:lumMod val="95000"/>
                            </a:schemeClr>
                          </a:solidFill>
                          <a:latin typeface="Helvetica Neue" charset="0"/>
                          <a:ea typeface="Helvetica Neue" charset="0"/>
                          <a:cs typeface="Helvetica Neue" charset="0"/>
                        </a:rPr>
                        <a:t>Match</a:t>
                      </a:r>
                    </a:p>
                  </a:txBody>
                  <a:tcPr anchor="ctr">
                    <a:solidFill>
                      <a:schemeClr val="tx1">
                        <a:lumMod val="75000"/>
                        <a:lumOff val="25000"/>
                      </a:schemeClr>
                    </a:solidFill>
                  </a:tcPr>
                </a:tc>
                <a:tc>
                  <a:txBody>
                    <a:bodyPr/>
                    <a:lstStyle/>
                    <a:p>
                      <a:pPr algn="ctr"/>
                      <a:r>
                        <a:rPr lang="en-US" sz="2400" b="1" dirty="0">
                          <a:solidFill>
                            <a:schemeClr val="bg1">
                              <a:lumMod val="95000"/>
                            </a:schemeClr>
                          </a:solidFill>
                          <a:latin typeface="Helvetica Neue" charset="0"/>
                          <a:ea typeface="Helvetica Neue" charset="0"/>
                          <a:cs typeface="Helvetica Neue" charset="0"/>
                        </a:rPr>
                        <a:t>Action</a:t>
                      </a:r>
                    </a:p>
                  </a:txBody>
                  <a:tcPr anchor="ctr">
                    <a:solidFill>
                      <a:schemeClr val="tx1">
                        <a:lumMod val="75000"/>
                        <a:lumOff val="25000"/>
                      </a:schemeClr>
                    </a:solidFill>
                  </a:tcPr>
                </a:tc>
                <a:extLst>
                  <a:ext uri="{0D108BD9-81ED-4DB2-BD59-A6C34878D82A}">
                    <a16:rowId xmlns="" xmlns:a16="http://schemas.microsoft.com/office/drawing/2014/main" val="10000"/>
                  </a:ext>
                </a:extLst>
              </a:tr>
              <a:tr h="726085">
                <a:tc>
                  <a:txBody>
                    <a:bodyPr/>
                    <a:lstStyle/>
                    <a:p>
                      <a:pPr algn="ctr"/>
                      <a:r>
                        <a:rPr lang="en-US" sz="2800" i="1" dirty="0">
                          <a:latin typeface="Helvetica Neue" charset="0"/>
                          <a:ea typeface="Helvetica Neue" charset="0"/>
                          <a:cs typeface="Helvetica Neue" charset="0"/>
                        </a:rPr>
                        <a:t>p</a:t>
                      </a:r>
                    </a:p>
                  </a:txBody>
                  <a:tcPr anchor="ctr">
                    <a:solidFill>
                      <a:schemeClr val="bg1">
                        <a:lumMod val="85000"/>
                      </a:schemeClr>
                    </a:solidFill>
                  </a:tcPr>
                </a:tc>
                <a:tc>
                  <a:txBody>
                    <a:bodyPr/>
                    <a:lstStyle/>
                    <a:p>
                      <a:endParaRPr lang="en-US" sz="2400" dirty="0">
                        <a:latin typeface="Helvetica Neue" charset="0"/>
                        <a:ea typeface="Helvetica Neue" charset="0"/>
                        <a:cs typeface="Helvetica Neue" charset="0"/>
                      </a:endParaRPr>
                    </a:p>
                  </a:txBody>
                  <a:tcPr anchor="ctr">
                    <a:solidFill>
                      <a:schemeClr val="bg1">
                        <a:lumMod val="85000"/>
                      </a:schemeClr>
                    </a:solidFill>
                  </a:tcPr>
                </a:tc>
                <a:extLst>
                  <a:ext uri="{0D108BD9-81ED-4DB2-BD59-A6C34878D82A}">
                    <a16:rowId xmlns="" xmlns:a16="http://schemas.microsoft.com/office/drawing/2014/main" val="10001"/>
                  </a:ext>
                </a:extLst>
              </a:tr>
              <a:tr h="697689">
                <a:tc>
                  <a:txBody>
                    <a:bodyPr/>
                    <a:lstStyle/>
                    <a:p>
                      <a:r>
                        <a:rPr lang="en-US" sz="2000" dirty="0" err="1">
                          <a:latin typeface="Helvetica Neue" charset="0"/>
                          <a:ea typeface="Helvetica Neue" charset="0"/>
                          <a:cs typeface="Helvetica Neue" charset="0"/>
                        </a:rPr>
                        <a:t>udp.sport</a:t>
                      </a:r>
                      <a:r>
                        <a:rPr lang="en-US" sz="2000" dirty="0">
                          <a:latin typeface="Helvetica Neue" charset="0"/>
                          <a:ea typeface="Helvetica Neue" charset="0"/>
                          <a:cs typeface="Helvetica Neue" charset="0"/>
                        </a:rPr>
                        <a:t> == 53</a:t>
                      </a:r>
                    </a:p>
                  </a:txBody>
                  <a:tcPr anchor="ctr">
                    <a:solidFill>
                      <a:schemeClr val="bg1">
                        <a:lumMod val="85000"/>
                      </a:schemeClr>
                    </a:solidFill>
                  </a:tcPr>
                </a:tc>
                <a:tc>
                  <a:txBody>
                    <a:bodyPr/>
                    <a:lstStyle/>
                    <a:p>
                      <a:endParaRPr lang="en-US" sz="2400" dirty="0">
                        <a:latin typeface="Helvetica Neue" charset="0"/>
                        <a:ea typeface="Helvetica Neue" charset="0"/>
                        <a:cs typeface="Helvetica Neue" charset="0"/>
                      </a:endParaRPr>
                    </a:p>
                  </a:txBody>
                  <a:tcPr anchor="ctr">
                    <a:solidFill>
                      <a:schemeClr val="bg1">
                        <a:lumMod val="85000"/>
                      </a:schemeClr>
                    </a:solidFill>
                  </a:tcPr>
                </a:tc>
                <a:extLst>
                  <a:ext uri="{0D108BD9-81ED-4DB2-BD59-A6C34878D82A}">
                    <a16:rowId xmlns="" xmlns:a16="http://schemas.microsoft.com/office/drawing/2014/main" val="10002"/>
                  </a:ext>
                </a:extLst>
              </a:tr>
            </a:tbl>
          </a:graphicData>
        </a:graphic>
      </p:graphicFrame>
      <p:sp>
        <p:nvSpPr>
          <p:cNvPr id="25" name="Rectangle 24">
            <a:extLst>
              <a:ext uri="{FF2B5EF4-FFF2-40B4-BE49-F238E27FC236}">
                <a16:creationId xmlns="" xmlns:a16="http://schemas.microsoft.com/office/drawing/2014/main" id="{7FB07DDF-457D-5948-9F22-276F953E38F9}"/>
              </a:ext>
            </a:extLst>
          </p:cNvPr>
          <p:cNvSpPr/>
          <p:nvPr/>
        </p:nvSpPr>
        <p:spPr>
          <a:xfrm>
            <a:off x="4751754" y="4994031"/>
            <a:ext cx="2493108" cy="5548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60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animBg="1"/>
      <p:bldP spid="13" grpId="0" animBg="1"/>
      <p:bldP spid="15" grpId="0" animBg="1"/>
      <p:bldP spid="16" grpId="0"/>
      <p:bldP spid="20" grpId="0"/>
      <p:bldP spid="21" grpId="0"/>
      <p:bldP spid="19" grpId="0" animBg="1"/>
      <p:bldP spid="22" grpId="0" animBg="1"/>
      <p:bldP spid="23" grpId="0"/>
      <p:bldP spid="25" grpId="0" animBg="1"/>
      <p:bldP spid="2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Helvetica Neue Condensed" charset="0"/>
                <a:ea typeface="Helvetica Neue Condensed" charset="0"/>
                <a:cs typeface="Helvetica Neue Condensed" charset="0"/>
              </a:rPr>
              <a:t>Compiling Individual Operators</a:t>
            </a:r>
          </a:p>
        </p:txBody>
      </p:sp>
      <p:sp>
        <p:nvSpPr>
          <p:cNvPr id="3" name="Slide Number Placeholder 2"/>
          <p:cNvSpPr>
            <a:spLocks noGrp="1"/>
          </p:cNvSpPr>
          <p:nvPr>
            <p:ph type="sldNum" sz="quarter" idx="12"/>
          </p:nvPr>
        </p:nvSpPr>
        <p:spPr/>
        <p:txBody>
          <a:bodyPr/>
          <a:lstStyle/>
          <a:p>
            <a:fld id="{4748F3B0-5290-A241-88FF-F03DD1126586}" type="slidenum">
              <a:rPr lang="en-US" smtClean="0"/>
              <a:t>15</a:t>
            </a:fld>
            <a:endParaRPr lang="en-US"/>
          </a:p>
        </p:txBody>
      </p:sp>
      <p:sp>
        <p:nvSpPr>
          <p:cNvPr id="4" name="Rounded Rectangle 3"/>
          <p:cNvSpPr/>
          <p:nvPr/>
        </p:nvSpPr>
        <p:spPr>
          <a:xfrm>
            <a:off x="3605561" y="2518038"/>
            <a:ext cx="1940312" cy="570640"/>
          </a:xfrm>
          <a:prstGeom prst="round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onaco" charset="0"/>
                <a:ea typeface="Monaco" charset="0"/>
                <a:cs typeface="Monaco" charset="0"/>
              </a:rPr>
              <a:t>reduce(f)</a:t>
            </a:r>
          </a:p>
        </p:txBody>
      </p:sp>
      <p:sp>
        <p:nvSpPr>
          <p:cNvPr id="5" name="Oval 4"/>
          <p:cNvSpPr/>
          <p:nvPr/>
        </p:nvSpPr>
        <p:spPr>
          <a:xfrm>
            <a:off x="1141281"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6" name="Oval 5"/>
          <p:cNvSpPr/>
          <p:nvPr/>
        </p:nvSpPr>
        <p:spPr>
          <a:xfrm>
            <a:off x="1637440"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7" name="Oval 6"/>
          <p:cNvSpPr/>
          <p:nvPr/>
        </p:nvSpPr>
        <p:spPr>
          <a:xfrm>
            <a:off x="2133599"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8" name="Oval 7"/>
          <p:cNvSpPr/>
          <p:nvPr/>
        </p:nvSpPr>
        <p:spPr>
          <a:xfrm>
            <a:off x="2644656"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9" name="Oval 8"/>
          <p:cNvSpPr/>
          <p:nvPr/>
        </p:nvSpPr>
        <p:spPr>
          <a:xfrm>
            <a:off x="3155713"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1" name="Oval 10"/>
          <p:cNvSpPr/>
          <p:nvPr/>
        </p:nvSpPr>
        <p:spPr>
          <a:xfrm>
            <a:off x="6796152"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1699047350"/>
              </p:ext>
            </p:extLst>
          </p:nvPr>
        </p:nvGraphicFramePr>
        <p:xfrm>
          <a:off x="4698994" y="3818393"/>
          <a:ext cx="4104763" cy="1183285"/>
        </p:xfrm>
        <a:graphic>
          <a:graphicData uri="http://schemas.openxmlformats.org/drawingml/2006/table">
            <a:tbl>
              <a:tblPr>
                <a:tableStyleId>{5C22544A-7EE6-4342-B048-85BDC9FD1C3A}</a:tableStyleId>
              </a:tblPr>
              <a:tblGrid>
                <a:gridCol w="1297769">
                  <a:extLst>
                    <a:ext uri="{9D8B030D-6E8A-4147-A177-3AD203B41FA5}">
                      <a16:colId xmlns="" xmlns:a16="http://schemas.microsoft.com/office/drawing/2014/main" val="20000"/>
                    </a:ext>
                  </a:extLst>
                </a:gridCol>
                <a:gridCol w="2806994">
                  <a:extLst>
                    <a:ext uri="{9D8B030D-6E8A-4147-A177-3AD203B41FA5}">
                      <a16:colId xmlns="" xmlns:a16="http://schemas.microsoft.com/office/drawing/2014/main" val="20001"/>
                    </a:ext>
                  </a:extLst>
                </a:gridCol>
              </a:tblGrid>
              <a:tr h="432808">
                <a:tc>
                  <a:txBody>
                    <a:bodyPr/>
                    <a:lstStyle/>
                    <a:p>
                      <a:pPr algn="ctr"/>
                      <a:r>
                        <a:rPr lang="en-US" sz="2400" b="1" dirty="0">
                          <a:solidFill>
                            <a:schemeClr val="bg1">
                              <a:lumMod val="95000"/>
                            </a:schemeClr>
                          </a:solidFill>
                          <a:latin typeface="Helvetica Neue" charset="0"/>
                          <a:ea typeface="Helvetica Neue" charset="0"/>
                          <a:cs typeface="Helvetica Neue" charset="0"/>
                        </a:rPr>
                        <a:t>Match</a:t>
                      </a:r>
                    </a:p>
                  </a:txBody>
                  <a:tcPr anchor="ctr">
                    <a:solidFill>
                      <a:schemeClr val="tx1">
                        <a:lumMod val="75000"/>
                        <a:lumOff val="25000"/>
                      </a:schemeClr>
                    </a:solidFill>
                  </a:tcPr>
                </a:tc>
                <a:tc>
                  <a:txBody>
                    <a:bodyPr/>
                    <a:lstStyle/>
                    <a:p>
                      <a:pPr algn="ctr"/>
                      <a:r>
                        <a:rPr lang="en-US" sz="2400" b="1" dirty="0">
                          <a:solidFill>
                            <a:schemeClr val="bg1">
                              <a:lumMod val="95000"/>
                            </a:schemeClr>
                          </a:solidFill>
                          <a:latin typeface="Helvetica Neue" charset="0"/>
                          <a:ea typeface="Helvetica Neue" charset="0"/>
                          <a:cs typeface="Helvetica Neue" charset="0"/>
                        </a:rPr>
                        <a:t>Action</a:t>
                      </a:r>
                    </a:p>
                  </a:txBody>
                  <a:tcPr anchor="ctr">
                    <a:solidFill>
                      <a:schemeClr val="tx1">
                        <a:lumMod val="75000"/>
                        <a:lumOff val="25000"/>
                      </a:schemeClr>
                    </a:solidFill>
                  </a:tcPr>
                </a:tc>
                <a:extLst>
                  <a:ext uri="{0D108BD9-81ED-4DB2-BD59-A6C34878D82A}">
                    <a16:rowId xmlns="" xmlns:a16="http://schemas.microsoft.com/office/drawing/2014/main" val="10000"/>
                  </a:ext>
                </a:extLst>
              </a:tr>
              <a:tr h="726085">
                <a:tc>
                  <a:txBody>
                    <a:bodyPr/>
                    <a:lstStyle/>
                    <a:p>
                      <a:pPr algn="ctr"/>
                      <a:r>
                        <a:rPr lang="en-US" sz="2800" i="0" dirty="0">
                          <a:latin typeface="Monaco" charset="0"/>
                          <a:ea typeface="Monaco" charset="0"/>
                          <a:cs typeface="Monaco" charset="0"/>
                        </a:rPr>
                        <a:t>*</a:t>
                      </a:r>
                    </a:p>
                  </a:txBody>
                  <a:tcPr anchor="ctr">
                    <a:solidFill>
                      <a:schemeClr val="bg1">
                        <a:lumMod val="85000"/>
                      </a:schemeClr>
                    </a:solidFill>
                  </a:tcPr>
                </a:tc>
                <a:tc>
                  <a:txBody>
                    <a:bodyPr/>
                    <a:lstStyle/>
                    <a:p>
                      <a:pPr algn="ctr"/>
                      <a:r>
                        <a:rPr lang="en-US" sz="1800" i="0" dirty="0" err="1">
                          <a:latin typeface="Monaco" charset="0"/>
                          <a:ea typeface="Monaco" charset="0"/>
                          <a:cs typeface="Monaco" charset="0"/>
                        </a:rPr>
                        <a:t>idx</a:t>
                      </a:r>
                      <a:r>
                        <a:rPr lang="en-US" sz="1800" i="0" baseline="0" dirty="0">
                          <a:latin typeface="Monaco" charset="0"/>
                          <a:ea typeface="Monaco" charset="0"/>
                          <a:cs typeface="Monaco" charset="0"/>
                        </a:rPr>
                        <a:t> </a:t>
                      </a:r>
                      <a:r>
                        <a:rPr lang="en-US" sz="1800" i="0" dirty="0">
                          <a:latin typeface="Monaco" charset="0"/>
                          <a:ea typeface="Monaco" charset="0"/>
                          <a:cs typeface="Monaco" charset="0"/>
                        </a:rPr>
                        <a:t>=</a:t>
                      </a:r>
                      <a:r>
                        <a:rPr lang="en-US" sz="1800" i="0" baseline="0" dirty="0">
                          <a:latin typeface="Monaco" charset="0"/>
                          <a:ea typeface="Monaco" charset="0"/>
                          <a:cs typeface="Monaco" charset="0"/>
                        </a:rPr>
                        <a:t> hash(</a:t>
                      </a:r>
                      <a:r>
                        <a:rPr lang="en-US" sz="1800" i="0" baseline="0" dirty="0" err="1">
                          <a:latin typeface="Monaco" charset="0"/>
                          <a:ea typeface="Monaco" charset="0"/>
                          <a:cs typeface="Monaco" charset="0"/>
                        </a:rPr>
                        <a:t>m.dstIP</a:t>
                      </a:r>
                      <a:r>
                        <a:rPr lang="en-US" sz="1800" i="0" baseline="0" dirty="0">
                          <a:latin typeface="Monaco" charset="0"/>
                          <a:ea typeface="Monaco" charset="0"/>
                          <a:cs typeface="Monaco" charset="0"/>
                        </a:rPr>
                        <a:t>)</a:t>
                      </a:r>
                      <a:endParaRPr lang="en-US" sz="1800" i="0" dirty="0">
                        <a:latin typeface="Monaco" charset="0"/>
                        <a:ea typeface="Monaco" charset="0"/>
                        <a:cs typeface="Monaco" charset="0"/>
                      </a:endParaRPr>
                    </a:p>
                  </a:txBody>
                  <a:tcPr anchor="ctr">
                    <a:solidFill>
                      <a:schemeClr val="bg1">
                        <a:lumMod val="85000"/>
                      </a:schemeClr>
                    </a:solidFill>
                  </a:tcPr>
                </a:tc>
                <a:extLst>
                  <a:ext uri="{0D108BD9-81ED-4DB2-BD59-A6C34878D82A}">
                    <a16:rowId xmlns="" xmlns:a16="http://schemas.microsoft.com/office/drawing/2014/main" val="10001"/>
                  </a:ext>
                </a:extLst>
              </a:tr>
            </a:tbl>
          </a:graphicData>
        </a:graphic>
      </p:graphicFrame>
      <p:sp>
        <p:nvSpPr>
          <p:cNvPr id="20" name="TextBox 19"/>
          <p:cNvSpPr txBox="1"/>
          <p:nvPr/>
        </p:nvSpPr>
        <p:spPr>
          <a:xfrm>
            <a:off x="1865387" y="3073833"/>
            <a:ext cx="768159" cy="400110"/>
          </a:xfrm>
          <a:prstGeom prst="rect">
            <a:avLst/>
          </a:prstGeom>
          <a:noFill/>
        </p:spPr>
        <p:txBody>
          <a:bodyPr wrap="none" rtlCol="0">
            <a:spAutoFit/>
          </a:bodyPr>
          <a:lstStyle/>
          <a:p>
            <a:r>
              <a:rPr lang="en-US" sz="2000" dirty="0">
                <a:latin typeface="Helvetica Neue" charset="0"/>
                <a:ea typeface="Helvetica Neue" charset="0"/>
                <a:cs typeface="Helvetica Neue" charset="0"/>
              </a:rPr>
              <a:t>Input</a:t>
            </a:r>
          </a:p>
        </p:txBody>
      </p:sp>
      <p:sp>
        <p:nvSpPr>
          <p:cNvPr id="21" name="TextBox 20"/>
          <p:cNvSpPr txBox="1"/>
          <p:nvPr/>
        </p:nvSpPr>
        <p:spPr>
          <a:xfrm>
            <a:off x="6426697" y="3073833"/>
            <a:ext cx="978153" cy="400110"/>
          </a:xfrm>
          <a:prstGeom prst="rect">
            <a:avLst/>
          </a:prstGeom>
          <a:noFill/>
        </p:spPr>
        <p:txBody>
          <a:bodyPr wrap="none" rtlCol="0">
            <a:spAutoFit/>
          </a:bodyPr>
          <a:lstStyle/>
          <a:p>
            <a:r>
              <a:rPr lang="en-US" sz="2000" dirty="0">
                <a:latin typeface="Helvetica Neue" charset="0"/>
                <a:ea typeface="Helvetica Neue" charset="0"/>
                <a:cs typeface="Helvetica Neue" charset="0"/>
              </a:rPr>
              <a:t>Output</a:t>
            </a:r>
          </a:p>
        </p:txBody>
      </p:sp>
      <p:sp>
        <p:nvSpPr>
          <p:cNvPr id="19" name="Rounded Rectangle 18">
            <a:extLst>
              <a:ext uri="{FF2B5EF4-FFF2-40B4-BE49-F238E27FC236}">
                <a16:creationId xmlns="" xmlns:a16="http://schemas.microsoft.com/office/drawing/2014/main" id="{FD6186AB-00AC-FE49-ACE5-0013F646DA8A}"/>
              </a:ext>
            </a:extLst>
          </p:cNvPr>
          <p:cNvSpPr/>
          <p:nvPr/>
        </p:nvSpPr>
        <p:spPr>
          <a:xfrm>
            <a:off x="56704" y="3833173"/>
            <a:ext cx="4453230" cy="2216202"/>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Th)</a:t>
            </a:r>
          </a:p>
          <a:p>
            <a:pPr>
              <a:lnSpc>
                <a:spcPct val="114000"/>
              </a:lnSpc>
            </a:pPr>
            <a:r>
              <a:rPr lang="en-US" sz="1100" dirty="0">
                <a:solidFill>
                  <a:schemeClr val="tx1"/>
                </a:solidFill>
                <a:latin typeface="Consolas" charset="0"/>
                <a:ea typeface="Consolas" charset="0"/>
                <a:cs typeface="Consolas" charset="0"/>
              </a:rPr>
              <a:t> </a:t>
            </a:r>
          </a:p>
        </p:txBody>
      </p:sp>
      <p:sp>
        <p:nvSpPr>
          <p:cNvPr id="22" name="Rounded Rectangle 21">
            <a:extLst>
              <a:ext uri="{FF2B5EF4-FFF2-40B4-BE49-F238E27FC236}">
                <a16:creationId xmlns="" xmlns:a16="http://schemas.microsoft.com/office/drawing/2014/main" id="{1DAC2590-BEA9-354E-9A24-F29CDDF6F4B0}"/>
              </a:ext>
            </a:extLst>
          </p:cNvPr>
          <p:cNvSpPr/>
          <p:nvPr/>
        </p:nvSpPr>
        <p:spPr>
          <a:xfrm>
            <a:off x="822960" y="5184265"/>
            <a:ext cx="2664519" cy="311800"/>
          </a:xfrm>
          <a:prstGeom prst="roundRect">
            <a:avLst/>
          </a:prstGeom>
          <a:solidFill>
            <a:srgbClr val="FF0000">
              <a:alpha val="25000"/>
            </a:srgbClr>
          </a:solidFill>
          <a:ln>
            <a:solidFill>
              <a:srgbClr val="FF0000">
                <a:alpha val="25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23" name="TextBox 22"/>
          <p:cNvSpPr txBox="1"/>
          <p:nvPr/>
        </p:nvSpPr>
        <p:spPr>
          <a:xfrm>
            <a:off x="905256" y="1394789"/>
            <a:ext cx="3304046" cy="523220"/>
          </a:xfrm>
          <a:prstGeom prst="rect">
            <a:avLst/>
          </a:prstGeom>
          <a:noFill/>
        </p:spPr>
        <p:txBody>
          <a:bodyPr wrap="none" rtlCol="0">
            <a:spAutoFit/>
          </a:bodyPr>
          <a:lstStyle/>
          <a:p>
            <a:r>
              <a:rPr lang="en-US" sz="2800" dirty="0">
                <a:solidFill>
                  <a:schemeClr val="bg2">
                    <a:lumMod val="50000"/>
                  </a:schemeClr>
                </a:solidFill>
                <a:latin typeface="Helvetica Neue" charset="0"/>
                <a:ea typeface="Helvetica Neue" charset="0"/>
                <a:cs typeface="Helvetica Neue" charset="0"/>
              </a:rPr>
              <a:t>Stream of elements</a:t>
            </a:r>
          </a:p>
        </p:txBody>
      </p:sp>
      <p:sp>
        <p:nvSpPr>
          <p:cNvPr id="24" name="TextBox 23"/>
          <p:cNvSpPr txBox="1"/>
          <p:nvPr/>
        </p:nvSpPr>
        <p:spPr>
          <a:xfrm>
            <a:off x="4611298" y="1394789"/>
            <a:ext cx="4589719" cy="954107"/>
          </a:xfrm>
          <a:prstGeom prst="rect">
            <a:avLst/>
          </a:prstGeom>
          <a:noFill/>
        </p:spPr>
        <p:txBody>
          <a:bodyPr wrap="none" rtlCol="0">
            <a:spAutoFit/>
          </a:bodyPr>
          <a:lstStyle/>
          <a:p>
            <a:pPr algn="ctr"/>
            <a:r>
              <a:rPr lang="en-US" sz="2800" dirty="0">
                <a:solidFill>
                  <a:srgbClr val="C00000"/>
                </a:solidFill>
                <a:latin typeface="Helvetica Neue" charset="0"/>
                <a:ea typeface="Helvetica Neue" charset="0"/>
                <a:cs typeface="Helvetica Neue" charset="0"/>
              </a:rPr>
              <a:t>Result of applying</a:t>
            </a:r>
          </a:p>
          <a:p>
            <a:pPr algn="ctr"/>
            <a:r>
              <a:rPr lang="en-US" sz="2800" dirty="0">
                <a:solidFill>
                  <a:srgbClr val="C00000"/>
                </a:solidFill>
                <a:latin typeface="Helvetica Neue" charset="0"/>
                <a:ea typeface="Helvetica Neue" charset="0"/>
                <a:cs typeface="Helvetica Neue" charset="0"/>
              </a:rPr>
              <a:t>function </a:t>
            </a:r>
            <a:r>
              <a:rPr lang="en-US" sz="2800" i="1" dirty="0">
                <a:solidFill>
                  <a:srgbClr val="C00000"/>
                </a:solidFill>
                <a:latin typeface="Times" charset="0"/>
                <a:ea typeface="Times" charset="0"/>
                <a:cs typeface="Times" charset="0"/>
              </a:rPr>
              <a:t>f</a:t>
            </a:r>
            <a:r>
              <a:rPr lang="en-US" sz="2800" dirty="0">
                <a:solidFill>
                  <a:srgbClr val="C00000"/>
                </a:solidFill>
                <a:latin typeface="Helvetica Neue" charset="0"/>
                <a:ea typeface="Helvetica Neue" charset="0"/>
                <a:cs typeface="Helvetica Neue" charset="0"/>
              </a:rPr>
              <a:t>  over all elements</a:t>
            </a:r>
          </a:p>
        </p:txBody>
      </p:sp>
      <p:sp>
        <p:nvSpPr>
          <p:cNvPr id="25" name="Rounded Rectangle 24"/>
          <p:cNvSpPr/>
          <p:nvPr/>
        </p:nvSpPr>
        <p:spPr>
          <a:xfrm>
            <a:off x="3605561" y="3157439"/>
            <a:ext cx="1940312" cy="496119"/>
          </a:xfrm>
          <a:prstGeom prst="roundRect">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Helvetica Neue" charset="0"/>
                <a:ea typeface="Helvetica Neue" charset="0"/>
                <a:cs typeface="Helvetica Neue" charset="0"/>
              </a:rPr>
              <a:t>Memory</a:t>
            </a:r>
            <a:endParaRPr lang="en-US" sz="2400" b="1" dirty="0">
              <a:latin typeface="Helvetica Neue" charset="0"/>
              <a:ea typeface="Helvetica Neue" charset="0"/>
              <a:cs typeface="Helvetica Neue"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798757291"/>
              </p:ext>
            </p:extLst>
          </p:nvPr>
        </p:nvGraphicFramePr>
        <p:xfrm>
          <a:off x="4698993" y="5048489"/>
          <a:ext cx="4104763" cy="1183285"/>
        </p:xfrm>
        <a:graphic>
          <a:graphicData uri="http://schemas.openxmlformats.org/drawingml/2006/table">
            <a:tbl>
              <a:tblPr>
                <a:tableStyleId>{5C22544A-7EE6-4342-B048-85BDC9FD1C3A}</a:tableStyleId>
              </a:tblPr>
              <a:tblGrid>
                <a:gridCol w="1297769">
                  <a:extLst>
                    <a:ext uri="{9D8B030D-6E8A-4147-A177-3AD203B41FA5}">
                      <a16:colId xmlns="" xmlns:a16="http://schemas.microsoft.com/office/drawing/2014/main" val="20000"/>
                    </a:ext>
                  </a:extLst>
                </a:gridCol>
                <a:gridCol w="2806994">
                  <a:extLst>
                    <a:ext uri="{9D8B030D-6E8A-4147-A177-3AD203B41FA5}">
                      <a16:colId xmlns="" xmlns:a16="http://schemas.microsoft.com/office/drawing/2014/main" val="20001"/>
                    </a:ext>
                  </a:extLst>
                </a:gridCol>
              </a:tblGrid>
              <a:tr h="432808">
                <a:tc>
                  <a:txBody>
                    <a:bodyPr/>
                    <a:lstStyle/>
                    <a:p>
                      <a:pPr algn="ctr"/>
                      <a:r>
                        <a:rPr lang="en-US" sz="2400" b="1" dirty="0">
                          <a:solidFill>
                            <a:schemeClr val="bg1">
                              <a:lumMod val="95000"/>
                            </a:schemeClr>
                          </a:solidFill>
                          <a:latin typeface="Helvetica Neue" charset="0"/>
                          <a:ea typeface="Helvetica Neue" charset="0"/>
                          <a:cs typeface="Helvetica Neue" charset="0"/>
                        </a:rPr>
                        <a:t>Match</a:t>
                      </a:r>
                    </a:p>
                  </a:txBody>
                  <a:tcPr anchor="ctr">
                    <a:solidFill>
                      <a:schemeClr val="tx1">
                        <a:lumMod val="75000"/>
                        <a:lumOff val="25000"/>
                      </a:schemeClr>
                    </a:solidFill>
                  </a:tcPr>
                </a:tc>
                <a:tc>
                  <a:txBody>
                    <a:bodyPr/>
                    <a:lstStyle/>
                    <a:p>
                      <a:pPr algn="ctr"/>
                      <a:r>
                        <a:rPr lang="en-US" sz="2400" b="1" dirty="0">
                          <a:solidFill>
                            <a:schemeClr val="bg1">
                              <a:lumMod val="95000"/>
                            </a:schemeClr>
                          </a:solidFill>
                          <a:latin typeface="Helvetica Neue" charset="0"/>
                          <a:ea typeface="Helvetica Neue" charset="0"/>
                          <a:cs typeface="Helvetica Neue" charset="0"/>
                        </a:rPr>
                        <a:t>Action</a:t>
                      </a:r>
                    </a:p>
                  </a:txBody>
                  <a:tcPr anchor="ctr">
                    <a:solidFill>
                      <a:schemeClr val="tx1">
                        <a:lumMod val="75000"/>
                        <a:lumOff val="25000"/>
                      </a:schemeClr>
                    </a:solidFill>
                  </a:tcPr>
                </a:tc>
                <a:extLst>
                  <a:ext uri="{0D108BD9-81ED-4DB2-BD59-A6C34878D82A}">
                    <a16:rowId xmlns="" xmlns:a16="http://schemas.microsoft.com/office/drawing/2014/main" val="10000"/>
                  </a:ext>
                </a:extLst>
              </a:tr>
              <a:tr h="726085">
                <a:tc>
                  <a:txBody>
                    <a:bodyPr/>
                    <a:lstStyle/>
                    <a:p>
                      <a:pPr algn="ctr"/>
                      <a:r>
                        <a:rPr lang="en-US" sz="2800" i="0" dirty="0">
                          <a:latin typeface="Monaco" charset="0"/>
                          <a:ea typeface="Monaco" charset="0"/>
                          <a:cs typeface="Monaco" charset="0"/>
                        </a:rPr>
                        <a:t>*</a:t>
                      </a:r>
                    </a:p>
                  </a:txBody>
                  <a:tcPr anchor="ctr">
                    <a:solidFill>
                      <a:schemeClr val="bg1">
                        <a:lumMod val="85000"/>
                      </a:schemeClr>
                    </a:solidFill>
                  </a:tcPr>
                </a:tc>
                <a:tc>
                  <a:txBody>
                    <a:bodyPr/>
                    <a:lstStyle/>
                    <a:p>
                      <a:pPr algn="ctr"/>
                      <a:r>
                        <a:rPr lang="en-US" sz="1800" i="0" kern="1200" dirty="0">
                          <a:solidFill>
                            <a:schemeClr val="dk1"/>
                          </a:solidFill>
                          <a:latin typeface="Monaco" charset="0"/>
                          <a:ea typeface="Monaco" charset="0"/>
                          <a:cs typeface="Monaco" charset="0"/>
                        </a:rPr>
                        <a:t>stateful[</a:t>
                      </a:r>
                      <a:r>
                        <a:rPr lang="en-US" sz="1800" i="0" kern="1200" dirty="0" err="1">
                          <a:solidFill>
                            <a:schemeClr val="dk1"/>
                          </a:solidFill>
                          <a:latin typeface="Monaco" charset="0"/>
                          <a:ea typeface="Monaco" charset="0"/>
                          <a:cs typeface="Monaco" charset="0"/>
                        </a:rPr>
                        <a:t>idx</a:t>
                      </a:r>
                      <a:r>
                        <a:rPr lang="en-US" sz="1800" i="0" kern="1200" dirty="0">
                          <a:solidFill>
                            <a:schemeClr val="dk1"/>
                          </a:solidFill>
                          <a:latin typeface="Monaco" charset="0"/>
                          <a:ea typeface="Monaco" charset="0"/>
                          <a:cs typeface="Monaco" charset="0"/>
                        </a:rPr>
                        <a:t>]</a:t>
                      </a:r>
                      <a:r>
                        <a:rPr lang="en-US" sz="1800" i="0" kern="1200" baseline="0" dirty="0">
                          <a:solidFill>
                            <a:schemeClr val="dk1"/>
                          </a:solidFill>
                          <a:latin typeface="Monaco" charset="0"/>
                          <a:ea typeface="Monaco" charset="0"/>
                          <a:cs typeface="Monaco" charset="0"/>
                        </a:rPr>
                        <a:t> += 1</a:t>
                      </a:r>
                      <a:endParaRPr lang="en-US" sz="1800" i="0" kern="1200" dirty="0">
                        <a:solidFill>
                          <a:schemeClr val="dk1"/>
                        </a:solidFill>
                        <a:latin typeface="Monaco" charset="0"/>
                        <a:ea typeface="Monaco" charset="0"/>
                        <a:cs typeface="Monaco" charset="0"/>
                      </a:endParaRPr>
                    </a:p>
                  </a:txBody>
                  <a:tcPr anchor="ctr">
                    <a:solidFill>
                      <a:schemeClr val="bg1">
                        <a:lumMod val="85000"/>
                      </a:schemeClr>
                    </a:solidFill>
                  </a:tcPr>
                </a:tc>
                <a:extLst>
                  <a:ext uri="{0D108BD9-81ED-4DB2-BD59-A6C34878D82A}">
                    <a16:rowId xmlns="" xmlns:a16="http://schemas.microsoft.com/office/drawing/2014/main" val="10001"/>
                  </a:ext>
                </a:extLst>
              </a:tr>
            </a:tbl>
          </a:graphicData>
        </a:graphic>
      </p:graphicFrame>
      <p:sp>
        <p:nvSpPr>
          <p:cNvPr id="27" name="TextBox 26">
            <a:extLst>
              <a:ext uri="{FF2B5EF4-FFF2-40B4-BE49-F238E27FC236}">
                <a16:creationId xmlns="" xmlns:a16="http://schemas.microsoft.com/office/drawing/2014/main" id="{01328C19-DA38-584A-88E1-565C2990C0EF}"/>
              </a:ext>
            </a:extLst>
          </p:cNvPr>
          <p:cNvSpPr txBox="1"/>
          <p:nvPr/>
        </p:nvSpPr>
        <p:spPr>
          <a:xfrm>
            <a:off x="68137" y="3952911"/>
            <a:ext cx="284052" cy="1803892"/>
          </a:xfrm>
          <a:prstGeom prst="rect">
            <a:avLst/>
          </a:prstGeom>
          <a:noFill/>
        </p:spPr>
        <p:txBody>
          <a:bodyPr wrap="none" rtlCol="0">
            <a:spAutoFit/>
          </a:bodyPr>
          <a:lstStyle/>
          <a:p>
            <a:pPr>
              <a:lnSpc>
                <a:spcPct val="114000"/>
              </a:lnSpc>
            </a:pPr>
            <a:r>
              <a:rPr lang="en-US" sz="1400" dirty="0">
                <a:solidFill>
                  <a:schemeClr val="bg1">
                    <a:lumMod val="65000"/>
                  </a:schemeClr>
                </a:solidFill>
                <a:latin typeface="Consolas" charset="0"/>
                <a:ea typeface="Consolas" charset="0"/>
                <a:cs typeface="Consolas" charset="0"/>
              </a:rPr>
              <a:t>1</a:t>
            </a:r>
          </a:p>
          <a:p>
            <a:pPr>
              <a:lnSpc>
                <a:spcPct val="114000"/>
              </a:lnSpc>
            </a:pPr>
            <a:r>
              <a:rPr lang="en-US" sz="1400" dirty="0">
                <a:solidFill>
                  <a:schemeClr val="bg1">
                    <a:lumMod val="65000"/>
                  </a:schemeClr>
                </a:solidFill>
                <a:latin typeface="Consolas" charset="0"/>
                <a:ea typeface="Consolas" charset="0"/>
                <a:cs typeface="Consolas" charset="0"/>
              </a:rPr>
              <a:t>2</a:t>
            </a:r>
          </a:p>
          <a:p>
            <a:pPr>
              <a:lnSpc>
                <a:spcPct val="114000"/>
              </a:lnSpc>
            </a:pPr>
            <a:r>
              <a:rPr lang="en-US" sz="1400" dirty="0">
                <a:solidFill>
                  <a:schemeClr val="bg1">
                    <a:lumMod val="65000"/>
                  </a:schemeClr>
                </a:solidFill>
                <a:latin typeface="Consolas" charset="0"/>
                <a:ea typeface="Consolas" charset="0"/>
                <a:cs typeface="Consolas" charset="0"/>
              </a:rPr>
              <a:t>3</a:t>
            </a:r>
          </a:p>
          <a:p>
            <a:pPr>
              <a:lnSpc>
                <a:spcPct val="114000"/>
              </a:lnSpc>
            </a:pPr>
            <a:r>
              <a:rPr lang="en-US" sz="1400" dirty="0">
                <a:solidFill>
                  <a:schemeClr val="bg1">
                    <a:lumMod val="65000"/>
                  </a:schemeClr>
                </a:solidFill>
                <a:latin typeface="Consolas" charset="0"/>
                <a:ea typeface="Consolas" charset="0"/>
                <a:cs typeface="Consolas" charset="0"/>
              </a:rPr>
              <a:t>4</a:t>
            </a:r>
          </a:p>
          <a:p>
            <a:pPr>
              <a:lnSpc>
                <a:spcPct val="114000"/>
              </a:lnSpc>
            </a:pPr>
            <a:r>
              <a:rPr lang="en-US" sz="1400" dirty="0">
                <a:solidFill>
                  <a:schemeClr val="bg1">
                    <a:lumMod val="65000"/>
                  </a:schemeClr>
                </a:solidFill>
                <a:latin typeface="Consolas" charset="0"/>
                <a:ea typeface="Consolas" charset="0"/>
                <a:cs typeface="Consolas" charset="0"/>
              </a:rPr>
              <a:t>5</a:t>
            </a:r>
          </a:p>
          <a:p>
            <a:pPr>
              <a:lnSpc>
                <a:spcPct val="114000"/>
              </a:lnSpc>
            </a:pPr>
            <a:r>
              <a:rPr lang="en-US" sz="1400" dirty="0">
                <a:solidFill>
                  <a:schemeClr val="bg1">
                    <a:lumMod val="65000"/>
                  </a:schemeClr>
                </a:solidFill>
                <a:latin typeface="Consolas" charset="0"/>
                <a:ea typeface="Consolas" charset="0"/>
                <a:cs typeface="Consolas" charset="0"/>
              </a:rPr>
              <a:t>6</a:t>
            </a:r>
          </a:p>
          <a:p>
            <a:pPr>
              <a:lnSpc>
                <a:spcPct val="114000"/>
              </a:lnSpc>
            </a:pPr>
            <a:r>
              <a:rPr lang="en-US" sz="1400" dirty="0">
                <a:solidFill>
                  <a:schemeClr val="bg1">
                    <a:lumMod val="65000"/>
                  </a:schemeClr>
                </a:solidFill>
                <a:latin typeface="Consolas" charset="0"/>
                <a:ea typeface="Consolas" charset="0"/>
                <a:cs typeface="Consolas" charset="0"/>
              </a:rPr>
              <a:t>7</a:t>
            </a:r>
          </a:p>
        </p:txBody>
      </p:sp>
    </p:spTree>
    <p:extLst>
      <p:ext uri="{BB962C8B-B14F-4D97-AF65-F5344CB8AC3E}">
        <p14:creationId xmlns:p14="http://schemas.microsoft.com/office/powerpoint/2010/main" val="132739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20" grpId="0"/>
      <p:bldP spid="21" grpId="0"/>
      <p:bldP spid="19" grpId="0" animBg="1"/>
      <p:bldP spid="22" grpId="0" animBg="1"/>
      <p:bldP spid="23" grpId="0"/>
      <p:bldP spid="24" grpId="0"/>
      <p:bldP spid="25"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ounded Rectangle 109"/>
          <p:cNvSpPr/>
          <p:nvPr/>
        </p:nvSpPr>
        <p:spPr>
          <a:xfrm>
            <a:off x="7154001" y="1737043"/>
            <a:ext cx="1463693" cy="3498081"/>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Programmable </a:t>
            </a:r>
            <a:r>
              <a:rPr lang="en-US" sz="1350" b="1" dirty="0" err="1">
                <a:latin typeface="Helvetica Neue" charset="0"/>
                <a:ea typeface="Helvetica Neue" charset="0"/>
                <a:cs typeface="Helvetica Neue" charset="0"/>
              </a:rPr>
              <a:t>Deparser</a:t>
            </a:r>
            <a:endParaRPr lang="en-US" sz="135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p:txBody>
      </p:sp>
      <p:grpSp>
        <p:nvGrpSpPr>
          <p:cNvPr id="264" name="Group 263"/>
          <p:cNvGrpSpPr/>
          <p:nvPr/>
        </p:nvGrpSpPr>
        <p:grpSpPr>
          <a:xfrm>
            <a:off x="7498829" y="2400352"/>
            <a:ext cx="784325" cy="2678062"/>
            <a:chOff x="7498829" y="2510581"/>
            <a:chExt cx="784325" cy="2678062"/>
          </a:xfrm>
        </p:grpSpPr>
        <p:grpSp>
          <p:nvGrpSpPr>
            <p:cNvPr id="190" name="Group 189"/>
            <p:cNvGrpSpPr/>
            <p:nvPr/>
          </p:nvGrpSpPr>
          <p:grpSpPr>
            <a:xfrm>
              <a:off x="7502388" y="2510581"/>
              <a:ext cx="780766" cy="427769"/>
              <a:chOff x="6858000" y="3200400"/>
              <a:chExt cx="685800" cy="375739"/>
            </a:xfrm>
          </p:grpSpPr>
          <p:sp>
            <p:nvSpPr>
              <p:cNvPr id="134" name="Rectangle 13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88" name="Rectangle 187"/>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89" name="Rectangle 188"/>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163" name="Straight Connector 162"/>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7498829" y="3260679"/>
              <a:ext cx="780766" cy="427769"/>
              <a:chOff x="6858000" y="3200400"/>
              <a:chExt cx="685800" cy="375739"/>
            </a:xfrm>
          </p:grpSpPr>
          <p:sp>
            <p:nvSpPr>
              <p:cNvPr id="192" name="Rectangle 19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93" name="Rectangle 19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94" name="Rectangle 19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195" name="Straight Connector 19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7498829" y="4010777"/>
              <a:ext cx="780766" cy="427769"/>
              <a:chOff x="6858000" y="3200400"/>
              <a:chExt cx="685800" cy="375739"/>
            </a:xfrm>
          </p:grpSpPr>
          <p:sp>
            <p:nvSpPr>
              <p:cNvPr id="202" name="Rectangle 20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03" name="Rectangle 20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04" name="Rectangle 20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205" name="Straight Connector 20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7498829" y="4760874"/>
              <a:ext cx="780766" cy="427769"/>
              <a:chOff x="6858000" y="3200400"/>
              <a:chExt cx="685800" cy="375739"/>
            </a:xfrm>
          </p:grpSpPr>
          <p:sp>
            <p:nvSpPr>
              <p:cNvPr id="212" name="Rectangle 21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13" name="Rectangle 21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14" name="Rectangle 21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215" name="Straight Connector 21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sp>
        <p:nvSpPr>
          <p:cNvPr id="224" name="TextBox 223"/>
          <p:cNvSpPr txBox="1"/>
          <p:nvPr/>
        </p:nvSpPr>
        <p:spPr>
          <a:xfrm>
            <a:off x="4104431" y="5280498"/>
            <a:ext cx="946093" cy="369332"/>
          </a:xfrm>
          <a:prstGeom prst="rect">
            <a:avLst/>
          </a:prstGeom>
          <a:noFill/>
        </p:spPr>
        <p:txBody>
          <a:bodyPr wrap="none" rtlCol="0">
            <a:spAutoFit/>
          </a:bodyPr>
          <a:lstStyle/>
          <a:p>
            <a:pPr algn="ctr"/>
            <a:r>
              <a:rPr lang="en-US" b="1" dirty="0">
                <a:latin typeface="Helvetica Neue" charset="0"/>
                <a:ea typeface="Helvetica Neue" charset="0"/>
                <a:cs typeface="Helvetica Neue" charset="0"/>
              </a:rPr>
              <a:t>Stages</a:t>
            </a:r>
          </a:p>
        </p:txBody>
      </p:sp>
      <p:sp>
        <p:nvSpPr>
          <p:cNvPr id="3" name="Slide Number Placeholder 2">
            <a:extLst>
              <a:ext uri="{FF2B5EF4-FFF2-40B4-BE49-F238E27FC236}">
                <a16:creationId xmlns="" xmlns:a16="http://schemas.microsoft.com/office/drawing/2014/main" id="{E7A92EAD-0E9D-6443-9A4C-435B3187E4D7}"/>
              </a:ext>
            </a:extLst>
          </p:cNvPr>
          <p:cNvSpPr>
            <a:spLocks noGrp="1"/>
          </p:cNvSpPr>
          <p:nvPr>
            <p:ph type="sldNum" sz="quarter" idx="12"/>
          </p:nvPr>
        </p:nvSpPr>
        <p:spPr/>
        <p:txBody>
          <a:bodyPr/>
          <a:lstStyle/>
          <a:p>
            <a:fld id="{4748F3B0-5290-A241-88FF-F03DD1126586}" type="slidenum">
              <a:rPr lang="en-US" smtClean="0"/>
              <a:t>16</a:t>
            </a:fld>
            <a:endParaRPr lang="en-US"/>
          </a:p>
        </p:txBody>
      </p:sp>
      <p:grpSp>
        <p:nvGrpSpPr>
          <p:cNvPr id="237" name="Group 236"/>
          <p:cNvGrpSpPr/>
          <p:nvPr/>
        </p:nvGrpSpPr>
        <p:grpSpPr>
          <a:xfrm>
            <a:off x="174682" y="2388203"/>
            <a:ext cx="332788" cy="2702361"/>
            <a:chOff x="526649" y="1992150"/>
            <a:chExt cx="292310" cy="2373667"/>
          </a:xfrm>
        </p:grpSpPr>
        <p:sp>
          <p:nvSpPr>
            <p:cNvPr id="225" name="Right Arrow 224"/>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6" name="Right Arrow 225"/>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7" name="Right Arrow 226"/>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8" name="Right Arrow 227"/>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9" name="Right Arrow 228"/>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30" name="Right Arrow 229"/>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nvGrpSpPr>
          <p:cNvPr id="238" name="Group 237"/>
          <p:cNvGrpSpPr/>
          <p:nvPr/>
        </p:nvGrpSpPr>
        <p:grpSpPr>
          <a:xfrm>
            <a:off x="8636529" y="2388203"/>
            <a:ext cx="332788" cy="2702361"/>
            <a:chOff x="526649" y="1992150"/>
            <a:chExt cx="292310" cy="2373667"/>
          </a:xfrm>
        </p:grpSpPr>
        <p:sp>
          <p:nvSpPr>
            <p:cNvPr id="239" name="Right Arrow 238"/>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0" name="Right Arrow 239"/>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1" name="Right Arrow 240"/>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2" name="Right Arrow 241"/>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3" name="Right Arrow 242"/>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4" name="Right Arrow 243"/>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sp>
        <p:nvSpPr>
          <p:cNvPr id="8" name="Rounded Rectangle 7"/>
          <p:cNvSpPr/>
          <p:nvPr/>
        </p:nvSpPr>
        <p:spPr>
          <a:xfrm>
            <a:off x="531168" y="1727805"/>
            <a:ext cx="1463693" cy="3498081"/>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Programmable Parser</a:t>
            </a:r>
          </a:p>
          <a:p>
            <a:pPr algn="ctr"/>
            <a:endParaRPr lang="en-US" sz="120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p:txBody>
      </p:sp>
      <p:grpSp>
        <p:nvGrpSpPr>
          <p:cNvPr id="245" name="Group 244"/>
          <p:cNvGrpSpPr/>
          <p:nvPr/>
        </p:nvGrpSpPr>
        <p:grpSpPr>
          <a:xfrm>
            <a:off x="650621" y="2375698"/>
            <a:ext cx="1214525" cy="2727370"/>
            <a:chOff x="944698" y="2284250"/>
            <a:chExt cx="1066800" cy="2395634"/>
          </a:xfrm>
        </p:grpSpPr>
        <p:sp>
          <p:nvSpPr>
            <p:cNvPr id="21" name="Oval 20"/>
            <p:cNvSpPr/>
            <p:nvPr/>
          </p:nvSpPr>
          <p:spPr>
            <a:xfrm>
              <a:off x="1189173" y="228425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 name="Oval 21"/>
            <p:cNvSpPr/>
            <p:nvPr/>
          </p:nvSpPr>
          <p:spPr>
            <a:xfrm>
              <a:off x="1598748" y="274037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3" name="Oval 22"/>
            <p:cNvSpPr/>
            <p:nvPr/>
          </p:nvSpPr>
          <p:spPr>
            <a:xfrm>
              <a:off x="944698" y="3118195"/>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 name="Oval 23"/>
            <p:cNvSpPr/>
            <p:nvPr/>
          </p:nvSpPr>
          <p:spPr>
            <a:xfrm>
              <a:off x="1509848" y="3848501"/>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5" name="Oval 24"/>
            <p:cNvSpPr/>
            <p:nvPr/>
          </p:nvSpPr>
          <p:spPr>
            <a:xfrm>
              <a:off x="1065348" y="4267134"/>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53" name="Curved Connector 52"/>
            <p:cNvCxnSpPr>
              <a:stCxn id="23" idx="6"/>
              <a:endCxn id="24" idx="7"/>
            </p:cNvCxnSpPr>
            <p:nvPr/>
          </p:nvCxnSpPr>
          <p:spPr>
            <a:xfrm>
              <a:off x="1357448" y="332457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24" idx="2"/>
              <a:endCxn id="23" idx="3"/>
            </p:cNvCxnSpPr>
            <p:nvPr/>
          </p:nvCxnSpPr>
          <p:spPr>
            <a:xfrm rot="10800000">
              <a:off x="1005144" y="347050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21" idx="6"/>
              <a:endCxn id="22" idx="0"/>
            </p:cNvCxnSpPr>
            <p:nvPr/>
          </p:nvCxnSpPr>
          <p:spPr>
            <a:xfrm>
              <a:off x="1601923" y="2490625"/>
              <a:ext cx="203200" cy="249745"/>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22" idx="4"/>
              <a:endCxn id="25" idx="0"/>
            </p:cNvCxnSpPr>
            <p:nvPr/>
          </p:nvCxnSpPr>
          <p:spPr>
            <a:xfrm rot="5400000">
              <a:off x="981416" y="3443427"/>
              <a:ext cx="1114014" cy="533400"/>
            </a:xfrm>
            <a:prstGeom prst="curvedConnector3">
              <a:avLst>
                <a:gd name="adj1" fmla="val 44300"/>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24" idx="5"/>
              <a:endCxn id="25" idx="5"/>
            </p:cNvCxnSpPr>
            <p:nvPr/>
          </p:nvCxnSpPr>
          <p:spPr>
            <a:xfrm rot="5400000">
              <a:off x="1430586" y="4187871"/>
              <a:ext cx="418633" cy="444500"/>
            </a:xfrm>
            <a:prstGeom prst="curvedConnector3">
              <a:avLst>
                <a:gd name="adj1" fmla="val 117474"/>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21" idx="2"/>
              <a:endCxn id="23" idx="1"/>
            </p:cNvCxnSpPr>
            <p:nvPr/>
          </p:nvCxnSpPr>
          <p:spPr>
            <a:xfrm rot="10800000" flipV="1">
              <a:off x="1005145" y="2490625"/>
              <a:ext cx="184029" cy="68801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2077060" y="234108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 name="Trapezoid 11"/>
          <p:cNvSpPr/>
          <p:nvPr/>
        </p:nvSpPr>
        <p:spPr>
          <a:xfrm rot="5400000">
            <a:off x="2354126" y="256762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8" name="Rectangle 17"/>
          <p:cNvSpPr/>
          <p:nvPr/>
        </p:nvSpPr>
        <p:spPr>
          <a:xfrm>
            <a:off x="2189161" y="246882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20" name="Rounded Rectangle 19"/>
          <p:cNvSpPr/>
          <p:nvPr/>
        </p:nvSpPr>
        <p:spPr>
          <a:xfrm>
            <a:off x="2077060"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State</a:t>
            </a:r>
          </a:p>
        </p:txBody>
      </p:sp>
      <p:sp>
        <p:nvSpPr>
          <p:cNvPr id="148" name="Trapezoid 147"/>
          <p:cNvSpPr/>
          <p:nvPr/>
        </p:nvSpPr>
        <p:spPr>
          <a:xfrm rot="5400000">
            <a:off x="2369971" y="47953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49" name="Trapezoid 148"/>
          <p:cNvSpPr/>
          <p:nvPr/>
        </p:nvSpPr>
        <p:spPr>
          <a:xfrm rot="5400000">
            <a:off x="2372182" y="312456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50" name="Trapezoid 149"/>
          <p:cNvSpPr/>
          <p:nvPr/>
        </p:nvSpPr>
        <p:spPr>
          <a:xfrm rot="5400000">
            <a:off x="2376859" y="368150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51" name="Trapezoid 150"/>
          <p:cNvSpPr/>
          <p:nvPr/>
        </p:nvSpPr>
        <p:spPr>
          <a:xfrm rot="5400000">
            <a:off x="2369971" y="423844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55" name="Rectangle 154"/>
          <p:cNvSpPr/>
          <p:nvPr/>
        </p:nvSpPr>
        <p:spPr>
          <a:xfrm>
            <a:off x="2807659" y="232857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56" name="Trapezoid 155"/>
          <p:cNvSpPr/>
          <p:nvPr/>
        </p:nvSpPr>
        <p:spPr>
          <a:xfrm rot="5400000">
            <a:off x="3084725" y="255511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57" name="Rectangle 156"/>
          <p:cNvSpPr/>
          <p:nvPr/>
        </p:nvSpPr>
        <p:spPr>
          <a:xfrm>
            <a:off x="2919760" y="245631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158" name="Rounded Rectangle 157"/>
          <p:cNvSpPr/>
          <p:nvPr/>
        </p:nvSpPr>
        <p:spPr>
          <a:xfrm>
            <a:off x="2807659"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Helvetica Neue" charset="0"/>
              <a:ea typeface="Helvetica Neue" charset="0"/>
              <a:cs typeface="Helvetica Neue" charset="0"/>
            </a:endParaRPr>
          </a:p>
        </p:txBody>
      </p:sp>
      <p:sp>
        <p:nvSpPr>
          <p:cNvPr id="159" name="Trapezoid 158"/>
          <p:cNvSpPr/>
          <p:nvPr/>
        </p:nvSpPr>
        <p:spPr>
          <a:xfrm rot="5400000">
            <a:off x="3100570" y="478288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60" name="Trapezoid 159"/>
          <p:cNvSpPr/>
          <p:nvPr/>
        </p:nvSpPr>
        <p:spPr>
          <a:xfrm rot="5400000">
            <a:off x="3102781" y="311205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61" name="Trapezoid 160"/>
          <p:cNvSpPr/>
          <p:nvPr/>
        </p:nvSpPr>
        <p:spPr>
          <a:xfrm rot="5400000">
            <a:off x="3107458" y="366899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62" name="Trapezoid 161"/>
          <p:cNvSpPr/>
          <p:nvPr/>
        </p:nvSpPr>
        <p:spPr>
          <a:xfrm rot="5400000">
            <a:off x="3100570" y="422593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65" name="Rectangle 164"/>
          <p:cNvSpPr/>
          <p:nvPr/>
        </p:nvSpPr>
        <p:spPr>
          <a:xfrm>
            <a:off x="3535643" y="232857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66" name="Trapezoid 165"/>
          <p:cNvSpPr/>
          <p:nvPr/>
        </p:nvSpPr>
        <p:spPr>
          <a:xfrm rot="5400000">
            <a:off x="3815324" y="255511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67" name="Rectangle 166"/>
          <p:cNvSpPr/>
          <p:nvPr/>
        </p:nvSpPr>
        <p:spPr>
          <a:xfrm>
            <a:off x="3650359" y="245631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169" name="Trapezoid 168"/>
          <p:cNvSpPr/>
          <p:nvPr/>
        </p:nvSpPr>
        <p:spPr>
          <a:xfrm rot="5400000">
            <a:off x="3831169" y="478288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70" name="Trapezoid 169"/>
          <p:cNvSpPr/>
          <p:nvPr/>
        </p:nvSpPr>
        <p:spPr>
          <a:xfrm rot="5400000">
            <a:off x="3833380" y="311205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72" name="Trapezoid 171"/>
          <p:cNvSpPr/>
          <p:nvPr/>
        </p:nvSpPr>
        <p:spPr>
          <a:xfrm rot="5400000">
            <a:off x="3838057" y="366899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73" name="Trapezoid 172"/>
          <p:cNvSpPr/>
          <p:nvPr/>
        </p:nvSpPr>
        <p:spPr>
          <a:xfrm rot="5400000">
            <a:off x="3831169" y="422593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75" name="Rectangle 174"/>
          <p:cNvSpPr/>
          <p:nvPr/>
        </p:nvSpPr>
        <p:spPr>
          <a:xfrm>
            <a:off x="4266634" y="2337582"/>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76" name="Trapezoid 175"/>
          <p:cNvSpPr/>
          <p:nvPr/>
        </p:nvSpPr>
        <p:spPr>
          <a:xfrm rot="5400000">
            <a:off x="4545923" y="2564124"/>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77" name="Rectangle 176"/>
          <p:cNvSpPr/>
          <p:nvPr/>
        </p:nvSpPr>
        <p:spPr>
          <a:xfrm>
            <a:off x="4380958" y="2465326"/>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179" name="Trapezoid 178"/>
          <p:cNvSpPr/>
          <p:nvPr/>
        </p:nvSpPr>
        <p:spPr>
          <a:xfrm rot="5400000">
            <a:off x="4561768" y="479188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80" name="Trapezoid 179"/>
          <p:cNvSpPr/>
          <p:nvPr/>
        </p:nvSpPr>
        <p:spPr>
          <a:xfrm rot="5400000">
            <a:off x="4563979" y="312106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82" name="Trapezoid 181"/>
          <p:cNvSpPr/>
          <p:nvPr/>
        </p:nvSpPr>
        <p:spPr>
          <a:xfrm rot="5400000">
            <a:off x="4568656" y="367800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83" name="Trapezoid 182"/>
          <p:cNvSpPr/>
          <p:nvPr/>
        </p:nvSpPr>
        <p:spPr>
          <a:xfrm rot="5400000">
            <a:off x="4561768" y="423494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21" name="Rectangle 220"/>
          <p:cNvSpPr/>
          <p:nvPr/>
        </p:nvSpPr>
        <p:spPr>
          <a:xfrm>
            <a:off x="5006391" y="2337582"/>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31" name="Trapezoid 230"/>
          <p:cNvSpPr/>
          <p:nvPr/>
        </p:nvSpPr>
        <p:spPr>
          <a:xfrm rot="5400000">
            <a:off x="5276522" y="2564124"/>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32" name="Rectangle 231"/>
          <p:cNvSpPr/>
          <p:nvPr/>
        </p:nvSpPr>
        <p:spPr>
          <a:xfrm>
            <a:off x="5111557" y="2465326"/>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234" name="Trapezoid 233"/>
          <p:cNvSpPr/>
          <p:nvPr/>
        </p:nvSpPr>
        <p:spPr>
          <a:xfrm rot="5400000">
            <a:off x="5292367" y="479188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35" name="Trapezoid 234"/>
          <p:cNvSpPr/>
          <p:nvPr/>
        </p:nvSpPr>
        <p:spPr>
          <a:xfrm rot="5400000">
            <a:off x="5294578" y="312106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36" name="Trapezoid 235"/>
          <p:cNvSpPr/>
          <p:nvPr/>
        </p:nvSpPr>
        <p:spPr>
          <a:xfrm rot="5400000">
            <a:off x="5299255" y="367800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46" name="Trapezoid 245"/>
          <p:cNvSpPr/>
          <p:nvPr/>
        </p:nvSpPr>
        <p:spPr>
          <a:xfrm rot="5400000">
            <a:off x="5292367" y="423494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48" name="Rectangle 247"/>
          <p:cNvSpPr/>
          <p:nvPr/>
        </p:nvSpPr>
        <p:spPr>
          <a:xfrm>
            <a:off x="5731389" y="234108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52" name="Trapezoid 251"/>
          <p:cNvSpPr/>
          <p:nvPr/>
        </p:nvSpPr>
        <p:spPr>
          <a:xfrm rot="5400000">
            <a:off x="6007121" y="256762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53" name="Rectangle 252"/>
          <p:cNvSpPr/>
          <p:nvPr/>
        </p:nvSpPr>
        <p:spPr>
          <a:xfrm>
            <a:off x="5842156" y="246882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255" name="Trapezoid 254"/>
          <p:cNvSpPr/>
          <p:nvPr/>
        </p:nvSpPr>
        <p:spPr>
          <a:xfrm rot="5400000">
            <a:off x="6022966" y="47953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56" name="Trapezoid 255"/>
          <p:cNvSpPr/>
          <p:nvPr/>
        </p:nvSpPr>
        <p:spPr>
          <a:xfrm rot="5400000">
            <a:off x="6025177" y="312456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57" name="Trapezoid 256"/>
          <p:cNvSpPr/>
          <p:nvPr/>
        </p:nvSpPr>
        <p:spPr>
          <a:xfrm rot="5400000">
            <a:off x="6029854" y="368150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58" name="Trapezoid 257"/>
          <p:cNvSpPr/>
          <p:nvPr/>
        </p:nvSpPr>
        <p:spPr>
          <a:xfrm rot="5400000">
            <a:off x="6022966" y="423844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60" name="Rectangle 259"/>
          <p:cNvSpPr/>
          <p:nvPr/>
        </p:nvSpPr>
        <p:spPr>
          <a:xfrm>
            <a:off x="6456592" y="234108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62" name="Trapezoid 261"/>
          <p:cNvSpPr/>
          <p:nvPr/>
        </p:nvSpPr>
        <p:spPr>
          <a:xfrm rot="5400000">
            <a:off x="6737720" y="256762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63" name="Rectangle 262"/>
          <p:cNvSpPr/>
          <p:nvPr/>
        </p:nvSpPr>
        <p:spPr>
          <a:xfrm>
            <a:off x="6572755" y="246882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266" name="Trapezoid 265"/>
          <p:cNvSpPr/>
          <p:nvPr/>
        </p:nvSpPr>
        <p:spPr>
          <a:xfrm rot="5400000">
            <a:off x="6753565" y="47953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73" name="Trapezoid 272"/>
          <p:cNvSpPr/>
          <p:nvPr/>
        </p:nvSpPr>
        <p:spPr>
          <a:xfrm rot="5400000">
            <a:off x="6755776" y="312456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74" name="Trapezoid 273"/>
          <p:cNvSpPr/>
          <p:nvPr/>
        </p:nvSpPr>
        <p:spPr>
          <a:xfrm rot="5400000">
            <a:off x="6760453" y="368150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75" name="Trapezoid 274"/>
          <p:cNvSpPr/>
          <p:nvPr/>
        </p:nvSpPr>
        <p:spPr>
          <a:xfrm rot="5400000">
            <a:off x="6753565" y="423844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22" name="Rounded Rectangle 221"/>
          <p:cNvSpPr/>
          <p:nvPr/>
        </p:nvSpPr>
        <p:spPr>
          <a:xfrm>
            <a:off x="2086208" y="2418407"/>
            <a:ext cx="620640" cy="532244"/>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Filter  Map</a:t>
            </a:r>
          </a:p>
        </p:txBody>
      </p:sp>
      <p:sp>
        <p:nvSpPr>
          <p:cNvPr id="285" name="Rounded Rectangle 284"/>
          <p:cNvSpPr/>
          <p:nvPr/>
        </p:nvSpPr>
        <p:spPr>
          <a:xfrm>
            <a:off x="6465740"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Filter</a:t>
            </a:r>
          </a:p>
        </p:txBody>
      </p:sp>
      <p:sp>
        <p:nvSpPr>
          <p:cNvPr id="286" name="Rounded Rectangle 285"/>
          <p:cNvSpPr/>
          <p:nvPr/>
        </p:nvSpPr>
        <p:spPr>
          <a:xfrm>
            <a:off x="2816807"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D1</a:t>
            </a:r>
          </a:p>
        </p:txBody>
      </p:sp>
      <p:sp>
        <p:nvSpPr>
          <p:cNvPr id="287" name="Rounded Rectangle 286"/>
          <p:cNvSpPr/>
          <p:nvPr/>
        </p:nvSpPr>
        <p:spPr>
          <a:xfrm>
            <a:off x="3544791"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D2</a:t>
            </a:r>
          </a:p>
        </p:txBody>
      </p:sp>
      <p:sp>
        <p:nvSpPr>
          <p:cNvPr id="288" name="Rounded Rectangle 287"/>
          <p:cNvSpPr/>
          <p:nvPr/>
        </p:nvSpPr>
        <p:spPr>
          <a:xfrm>
            <a:off x="4275782"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Map</a:t>
            </a:r>
          </a:p>
        </p:txBody>
      </p:sp>
      <p:sp>
        <p:nvSpPr>
          <p:cNvPr id="289" name="Rounded Rectangle 288"/>
          <p:cNvSpPr/>
          <p:nvPr/>
        </p:nvSpPr>
        <p:spPr>
          <a:xfrm>
            <a:off x="5015539"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R1</a:t>
            </a:r>
          </a:p>
        </p:txBody>
      </p:sp>
      <p:sp>
        <p:nvSpPr>
          <p:cNvPr id="290" name="Rounded Rectangle 289"/>
          <p:cNvSpPr/>
          <p:nvPr/>
        </p:nvSpPr>
        <p:spPr>
          <a:xfrm>
            <a:off x="5740537"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R2</a:t>
            </a:r>
          </a:p>
        </p:txBody>
      </p:sp>
      <p:sp>
        <p:nvSpPr>
          <p:cNvPr id="293" name="Rectangle 292"/>
          <p:cNvSpPr/>
          <p:nvPr/>
        </p:nvSpPr>
        <p:spPr>
          <a:xfrm>
            <a:off x="2886471"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94" name="Rectangle 293"/>
          <p:cNvSpPr/>
          <p:nvPr/>
        </p:nvSpPr>
        <p:spPr>
          <a:xfrm>
            <a:off x="3047921"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95" name="Rectangle 294"/>
          <p:cNvSpPr/>
          <p:nvPr/>
        </p:nvSpPr>
        <p:spPr>
          <a:xfrm>
            <a:off x="3209372"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99" name="Rounded Rectangle 298"/>
          <p:cNvSpPr/>
          <p:nvPr/>
        </p:nvSpPr>
        <p:spPr>
          <a:xfrm>
            <a:off x="3535643"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Helvetica Neue" charset="0"/>
              <a:ea typeface="Helvetica Neue" charset="0"/>
              <a:cs typeface="Helvetica Neue" charset="0"/>
            </a:endParaRPr>
          </a:p>
        </p:txBody>
      </p:sp>
      <p:sp>
        <p:nvSpPr>
          <p:cNvPr id="301" name="Rectangle 300"/>
          <p:cNvSpPr/>
          <p:nvPr/>
        </p:nvSpPr>
        <p:spPr>
          <a:xfrm>
            <a:off x="3611839"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02" name="Rectangle 301"/>
          <p:cNvSpPr/>
          <p:nvPr/>
        </p:nvSpPr>
        <p:spPr>
          <a:xfrm>
            <a:off x="3773289"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03" name="Rectangle 302"/>
          <p:cNvSpPr/>
          <p:nvPr/>
        </p:nvSpPr>
        <p:spPr>
          <a:xfrm>
            <a:off x="3934740"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04" name="Rounded Rectangle 303"/>
          <p:cNvSpPr/>
          <p:nvPr/>
        </p:nvSpPr>
        <p:spPr>
          <a:xfrm>
            <a:off x="4266634"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Helvetica Neue" charset="0"/>
              <a:ea typeface="Helvetica Neue" charset="0"/>
              <a:cs typeface="Helvetica Neue" charset="0"/>
            </a:endParaRPr>
          </a:p>
        </p:txBody>
      </p:sp>
      <p:sp>
        <p:nvSpPr>
          <p:cNvPr id="306" name="Rectangle 305"/>
          <p:cNvSpPr/>
          <p:nvPr/>
        </p:nvSpPr>
        <p:spPr>
          <a:xfrm>
            <a:off x="4343222"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07" name="Rectangle 306"/>
          <p:cNvSpPr/>
          <p:nvPr/>
        </p:nvSpPr>
        <p:spPr>
          <a:xfrm>
            <a:off x="4504672"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08" name="Rectangle 307"/>
          <p:cNvSpPr/>
          <p:nvPr/>
        </p:nvSpPr>
        <p:spPr>
          <a:xfrm>
            <a:off x="4666123"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09" name="Rounded Rectangle 308"/>
          <p:cNvSpPr/>
          <p:nvPr/>
        </p:nvSpPr>
        <p:spPr>
          <a:xfrm>
            <a:off x="5006391"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Helvetica Neue" charset="0"/>
              <a:ea typeface="Helvetica Neue" charset="0"/>
              <a:cs typeface="Helvetica Neue" charset="0"/>
            </a:endParaRPr>
          </a:p>
        </p:txBody>
      </p:sp>
      <p:sp>
        <p:nvSpPr>
          <p:cNvPr id="311" name="Rectangle 310"/>
          <p:cNvSpPr/>
          <p:nvPr/>
        </p:nvSpPr>
        <p:spPr>
          <a:xfrm>
            <a:off x="5092137"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12" name="Rectangle 311"/>
          <p:cNvSpPr/>
          <p:nvPr/>
        </p:nvSpPr>
        <p:spPr>
          <a:xfrm>
            <a:off x="5253587"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13" name="Rectangle 312"/>
          <p:cNvSpPr/>
          <p:nvPr/>
        </p:nvSpPr>
        <p:spPr>
          <a:xfrm>
            <a:off x="5415038"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14" name="Rounded Rectangle 313"/>
          <p:cNvSpPr/>
          <p:nvPr/>
        </p:nvSpPr>
        <p:spPr>
          <a:xfrm>
            <a:off x="5731389"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Helvetica Neue" charset="0"/>
              <a:ea typeface="Helvetica Neue" charset="0"/>
              <a:cs typeface="Helvetica Neue" charset="0"/>
            </a:endParaRPr>
          </a:p>
        </p:txBody>
      </p:sp>
      <p:sp>
        <p:nvSpPr>
          <p:cNvPr id="316" name="Rectangle 315"/>
          <p:cNvSpPr/>
          <p:nvPr/>
        </p:nvSpPr>
        <p:spPr>
          <a:xfrm>
            <a:off x="5818622"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17" name="Rectangle 316"/>
          <p:cNvSpPr/>
          <p:nvPr/>
        </p:nvSpPr>
        <p:spPr>
          <a:xfrm>
            <a:off x="5972984"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18" name="Rectangle 317"/>
          <p:cNvSpPr/>
          <p:nvPr/>
        </p:nvSpPr>
        <p:spPr>
          <a:xfrm>
            <a:off x="6134435"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19" name="Rounded Rectangle 318"/>
          <p:cNvSpPr/>
          <p:nvPr/>
        </p:nvSpPr>
        <p:spPr>
          <a:xfrm>
            <a:off x="6456592"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Helvetica Neue" charset="0"/>
              <a:ea typeface="Helvetica Neue" charset="0"/>
              <a:cs typeface="Helvetica Neue" charset="0"/>
            </a:endParaRPr>
          </a:p>
        </p:txBody>
      </p:sp>
      <p:sp>
        <p:nvSpPr>
          <p:cNvPr id="321" name="Rectangle 320"/>
          <p:cNvSpPr/>
          <p:nvPr/>
        </p:nvSpPr>
        <p:spPr>
          <a:xfrm>
            <a:off x="6531342"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22" name="Rectangle 321"/>
          <p:cNvSpPr/>
          <p:nvPr/>
        </p:nvSpPr>
        <p:spPr>
          <a:xfrm>
            <a:off x="6692792"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23" name="Rectangle 322"/>
          <p:cNvSpPr/>
          <p:nvPr/>
        </p:nvSpPr>
        <p:spPr>
          <a:xfrm>
            <a:off x="6854243"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4" name="Title 3"/>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Compiling a Query</a:t>
            </a:r>
          </a:p>
        </p:txBody>
      </p:sp>
    </p:spTree>
    <p:extLst>
      <p:ext uri="{BB962C8B-B14F-4D97-AF65-F5344CB8AC3E}">
        <p14:creationId xmlns:p14="http://schemas.microsoft.com/office/powerpoint/2010/main" val="7758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286"/>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287"/>
                                        </p:tgtEl>
                                        <p:attrNameLst>
                                          <p:attrName>style.visibility</p:attrName>
                                        </p:attrNameLst>
                                      </p:cBhvr>
                                      <p:to>
                                        <p:strVal val="visible"/>
                                      </p:to>
                                    </p:set>
                                  </p:childTnLst>
                                </p:cTn>
                              </p:par>
                              <p:par>
                                <p:cTn id="11" presetID="1" presetClass="emph" presetSubtype="2" fill="hold" nodeType="withEffect">
                                  <p:stCondLst>
                                    <p:cond delay="1000"/>
                                  </p:stCondLst>
                                  <p:childTnLst>
                                    <p:animClr clrSpc="rgb" dir="cw">
                                      <p:cBhvr>
                                        <p:cTn id="12" dur="500" fill="hold"/>
                                        <p:tgtEl>
                                          <p:spTgt spid="301"/>
                                        </p:tgtEl>
                                        <p:attrNameLst>
                                          <p:attrName>fillcolor</p:attrName>
                                        </p:attrNameLst>
                                      </p:cBhvr>
                                      <p:to>
                                        <a:srgbClr val="C10000"/>
                                      </p:to>
                                    </p:animClr>
                                    <p:set>
                                      <p:cBhvr>
                                        <p:cTn id="13" dur="500" fill="hold"/>
                                        <p:tgtEl>
                                          <p:spTgt spid="301"/>
                                        </p:tgtEl>
                                        <p:attrNameLst>
                                          <p:attrName>fill.type</p:attrName>
                                        </p:attrNameLst>
                                      </p:cBhvr>
                                      <p:to>
                                        <p:strVal val="solid"/>
                                      </p:to>
                                    </p:set>
                                    <p:set>
                                      <p:cBhvr>
                                        <p:cTn id="14" dur="500" fill="hold"/>
                                        <p:tgtEl>
                                          <p:spTgt spid="301"/>
                                        </p:tgtEl>
                                        <p:attrNameLst>
                                          <p:attrName>fill.on</p:attrName>
                                        </p:attrNameLst>
                                      </p:cBhvr>
                                      <p:to>
                                        <p:strVal val="true"/>
                                      </p:to>
                                    </p:set>
                                  </p:childTnLst>
                                </p:cTn>
                              </p:par>
                              <p:par>
                                <p:cTn id="15" presetID="1" presetClass="entr" presetSubtype="0" fill="hold" grpId="0" nodeType="withEffect">
                                  <p:stCondLst>
                                    <p:cond delay="2000"/>
                                  </p:stCondLst>
                                  <p:childTnLst>
                                    <p:set>
                                      <p:cBhvr>
                                        <p:cTn id="16" dur="1" fill="hold">
                                          <p:stCondLst>
                                            <p:cond delay="0"/>
                                          </p:stCondLst>
                                        </p:cTn>
                                        <p:tgtEl>
                                          <p:spTgt spid="288"/>
                                        </p:tgtEl>
                                        <p:attrNameLst>
                                          <p:attrName>style.visibility</p:attrName>
                                        </p:attrNameLst>
                                      </p:cBhvr>
                                      <p:to>
                                        <p:strVal val="visible"/>
                                      </p:to>
                                    </p:set>
                                  </p:childTnLst>
                                </p:cTn>
                              </p:par>
                              <p:par>
                                <p:cTn id="17" presetID="1" presetClass="entr" presetSubtype="0" fill="hold" grpId="0" nodeType="withEffect">
                                  <p:stCondLst>
                                    <p:cond delay="3000"/>
                                  </p:stCondLst>
                                  <p:childTnLst>
                                    <p:set>
                                      <p:cBhvr>
                                        <p:cTn id="18" dur="1" fill="hold">
                                          <p:stCondLst>
                                            <p:cond delay="0"/>
                                          </p:stCondLst>
                                        </p:cTn>
                                        <p:tgtEl>
                                          <p:spTgt spid="289"/>
                                        </p:tgtEl>
                                        <p:attrNameLst>
                                          <p:attrName>style.visibility</p:attrName>
                                        </p:attrNameLst>
                                      </p:cBhvr>
                                      <p:to>
                                        <p:strVal val="visible"/>
                                      </p:to>
                                    </p:set>
                                  </p:childTnLst>
                                </p:cTn>
                              </p:par>
                              <p:par>
                                <p:cTn id="19" presetID="1" presetClass="entr" presetSubtype="0" fill="hold" grpId="0" nodeType="withEffect">
                                  <p:stCondLst>
                                    <p:cond delay="3000"/>
                                  </p:stCondLst>
                                  <p:childTnLst>
                                    <p:set>
                                      <p:cBhvr>
                                        <p:cTn id="20" dur="1" fill="hold">
                                          <p:stCondLst>
                                            <p:cond delay="0"/>
                                          </p:stCondLst>
                                        </p:cTn>
                                        <p:tgtEl>
                                          <p:spTgt spid="290"/>
                                        </p:tgtEl>
                                        <p:attrNameLst>
                                          <p:attrName>style.visibility</p:attrName>
                                        </p:attrNameLst>
                                      </p:cBhvr>
                                      <p:to>
                                        <p:strVal val="visible"/>
                                      </p:to>
                                    </p:set>
                                  </p:childTnLst>
                                </p:cTn>
                              </p:par>
                              <p:par>
                                <p:cTn id="21" presetID="1" presetClass="emph" presetSubtype="2" fill="hold" nodeType="withEffect">
                                  <p:stCondLst>
                                    <p:cond delay="3000"/>
                                  </p:stCondLst>
                                  <p:childTnLst>
                                    <p:animClr clrSpc="rgb" dir="cw">
                                      <p:cBhvr>
                                        <p:cTn id="22" dur="500" fill="hold"/>
                                        <p:tgtEl>
                                          <p:spTgt spid="318"/>
                                        </p:tgtEl>
                                        <p:attrNameLst>
                                          <p:attrName>fillcolor</p:attrName>
                                        </p:attrNameLst>
                                      </p:cBhvr>
                                      <p:to>
                                        <a:srgbClr val="C10000"/>
                                      </p:to>
                                    </p:animClr>
                                    <p:set>
                                      <p:cBhvr>
                                        <p:cTn id="23" dur="500" fill="hold"/>
                                        <p:tgtEl>
                                          <p:spTgt spid="318"/>
                                        </p:tgtEl>
                                        <p:attrNameLst>
                                          <p:attrName>fill.type</p:attrName>
                                        </p:attrNameLst>
                                      </p:cBhvr>
                                      <p:to>
                                        <p:strVal val="solid"/>
                                      </p:to>
                                    </p:set>
                                    <p:set>
                                      <p:cBhvr>
                                        <p:cTn id="24" dur="500" fill="hold"/>
                                        <p:tgtEl>
                                          <p:spTgt spid="318"/>
                                        </p:tgtEl>
                                        <p:attrNameLst>
                                          <p:attrName>fill.on</p:attrName>
                                        </p:attrNameLst>
                                      </p:cBhvr>
                                      <p:to>
                                        <p:strVal val="true"/>
                                      </p:to>
                                    </p:set>
                                  </p:childTnLst>
                                </p:cTn>
                              </p:par>
                              <p:par>
                                <p:cTn id="25" presetID="1" presetClass="entr" presetSubtype="0" fill="hold" grpId="0" nodeType="withEffect">
                                  <p:stCondLst>
                                    <p:cond delay="4000"/>
                                  </p:stCondLst>
                                  <p:childTnLst>
                                    <p:set>
                                      <p:cBhvr>
                                        <p:cTn id="26"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285" grpId="0" animBg="1"/>
      <p:bldP spid="286" grpId="0" animBg="1"/>
      <p:bldP spid="287" grpId="0" animBg="1"/>
      <p:bldP spid="288" grpId="0" animBg="1"/>
      <p:bldP spid="289" grpId="0" animBg="1"/>
      <p:bldP spid="29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Query Partitioning Decisions</a:t>
            </a:r>
          </a:p>
        </p:txBody>
      </p:sp>
      <p:sp>
        <p:nvSpPr>
          <p:cNvPr id="3" name="Slide Number Placeholder 2"/>
          <p:cNvSpPr>
            <a:spLocks noGrp="1"/>
          </p:cNvSpPr>
          <p:nvPr>
            <p:ph type="sldNum" sz="quarter" idx="12"/>
          </p:nvPr>
        </p:nvSpPr>
        <p:spPr/>
        <p:txBody>
          <a:bodyPr/>
          <a:lstStyle/>
          <a:p>
            <a:fld id="{4748F3B0-5290-A241-88FF-F03DD1126586}" type="slidenum">
              <a:rPr lang="en-US" smtClean="0"/>
              <a:t>17</a:t>
            </a:fld>
            <a:endParaRPr lang="en-US"/>
          </a:p>
        </p:txBody>
      </p:sp>
      <p:sp>
        <p:nvSpPr>
          <p:cNvPr id="6" name="Rounded Rectangle 5">
            <a:extLst>
              <a:ext uri="{FF2B5EF4-FFF2-40B4-BE49-F238E27FC236}">
                <a16:creationId xmlns="" xmlns:a16="http://schemas.microsoft.com/office/drawing/2014/main" id="{DDB78E1C-FFA3-A746-B5BE-00F41780BD82}"/>
              </a:ext>
            </a:extLst>
          </p:cNvPr>
          <p:cNvSpPr/>
          <p:nvPr/>
        </p:nvSpPr>
        <p:spPr>
          <a:xfrm>
            <a:off x="3737862" y="4016690"/>
            <a:ext cx="1934876" cy="735679"/>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Helvetica Neue" charset="0"/>
                <a:ea typeface="Helvetica Neue" charset="0"/>
                <a:cs typeface="Helvetica Neue" charset="0"/>
              </a:rPr>
              <a:t>Query Planner</a:t>
            </a:r>
          </a:p>
        </p:txBody>
      </p:sp>
      <p:sp>
        <p:nvSpPr>
          <p:cNvPr id="18" name="Rounded Rectangle 17">
            <a:extLst>
              <a:ext uri="{FF2B5EF4-FFF2-40B4-BE49-F238E27FC236}">
                <a16:creationId xmlns="" xmlns:a16="http://schemas.microsoft.com/office/drawing/2014/main" id="{FD6186AB-00AC-FE49-ACE5-0013F646DA8A}"/>
              </a:ext>
            </a:extLst>
          </p:cNvPr>
          <p:cNvSpPr/>
          <p:nvPr/>
        </p:nvSpPr>
        <p:spPr>
          <a:xfrm>
            <a:off x="2476875" y="1616581"/>
            <a:ext cx="4456849" cy="1793444"/>
          </a:xfrm>
          <a:prstGeom prst="roundRect">
            <a:avLst>
              <a:gd name="adj" fmla="val 3426"/>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a:t>
            </a:r>
            <a:r>
              <a:rPr lang="en-US" sz="1400" dirty="0" err="1">
                <a:solidFill>
                  <a:schemeClr val="tx1"/>
                </a:solidFill>
                <a:latin typeface="Consolas" charset="0"/>
                <a:ea typeface="Consolas" charset="0"/>
                <a:cs typeface="Consolas" charset="0"/>
              </a:rPr>
              <a:t>Th</a:t>
            </a:r>
            <a:r>
              <a:rPr lang="en-US" sz="1400" dirty="0">
                <a:solidFill>
                  <a:schemeClr val="tx1"/>
                </a:solidFill>
                <a:latin typeface="Consolas" charset="0"/>
                <a:ea typeface="Consolas" charset="0"/>
                <a:cs typeface="Consolas" charset="0"/>
              </a:rPr>
              <a:t>)</a:t>
            </a:r>
          </a:p>
        </p:txBody>
      </p:sp>
      <p:sp>
        <p:nvSpPr>
          <p:cNvPr id="24" name="Rounded Rectangle 23">
            <a:extLst>
              <a:ext uri="{FF2B5EF4-FFF2-40B4-BE49-F238E27FC236}">
                <a16:creationId xmlns="" xmlns:a16="http://schemas.microsoft.com/office/drawing/2014/main" id="{DDB78E1C-FFA3-A746-B5BE-00F41780BD82}"/>
              </a:ext>
            </a:extLst>
          </p:cNvPr>
          <p:cNvSpPr/>
          <p:nvPr/>
        </p:nvSpPr>
        <p:spPr>
          <a:xfrm>
            <a:off x="656994" y="4119353"/>
            <a:ext cx="2666344" cy="53035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Helvetica Neue" charset="0"/>
                <a:ea typeface="Helvetica Neue" charset="0"/>
                <a:cs typeface="Helvetica Neue" charset="0"/>
              </a:rPr>
              <a:t>Resources?</a:t>
            </a:r>
            <a:endParaRPr lang="en-US" sz="2400" dirty="0">
              <a:solidFill>
                <a:srgbClr val="FF0000"/>
              </a:solidFill>
              <a:latin typeface="Helvetica Neue" charset="0"/>
              <a:ea typeface="Helvetica Neue" charset="0"/>
              <a:cs typeface="Helvetica Neue" charset="0"/>
            </a:endParaRPr>
          </a:p>
        </p:txBody>
      </p:sp>
      <p:sp>
        <p:nvSpPr>
          <p:cNvPr id="25" name="Rounded Rectangle 24">
            <a:extLst>
              <a:ext uri="{FF2B5EF4-FFF2-40B4-BE49-F238E27FC236}">
                <a16:creationId xmlns="" xmlns:a16="http://schemas.microsoft.com/office/drawing/2014/main" id="{DDB78E1C-FFA3-A746-B5BE-00F41780BD82}"/>
              </a:ext>
            </a:extLst>
          </p:cNvPr>
          <p:cNvSpPr/>
          <p:nvPr/>
        </p:nvSpPr>
        <p:spPr>
          <a:xfrm>
            <a:off x="6087262" y="4119353"/>
            <a:ext cx="2666344" cy="53035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Helvetica Neue" charset="0"/>
                <a:ea typeface="Helvetica Neue" charset="0"/>
                <a:cs typeface="Helvetica Neue" charset="0"/>
              </a:rPr>
              <a:t>Reduce Load?</a:t>
            </a:r>
            <a:endParaRPr lang="en-US" sz="2400" dirty="0">
              <a:solidFill>
                <a:srgbClr val="FF0000"/>
              </a:solidFill>
              <a:latin typeface="Helvetica Neue" charset="0"/>
              <a:ea typeface="Helvetica Neue" charset="0"/>
              <a:cs typeface="Helvetica Neue" charset="0"/>
            </a:endParaRPr>
          </a:p>
        </p:txBody>
      </p:sp>
      <p:pic>
        <p:nvPicPr>
          <p:cNvPr id="20" name="Picture 19">
            <a:extLst>
              <a:ext uri="{FF2B5EF4-FFF2-40B4-BE49-F238E27FC236}">
                <a16:creationId xmlns="" xmlns:a16="http://schemas.microsoft.com/office/drawing/2014/main" id="{9CAC8370-7A16-2E43-8118-D9876FC20810}"/>
              </a:ext>
            </a:extLst>
          </p:cNvPr>
          <p:cNvPicPr>
            <a:picLocks noChangeAspect="1"/>
          </p:cNvPicPr>
          <p:nvPr/>
        </p:nvPicPr>
        <p:blipFill>
          <a:blip r:embed="rId3"/>
          <a:stretch>
            <a:fillRect/>
          </a:stretch>
        </p:blipFill>
        <p:spPr>
          <a:xfrm>
            <a:off x="5878921" y="5329772"/>
            <a:ext cx="1317115" cy="1158980"/>
          </a:xfrm>
          <a:prstGeom prst="rect">
            <a:avLst/>
          </a:prstGeom>
        </p:spPr>
      </p:pic>
      <p:pic>
        <p:nvPicPr>
          <p:cNvPr id="21" name="droppedImage.pdf">
            <a:extLst>
              <a:ext uri="{FF2B5EF4-FFF2-40B4-BE49-F238E27FC236}">
                <a16:creationId xmlns="" xmlns:a16="http://schemas.microsoft.com/office/drawing/2014/main" id="{6D3F23B1-5B08-0448-B9AF-87E87675CC47}"/>
              </a:ext>
            </a:extLst>
          </p:cNvPr>
          <p:cNvPicPr/>
          <p:nvPr/>
        </p:nvPicPr>
        <p:blipFill>
          <a:blip r:embed="rId4">
            <a:extLst/>
          </a:blip>
          <a:stretch>
            <a:fillRect/>
          </a:stretch>
        </p:blipFill>
        <p:spPr>
          <a:xfrm>
            <a:off x="2223239" y="5488780"/>
            <a:ext cx="1344122" cy="713622"/>
          </a:xfrm>
          <a:prstGeom prst="rect">
            <a:avLst/>
          </a:prstGeom>
          <a:ln w="12700">
            <a:miter lim="400000"/>
          </a:ln>
        </p:spPr>
      </p:pic>
      <p:cxnSp>
        <p:nvCxnSpPr>
          <p:cNvPr id="31" name="Straight Arrow Connector 30"/>
          <p:cNvCxnSpPr>
            <a:stCxn id="18" idx="2"/>
            <a:endCxn id="6" idx="0"/>
          </p:cNvCxnSpPr>
          <p:nvPr/>
        </p:nvCxnSpPr>
        <p:spPr>
          <a:xfrm>
            <a:off x="4705300" y="3410025"/>
            <a:ext cx="0" cy="606665"/>
          </a:xfrm>
          <a:prstGeom prst="straightConnector1">
            <a:avLst/>
          </a:prstGeom>
          <a:ln w="50800">
            <a:solidFill>
              <a:schemeClr val="accent2"/>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6" idx="2"/>
            <a:endCxn id="21" idx="3"/>
          </p:cNvCxnSpPr>
          <p:nvPr/>
        </p:nvCxnSpPr>
        <p:spPr>
          <a:xfrm flipH="1">
            <a:off x="3567361" y="4752369"/>
            <a:ext cx="1137939" cy="1093222"/>
          </a:xfrm>
          <a:prstGeom prst="straightConnector1">
            <a:avLst/>
          </a:prstGeom>
          <a:ln w="50800">
            <a:solidFill>
              <a:schemeClr val="accent2"/>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6" idx="2"/>
            <a:endCxn id="20" idx="1"/>
          </p:cNvCxnSpPr>
          <p:nvPr/>
        </p:nvCxnSpPr>
        <p:spPr>
          <a:xfrm>
            <a:off x="4705300" y="4752369"/>
            <a:ext cx="1173621" cy="1156893"/>
          </a:xfrm>
          <a:prstGeom prst="straightConnector1">
            <a:avLst/>
          </a:prstGeom>
          <a:ln w="50800">
            <a:solidFill>
              <a:schemeClr val="accent2"/>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9" name="Right Arrow 38"/>
          <p:cNvSpPr/>
          <p:nvPr/>
        </p:nvSpPr>
        <p:spPr>
          <a:xfrm>
            <a:off x="3567361" y="5776069"/>
            <a:ext cx="2311560" cy="562933"/>
          </a:xfrm>
          <a:prstGeom prst="rightArrow">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 xmlns:a16="http://schemas.microsoft.com/office/drawing/2014/main" id="{375A29FC-75D4-3F43-8884-474B36FA65DA}"/>
              </a:ext>
            </a:extLst>
          </p:cNvPr>
          <p:cNvSpPr txBox="1"/>
          <p:nvPr/>
        </p:nvSpPr>
        <p:spPr>
          <a:xfrm>
            <a:off x="4137421" y="6221836"/>
            <a:ext cx="927305" cy="400110"/>
          </a:xfrm>
          <a:prstGeom prst="rect">
            <a:avLst/>
          </a:prstGeom>
          <a:noFill/>
          <a:ln>
            <a:noFill/>
          </a:ln>
        </p:spPr>
        <p:txBody>
          <a:bodyPr wrap="none" rtlCol="0">
            <a:spAutoFit/>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rPr>
              <a:t>Tuples</a:t>
            </a:r>
          </a:p>
        </p:txBody>
      </p:sp>
      <p:sp>
        <p:nvSpPr>
          <p:cNvPr id="27" name="Rounded Rectangle 26">
            <a:extLst>
              <a:ext uri="{FF2B5EF4-FFF2-40B4-BE49-F238E27FC236}">
                <a16:creationId xmlns="" xmlns:a16="http://schemas.microsoft.com/office/drawing/2014/main" id="{FD6186AB-00AC-FE49-ACE5-0013F646DA8A}"/>
              </a:ext>
            </a:extLst>
          </p:cNvPr>
          <p:cNvSpPr/>
          <p:nvPr/>
        </p:nvSpPr>
        <p:spPr>
          <a:xfrm>
            <a:off x="2555480" y="1501490"/>
            <a:ext cx="4454920" cy="1835133"/>
          </a:xfrm>
          <a:prstGeom prst="roundRect">
            <a:avLst>
              <a:gd name="adj" fmla="val 3426"/>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a:t>
            </a:r>
            <a:r>
              <a:rPr lang="en-US" sz="1400" dirty="0" err="1">
                <a:solidFill>
                  <a:schemeClr val="tx1"/>
                </a:solidFill>
                <a:latin typeface="Consolas" charset="0"/>
                <a:ea typeface="Consolas" charset="0"/>
                <a:cs typeface="Consolas" charset="0"/>
              </a:rPr>
              <a:t>Th</a:t>
            </a:r>
            <a:r>
              <a:rPr lang="en-US" sz="1400" dirty="0">
                <a:solidFill>
                  <a:schemeClr val="tx1"/>
                </a:solidFill>
                <a:latin typeface="Consolas" charset="0"/>
                <a:ea typeface="Consolas" charset="0"/>
                <a:cs typeface="Consolas" charset="0"/>
              </a:rPr>
              <a:t>)</a:t>
            </a:r>
          </a:p>
        </p:txBody>
      </p:sp>
      <p:sp>
        <p:nvSpPr>
          <p:cNvPr id="30" name="Rounded Rectangle 29">
            <a:extLst>
              <a:ext uri="{FF2B5EF4-FFF2-40B4-BE49-F238E27FC236}">
                <a16:creationId xmlns="" xmlns:a16="http://schemas.microsoft.com/office/drawing/2014/main" id="{FD6186AB-00AC-FE49-ACE5-0013F646DA8A}"/>
              </a:ext>
            </a:extLst>
          </p:cNvPr>
          <p:cNvSpPr/>
          <p:nvPr/>
        </p:nvSpPr>
        <p:spPr>
          <a:xfrm>
            <a:off x="2634085" y="1396804"/>
            <a:ext cx="4454920" cy="1835133"/>
          </a:xfrm>
          <a:prstGeom prst="roundRect">
            <a:avLst>
              <a:gd name="adj" fmla="val 3426"/>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a:t>
            </a:r>
            <a:r>
              <a:rPr lang="en-US" sz="1400" dirty="0" err="1">
                <a:solidFill>
                  <a:schemeClr val="tx1"/>
                </a:solidFill>
                <a:latin typeface="Consolas" charset="0"/>
                <a:ea typeface="Consolas" charset="0"/>
                <a:cs typeface="Consolas" charset="0"/>
              </a:rPr>
              <a:t>Th</a:t>
            </a:r>
            <a:r>
              <a:rPr lang="en-US" sz="1400" dirty="0">
                <a:solidFill>
                  <a:schemeClr val="tx1"/>
                </a:solidFill>
                <a:latin typeface="Consolas" charset="0"/>
                <a:ea typeface="Consolas" charset="0"/>
                <a:cs typeface="Consolas" charset="0"/>
              </a:rPr>
              <a:t>)</a:t>
            </a:r>
          </a:p>
        </p:txBody>
      </p:sp>
      <p:sp>
        <p:nvSpPr>
          <p:cNvPr id="33" name="Rounded Rectangle 32">
            <a:extLst>
              <a:ext uri="{FF2B5EF4-FFF2-40B4-BE49-F238E27FC236}">
                <a16:creationId xmlns="" xmlns:a16="http://schemas.microsoft.com/office/drawing/2014/main" id="{FD6186AB-00AC-FE49-ACE5-0013F646DA8A}"/>
              </a:ext>
            </a:extLst>
          </p:cNvPr>
          <p:cNvSpPr/>
          <p:nvPr/>
        </p:nvSpPr>
        <p:spPr>
          <a:xfrm>
            <a:off x="2712690" y="1311709"/>
            <a:ext cx="4454920" cy="1835133"/>
          </a:xfrm>
          <a:prstGeom prst="roundRect">
            <a:avLst>
              <a:gd name="adj" fmla="val 3426"/>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a:t>
            </a:r>
            <a:r>
              <a:rPr lang="en-US" sz="1400" dirty="0" err="1">
                <a:solidFill>
                  <a:schemeClr val="tx1"/>
                </a:solidFill>
                <a:latin typeface="Consolas" charset="0"/>
                <a:ea typeface="Consolas" charset="0"/>
                <a:cs typeface="Consolas" charset="0"/>
              </a:rPr>
              <a:t>Th</a:t>
            </a:r>
            <a:r>
              <a:rPr lang="en-US" sz="1400" dirty="0">
                <a:solidFill>
                  <a:schemeClr val="tx1"/>
                </a:solidFill>
                <a:latin typeface="Consolas" charset="0"/>
                <a:ea typeface="Consolas" charset="0"/>
                <a:cs typeface="Consolas" charset="0"/>
              </a:rPr>
              <a:t>)</a:t>
            </a:r>
          </a:p>
        </p:txBody>
      </p:sp>
    </p:spTree>
    <p:extLst>
      <p:ext uri="{BB962C8B-B14F-4D97-AF65-F5344CB8AC3E}">
        <p14:creationId xmlns:p14="http://schemas.microsoft.com/office/powerpoint/2010/main" val="53993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2"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6" presetClass="emph" presetSubtype="0" autoRev="1" fill="hold" nodeType="withEffect">
                                  <p:stCondLst>
                                    <p:cond delay="0"/>
                                  </p:stCondLst>
                                  <p:childTnLst>
                                    <p:animScale>
                                      <p:cBhvr>
                                        <p:cTn id="26" dur="500" fill="hold"/>
                                        <p:tgtEl>
                                          <p:spTgt spid="21"/>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6" presetClass="emph" presetSubtype="0" autoRev="1" fill="hold" grpId="1" nodeType="withEffect">
                                  <p:stCondLst>
                                    <p:cond delay="0"/>
                                  </p:stCondLst>
                                  <p:childTnLst>
                                    <p:animScale>
                                      <p:cBhvr>
                                        <p:cTn id="32" dur="500" fill="hold"/>
                                        <p:tgtEl>
                                          <p:spTgt spid="39"/>
                                        </p:tgtEl>
                                      </p:cBhvr>
                                      <p:by x="150000" y="150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1+#ppt_w/2"/>
                                          </p:val>
                                        </p:tav>
                                        <p:tav tm="100000">
                                          <p:val>
                                            <p:strVal val="#ppt_x"/>
                                          </p:val>
                                        </p:tav>
                                      </p:tavLst>
                                    </p:anim>
                                    <p:anim calcmode="lin" valueType="num">
                                      <p:cBhvr additive="base">
                                        <p:cTn id="38" dur="500" fill="hold"/>
                                        <p:tgtEl>
                                          <p:spTgt spid="27"/>
                                        </p:tgtEl>
                                        <p:attrNameLst>
                                          <p:attrName>ppt_y</p:attrName>
                                        </p:attrNameLst>
                                      </p:cBhvr>
                                      <p:tavLst>
                                        <p:tav tm="0">
                                          <p:val>
                                            <p:strVal val="0-#ppt_h/2"/>
                                          </p:val>
                                        </p:tav>
                                        <p:tav tm="100000">
                                          <p:val>
                                            <p:strVal val="#ppt_y"/>
                                          </p:val>
                                        </p:tav>
                                      </p:tavLst>
                                    </p:anim>
                                  </p:childTnLst>
                                </p:cTn>
                              </p:par>
                            </p:childTnLst>
                          </p:cTn>
                        </p:par>
                        <p:par>
                          <p:cTn id="39" fill="hold">
                            <p:stCondLst>
                              <p:cond delay="500"/>
                            </p:stCondLst>
                            <p:childTnLst>
                              <p:par>
                                <p:cTn id="40" presetID="2" presetClass="entr" presetSubtype="3"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1+#ppt_w/2"/>
                                          </p:val>
                                        </p:tav>
                                        <p:tav tm="100000">
                                          <p:val>
                                            <p:strVal val="#ppt_x"/>
                                          </p:val>
                                        </p:tav>
                                      </p:tavLst>
                                    </p:anim>
                                    <p:anim calcmode="lin" valueType="num">
                                      <p:cBhvr additive="base">
                                        <p:cTn id="43" dur="500" fill="hold"/>
                                        <p:tgtEl>
                                          <p:spTgt spid="30"/>
                                        </p:tgtEl>
                                        <p:attrNameLst>
                                          <p:attrName>ppt_y</p:attrName>
                                        </p:attrNameLst>
                                      </p:cBhvr>
                                      <p:tavLst>
                                        <p:tav tm="0">
                                          <p:val>
                                            <p:strVal val="0-#ppt_h/2"/>
                                          </p:val>
                                        </p:tav>
                                        <p:tav tm="100000">
                                          <p:val>
                                            <p:strVal val="#ppt_y"/>
                                          </p:val>
                                        </p:tav>
                                      </p:tavLst>
                                    </p:anim>
                                  </p:childTnLst>
                                </p:cTn>
                              </p:par>
                            </p:childTnLst>
                          </p:cTn>
                        </p:par>
                        <p:par>
                          <p:cTn id="44" fill="hold">
                            <p:stCondLst>
                              <p:cond delay="1000"/>
                            </p:stCondLst>
                            <p:childTnLst>
                              <p:par>
                                <p:cTn id="45" presetID="2" presetClass="entr" presetSubtype="3"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1+#ppt_w/2"/>
                                          </p:val>
                                        </p:tav>
                                        <p:tav tm="100000">
                                          <p:val>
                                            <p:strVal val="#ppt_x"/>
                                          </p:val>
                                        </p:tav>
                                      </p:tavLst>
                                    </p:anim>
                                    <p:anim calcmode="lin" valueType="num">
                                      <p:cBhvr additive="base">
                                        <p:cTn id="48"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5" grpId="0" animBg="1"/>
      <p:bldP spid="39" grpId="1" animBg="1"/>
      <p:bldP spid="39" grpId="2" animBg="1"/>
      <p:bldP spid="50" grpId="0"/>
      <p:bldP spid="27" grpId="0" animBg="1"/>
      <p:bldP spid="30"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Query Partitioning ILP</a:t>
            </a:r>
          </a:p>
        </p:txBody>
      </p:sp>
      <p:sp>
        <p:nvSpPr>
          <p:cNvPr id="3" name="Slide Number Placeholder 2"/>
          <p:cNvSpPr>
            <a:spLocks noGrp="1"/>
          </p:cNvSpPr>
          <p:nvPr>
            <p:ph type="sldNum" sz="quarter" idx="12"/>
          </p:nvPr>
        </p:nvSpPr>
        <p:spPr/>
        <p:txBody>
          <a:bodyPr/>
          <a:lstStyle/>
          <a:p>
            <a:fld id="{4748F3B0-5290-A241-88FF-F03DD1126586}" type="slidenum">
              <a:rPr lang="en-US" smtClean="0"/>
              <a:t>18</a:t>
            </a:fld>
            <a:endParaRPr lang="en-US"/>
          </a:p>
        </p:txBody>
      </p:sp>
      <p:graphicFrame>
        <p:nvGraphicFramePr>
          <p:cNvPr id="392" name="Table 391"/>
          <p:cNvGraphicFramePr>
            <a:graphicFrameLocks noGrp="1"/>
          </p:cNvGraphicFramePr>
          <p:nvPr>
            <p:extLst>
              <p:ext uri="{D42A27DB-BD31-4B8C-83A1-F6EECF244321}">
                <p14:modId xmlns:p14="http://schemas.microsoft.com/office/powerpoint/2010/main" val="482074363"/>
              </p:ext>
            </p:extLst>
          </p:nvPr>
        </p:nvGraphicFramePr>
        <p:xfrm>
          <a:off x="62059" y="1917599"/>
          <a:ext cx="1959428" cy="2598894"/>
        </p:xfrm>
        <a:graphic>
          <a:graphicData uri="http://schemas.openxmlformats.org/drawingml/2006/table">
            <a:tbl>
              <a:tblPr>
                <a:tableStyleId>{5C22544A-7EE6-4342-B048-85BDC9FD1C3A}</a:tableStyleId>
              </a:tblPr>
              <a:tblGrid>
                <a:gridCol w="1959428">
                  <a:extLst>
                    <a:ext uri="{9D8B030D-6E8A-4147-A177-3AD203B41FA5}">
                      <a16:colId xmlns="" xmlns:a16="http://schemas.microsoft.com/office/drawing/2014/main" val="20000"/>
                    </a:ext>
                  </a:extLst>
                </a:gridCol>
              </a:tblGrid>
              <a:tr h="421540">
                <a:tc>
                  <a:txBody>
                    <a:bodyPr/>
                    <a:lstStyle/>
                    <a:p>
                      <a:pPr algn="ctr"/>
                      <a:r>
                        <a:rPr lang="en-US" sz="2000" b="1" dirty="0">
                          <a:solidFill>
                            <a:schemeClr val="bg1">
                              <a:lumMod val="95000"/>
                            </a:schemeClr>
                          </a:solidFill>
                          <a:latin typeface="Helvetica Neue" charset="0"/>
                          <a:ea typeface="Helvetica Neue" charset="0"/>
                          <a:cs typeface="Helvetica Neue" charset="0"/>
                        </a:rPr>
                        <a:t>Constraints</a:t>
                      </a:r>
                      <a:endParaRPr lang="en-US" sz="1600" b="1" dirty="0">
                        <a:solidFill>
                          <a:schemeClr val="bg1">
                            <a:lumMod val="95000"/>
                          </a:schemeClr>
                        </a:solidFill>
                        <a:latin typeface="Helvetica Neue" charset="0"/>
                        <a:ea typeface="Helvetica Neue" charset="0"/>
                        <a:cs typeface="Helvetica Neue" charset="0"/>
                      </a:endParaRPr>
                    </a:p>
                  </a:txBody>
                  <a:tcPr anchor="ctr">
                    <a:solidFill>
                      <a:schemeClr val="tx1">
                        <a:lumMod val="75000"/>
                        <a:lumOff val="25000"/>
                      </a:schemeClr>
                    </a:solidFill>
                  </a:tcPr>
                </a:tc>
                <a:extLst>
                  <a:ext uri="{0D108BD9-81ED-4DB2-BD59-A6C34878D82A}">
                    <a16:rowId xmlns="" xmlns:a16="http://schemas.microsoft.com/office/drawing/2014/main" val="10000"/>
                  </a:ext>
                </a:extLst>
              </a:tr>
              <a:tr h="389114">
                <a:tc>
                  <a:txBody>
                    <a:bodyPr/>
                    <a:lstStyle/>
                    <a:p>
                      <a:pPr algn="ctr"/>
                      <a:endParaRPr lang="en-US" sz="1800" i="0" dirty="0">
                        <a:solidFill>
                          <a:schemeClr val="accent2">
                            <a:lumMod val="75000"/>
                          </a:schemeClr>
                        </a:solidFill>
                        <a:latin typeface="Myriad Pro" charset="0"/>
                        <a:ea typeface="Myriad Pro" charset="0"/>
                        <a:cs typeface="Myriad Pro" charset="0"/>
                      </a:endParaRPr>
                    </a:p>
                  </a:txBody>
                  <a:tcPr anchor="ctr">
                    <a:solidFill>
                      <a:schemeClr val="bg2">
                        <a:lumMod val="20000"/>
                        <a:lumOff val="80000"/>
                      </a:schemeClr>
                    </a:solidFill>
                  </a:tcPr>
                </a:tc>
                <a:extLst>
                  <a:ext uri="{0D108BD9-81ED-4DB2-BD59-A6C34878D82A}">
                    <a16:rowId xmlns="" xmlns:a16="http://schemas.microsoft.com/office/drawing/2014/main" val="10001"/>
                  </a:ext>
                </a:extLst>
              </a:tr>
              <a:tr h="680950">
                <a:tc>
                  <a:txBody>
                    <a:bodyPr/>
                    <a:lstStyle/>
                    <a:p>
                      <a:pPr algn="ctr"/>
                      <a:endParaRPr lang="en-US" sz="1800" i="0" dirty="0">
                        <a:solidFill>
                          <a:srgbClr val="7030A0"/>
                        </a:solidFill>
                        <a:latin typeface="Myriad Pro" charset="0"/>
                        <a:ea typeface="Myriad Pro" charset="0"/>
                        <a:cs typeface="Myriad Pro" charset="0"/>
                      </a:endParaRPr>
                    </a:p>
                  </a:txBody>
                  <a:tcPr anchor="ctr">
                    <a:solidFill>
                      <a:schemeClr val="bg2">
                        <a:lumMod val="20000"/>
                        <a:lumOff val="80000"/>
                      </a:schemeClr>
                    </a:solidFill>
                  </a:tcPr>
                </a:tc>
                <a:extLst>
                  <a:ext uri="{0D108BD9-81ED-4DB2-BD59-A6C34878D82A}">
                    <a16:rowId xmlns="" xmlns:a16="http://schemas.microsoft.com/office/drawing/2014/main" val="10002"/>
                  </a:ext>
                </a:extLst>
              </a:tr>
              <a:tr h="553645">
                <a:tc>
                  <a:txBody>
                    <a:bodyPr/>
                    <a:lstStyle/>
                    <a:p>
                      <a:pPr algn="ctr"/>
                      <a:endParaRPr lang="en-US" sz="1800" i="0" dirty="0">
                        <a:solidFill>
                          <a:srgbClr val="00B050"/>
                        </a:solidFill>
                        <a:latin typeface="Myriad Pro" charset="0"/>
                        <a:ea typeface="Myriad Pro" charset="0"/>
                        <a:cs typeface="Myriad Pro" charset="0"/>
                      </a:endParaRPr>
                    </a:p>
                  </a:txBody>
                  <a:tcPr anchor="ctr">
                    <a:solidFill>
                      <a:schemeClr val="bg2">
                        <a:lumMod val="20000"/>
                        <a:lumOff val="80000"/>
                      </a:schemeClr>
                    </a:solidFill>
                  </a:tcPr>
                </a:tc>
                <a:extLst>
                  <a:ext uri="{0D108BD9-81ED-4DB2-BD59-A6C34878D82A}">
                    <a16:rowId xmlns="" xmlns:a16="http://schemas.microsoft.com/office/drawing/2014/main" val="10003"/>
                  </a:ext>
                </a:extLst>
              </a:tr>
              <a:tr h="553645">
                <a:tc>
                  <a:txBody>
                    <a:bodyPr/>
                    <a:lstStyle/>
                    <a:p>
                      <a:pPr algn="ctr"/>
                      <a:endParaRPr lang="en-US" sz="1800" i="0" dirty="0">
                        <a:solidFill>
                          <a:srgbClr val="0070C0"/>
                        </a:solidFill>
                        <a:latin typeface="Myriad Pro" charset="0"/>
                        <a:ea typeface="Myriad Pro" charset="0"/>
                        <a:cs typeface="Myriad Pro" charset="0"/>
                      </a:endParaRPr>
                    </a:p>
                  </a:txBody>
                  <a:tcPr anchor="ctr">
                    <a:solidFill>
                      <a:schemeClr val="bg2">
                        <a:lumMod val="20000"/>
                        <a:lumOff val="80000"/>
                      </a:schemeClr>
                    </a:solidFill>
                  </a:tcPr>
                </a:tc>
                <a:extLst>
                  <a:ext uri="{0D108BD9-81ED-4DB2-BD59-A6C34878D82A}">
                    <a16:rowId xmlns="" xmlns:a16="http://schemas.microsoft.com/office/drawing/2014/main" val="10004"/>
                  </a:ext>
                </a:extLst>
              </a:tr>
            </a:tbl>
          </a:graphicData>
        </a:graphic>
      </p:graphicFrame>
      <p:sp>
        <p:nvSpPr>
          <p:cNvPr id="393" name="Rounded Rectangle 392">
            <a:extLst>
              <a:ext uri="{FF2B5EF4-FFF2-40B4-BE49-F238E27FC236}">
                <a16:creationId xmlns="" xmlns:a16="http://schemas.microsoft.com/office/drawing/2014/main" id="{DDB78E1C-FFA3-A746-B5BE-00F41780BD82}"/>
              </a:ext>
            </a:extLst>
          </p:cNvPr>
          <p:cNvSpPr/>
          <p:nvPr/>
        </p:nvSpPr>
        <p:spPr>
          <a:xfrm>
            <a:off x="956274" y="5398880"/>
            <a:ext cx="7476372" cy="53035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C00000"/>
                </a:solidFill>
                <a:latin typeface="Helvetica Neue" charset="0"/>
                <a:ea typeface="Helvetica Neue" charset="0"/>
                <a:cs typeface="Helvetica Neue" charset="0"/>
              </a:rPr>
              <a:t>Goal: </a:t>
            </a:r>
            <a:r>
              <a:rPr lang="en-US" sz="2400" b="1" dirty="0">
                <a:solidFill>
                  <a:schemeClr val="tx1"/>
                </a:solidFill>
                <a:latin typeface="Helvetica Neue" charset="0"/>
                <a:ea typeface="Helvetica Neue" charset="0"/>
                <a:cs typeface="Helvetica Neue" charset="0"/>
              </a:rPr>
              <a:t>Minimize tuples sent to stream processor</a:t>
            </a:r>
          </a:p>
        </p:txBody>
      </p:sp>
      <p:sp>
        <p:nvSpPr>
          <p:cNvPr id="398" name="Rounded Rectangle 397"/>
          <p:cNvSpPr>
            <a:spLocks/>
          </p:cNvSpPr>
          <p:nvPr/>
        </p:nvSpPr>
        <p:spPr>
          <a:xfrm>
            <a:off x="7533863" y="1853190"/>
            <a:ext cx="1151686" cy="2752416"/>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Helvetica Neue" charset="0"/>
                <a:ea typeface="Helvetica Neue" charset="0"/>
                <a:cs typeface="Helvetica Neue" charset="0"/>
              </a:rPr>
              <a:t>Programmable </a:t>
            </a:r>
            <a:r>
              <a:rPr lang="en-US" sz="1000" b="1" dirty="0" err="1">
                <a:latin typeface="Helvetica Neue" charset="0"/>
                <a:ea typeface="Helvetica Neue" charset="0"/>
                <a:cs typeface="Helvetica Neue" charset="0"/>
              </a:rPr>
              <a:t>Deparser</a:t>
            </a:r>
            <a:endParaRPr lang="en-US" sz="1000" b="1" dirty="0">
              <a:latin typeface="Helvetica Neue" charset="0"/>
              <a:ea typeface="Helvetica Neue" charset="0"/>
              <a:cs typeface="Helvetica Neue" charset="0"/>
            </a:endParaRPr>
          </a:p>
          <a:p>
            <a:pPr algn="ctr"/>
            <a:endParaRPr lang="en-US" sz="1050" b="1" dirty="0">
              <a:latin typeface="Helvetica Neue" charset="0"/>
              <a:ea typeface="Helvetica Neue" charset="0"/>
              <a:cs typeface="Helvetica Neue" charset="0"/>
            </a:endParaRPr>
          </a:p>
          <a:p>
            <a:pPr algn="ctr"/>
            <a:endParaRPr lang="en-US" sz="1000" b="1" dirty="0">
              <a:latin typeface="Helvetica Neue" charset="0"/>
              <a:ea typeface="Helvetica Neue" charset="0"/>
              <a:cs typeface="Helvetica Neue" charset="0"/>
            </a:endParaRPr>
          </a:p>
          <a:p>
            <a:pPr algn="ctr"/>
            <a:endParaRPr lang="en-US" sz="1000" b="1" dirty="0">
              <a:latin typeface="Helvetica Neue" charset="0"/>
              <a:ea typeface="Helvetica Neue" charset="0"/>
              <a:cs typeface="Helvetica Neue" charset="0"/>
            </a:endParaRPr>
          </a:p>
          <a:p>
            <a:pPr algn="ctr"/>
            <a:endParaRPr lang="en-US" sz="10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p:txBody>
      </p:sp>
      <p:grpSp>
        <p:nvGrpSpPr>
          <p:cNvPr id="400" name="Group 399"/>
          <p:cNvGrpSpPr/>
          <p:nvPr/>
        </p:nvGrpSpPr>
        <p:grpSpPr>
          <a:xfrm>
            <a:off x="7807986" y="2375106"/>
            <a:ext cx="614335" cy="336584"/>
            <a:chOff x="6858000" y="3200400"/>
            <a:chExt cx="685800" cy="375739"/>
          </a:xfrm>
        </p:grpSpPr>
        <p:sp>
          <p:nvSpPr>
            <p:cNvPr id="431" name="Rectangle 430"/>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32" name="Rectangle 431"/>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33" name="Rectangle 432"/>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cxnSp>
          <p:nvCxnSpPr>
            <p:cNvPr id="434" name="Straight Connector 433"/>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01" name="Group 400"/>
          <p:cNvGrpSpPr/>
          <p:nvPr/>
        </p:nvGrpSpPr>
        <p:grpSpPr>
          <a:xfrm>
            <a:off x="7805186" y="2965310"/>
            <a:ext cx="614335" cy="336584"/>
            <a:chOff x="6858000" y="3200400"/>
            <a:chExt cx="685800" cy="375739"/>
          </a:xfrm>
        </p:grpSpPr>
        <p:sp>
          <p:nvSpPr>
            <p:cNvPr id="422" name="Rectangle 42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23" name="Rectangle 42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24" name="Rectangle 42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cxnSp>
          <p:nvCxnSpPr>
            <p:cNvPr id="425" name="Straight Connector 42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02" name="Group 401"/>
          <p:cNvGrpSpPr/>
          <p:nvPr/>
        </p:nvGrpSpPr>
        <p:grpSpPr>
          <a:xfrm>
            <a:off x="7805186" y="3555514"/>
            <a:ext cx="614335" cy="336584"/>
            <a:chOff x="6858000" y="3200400"/>
            <a:chExt cx="685800" cy="375739"/>
          </a:xfrm>
        </p:grpSpPr>
        <p:sp>
          <p:nvSpPr>
            <p:cNvPr id="413" name="Rectangle 412"/>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14" name="Rectangle 413"/>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15" name="Rectangle 414"/>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cxnSp>
          <p:nvCxnSpPr>
            <p:cNvPr id="416" name="Straight Connector 415"/>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03" name="Group 402"/>
          <p:cNvGrpSpPr/>
          <p:nvPr/>
        </p:nvGrpSpPr>
        <p:grpSpPr>
          <a:xfrm>
            <a:off x="7805186" y="4145717"/>
            <a:ext cx="614335" cy="336584"/>
            <a:chOff x="6858000" y="3200400"/>
            <a:chExt cx="685800" cy="375739"/>
          </a:xfrm>
        </p:grpSpPr>
        <p:sp>
          <p:nvSpPr>
            <p:cNvPr id="404" name="Rectangle 40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05" name="Rectangle 404"/>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06" name="Rectangle 405"/>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cxnSp>
          <p:nvCxnSpPr>
            <p:cNvPr id="407" name="Straight Connector 406"/>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40" name="TextBox 439"/>
          <p:cNvSpPr txBox="1">
            <a:spLocks/>
          </p:cNvSpPr>
          <p:nvPr/>
        </p:nvSpPr>
        <p:spPr>
          <a:xfrm>
            <a:off x="5160153" y="4641308"/>
            <a:ext cx="692818" cy="276999"/>
          </a:xfrm>
          <a:prstGeom prst="rect">
            <a:avLst/>
          </a:prstGeom>
          <a:noFill/>
        </p:spPr>
        <p:txBody>
          <a:bodyPr wrap="none" rtlCol="0">
            <a:spAutoFit/>
          </a:bodyPr>
          <a:lstStyle/>
          <a:p>
            <a:pPr algn="ctr"/>
            <a:r>
              <a:rPr lang="en-US" sz="1200" b="1" dirty="0">
                <a:latin typeface="Helvetica Neue" charset="0"/>
                <a:ea typeface="Helvetica Neue" charset="0"/>
                <a:cs typeface="Helvetica Neue" charset="0"/>
              </a:rPr>
              <a:t>Stages</a:t>
            </a:r>
          </a:p>
        </p:txBody>
      </p:sp>
      <p:sp>
        <p:nvSpPr>
          <p:cNvPr id="457" name="Rounded Rectangle 456"/>
          <p:cNvSpPr>
            <a:spLocks/>
          </p:cNvSpPr>
          <p:nvPr/>
        </p:nvSpPr>
        <p:spPr>
          <a:xfrm>
            <a:off x="2322780" y="1845921"/>
            <a:ext cx="1151686" cy="2752416"/>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Helvetica Neue" charset="0"/>
                <a:ea typeface="Helvetica Neue" charset="0"/>
                <a:cs typeface="Helvetica Neue" charset="0"/>
              </a:rPr>
              <a:t>Programmable Parser</a:t>
            </a:r>
          </a:p>
          <a:p>
            <a:pPr algn="ctr"/>
            <a:endParaRPr lang="en-US" sz="1050" b="1" dirty="0">
              <a:latin typeface="Helvetica Neue" charset="0"/>
              <a:ea typeface="Helvetica Neue" charset="0"/>
              <a:cs typeface="Helvetica Neue" charset="0"/>
            </a:endParaRPr>
          </a:p>
          <a:p>
            <a:pPr algn="ctr"/>
            <a:endParaRPr lang="en-US" sz="1000" b="1" dirty="0">
              <a:latin typeface="Helvetica Neue" charset="0"/>
              <a:ea typeface="Helvetica Neue" charset="0"/>
              <a:cs typeface="Helvetica Neue" charset="0"/>
            </a:endParaRPr>
          </a:p>
          <a:p>
            <a:pPr algn="ctr"/>
            <a:endParaRPr lang="en-US" sz="1000" b="1" dirty="0">
              <a:latin typeface="Helvetica Neue" charset="0"/>
              <a:ea typeface="Helvetica Neue" charset="0"/>
              <a:cs typeface="Helvetica Neue" charset="0"/>
            </a:endParaRPr>
          </a:p>
          <a:p>
            <a:pPr algn="ctr"/>
            <a:endParaRPr lang="en-US" sz="1000" b="1"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p:txBody>
      </p:sp>
      <p:sp>
        <p:nvSpPr>
          <p:cNvPr id="459" name="Rectangle 458"/>
          <p:cNvSpPr>
            <a:spLocks/>
          </p:cNvSpPr>
          <p:nvPr/>
        </p:nvSpPr>
        <p:spPr>
          <a:xfrm>
            <a:off x="3627871" y="2321203"/>
            <a:ext cx="819796" cy="22771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60" name="Trapezoid 459"/>
          <p:cNvSpPr>
            <a:spLocks/>
          </p:cNvSpPr>
          <p:nvPr/>
        </p:nvSpPr>
        <p:spPr>
          <a:xfrm rot="5400000">
            <a:off x="4091293" y="2468388"/>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Helvetica Neue" charset="0"/>
              <a:ea typeface="Helvetica Neue" charset="0"/>
              <a:cs typeface="Helvetica Neue" charset="0"/>
            </a:endParaRPr>
          </a:p>
        </p:txBody>
      </p:sp>
      <p:sp>
        <p:nvSpPr>
          <p:cNvPr id="461" name="Trapezoid 460"/>
          <p:cNvSpPr>
            <a:spLocks/>
          </p:cNvSpPr>
          <p:nvPr/>
        </p:nvSpPr>
        <p:spPr>
          <a:xfrm rot="5400000">
            <a:off x="4088562" y="2901685"/>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62" name="Trapezoid 461"/>
          <p:cNvSpPr>
            <a:spLocks/>
          </p:cNvSpPr>
          <p:nvPr/>
        </p:nvSpPr>
        <p:spPr>
          <a:xfrm rot="5400000">
            <a:off x="4088562" y="3334982"/>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63" name="Trapezoid 462"/>
          <p:cNvSpPr>
            <a:spLocks/>
          </p:cNvSpPr>
          <p:nvPr/>
        </p:nvSpPr>
        <p:spPr>
          <a:xfrm rot="5400000">
            <a:off x="4088562" y="3768279"/>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64" name="Trapezoid 463"/>
          <p:cNvSpPr>
            <a:spLocks/>
          </p:cNvSpPr>
          <p:nvPr/>
        </p:nvSpPr>
        <p:spPr>
          <a:xfrm rot="5400000">
            <a:off x="4088562" y="4201575"/>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65" name="Rectangle 464"/>
          <p:cNvSpPr>
            <a:spLocks/>
          </p:cNvSpPr>
          <p:nvPr/>
        </p:nvSpPr>
        <p:spPr>
          <a:xfrm>
            <a:off x="3716075" y="2421716"/>
            <a:ext cx="334497" cy="207011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50" b="1" dirty="0">
                <a:latin typeface="Helvetica Neue" charset="0"/>
                <a:ea typeface="Helvetica Neue" charset="0"/>
                <a:cs typeface="Helvetica Neue" charset="0"/>
              </a:rPr>
              <a:t>Memory</a:t>
            </a:r>
          </a:p>
        </p:txBody>
      </p:sp>
      <p:sp>
        <p:nvSpPr>
          <p:cNvPr id="466" name="Rounded Rectangle 465"/>
          <p:cNvSpPr>
            <a:spLocks/>
          </p:cNvSpPr>
          <p:nvPr/>
        </p:nvSpPr>
        <p:spPr>
          <a:xfrm>
            <a:off x="3627871" y="1845922"/>
            <a:ext cx="819796" cy="432309"/>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Helvetica Neue" charset="0"/>
                <a:ea typeface="Helvetica Neue" charset="0"/>
                <a:cs typeface="Helvetica Neue" charset="0"/>
              </a:rPr>
              <a:t>Persistent State</a:t>
            </a:r>
          </a:p>
        </p:txBody>
      </p:sp>
      <p:sp>
        <p:nvSpPr>
          <p:cNvPr id="468" name="Oval 467"/>
          <p:cNvSpPr/>
          <p:nvPr/>
        </p:nvSpPr>
        <p:spPr>
          <a:xfrm>
            <a:off x="2635769" y="2355707"/>
            <a:ext cx="369739" cy="369739"/>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69" name="Oval 468"/>
          <p:cNvSpPr/>
          <p:nvPr/>
        </p:nvSpPr>
        <p:spPr>
          <a:xfrm>
            <a:off x="3002663" y="2764296"/>
            <a:ext cx="369739" cy="369739"/>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70" name="Oval 469"/>
          <p:cNvSpPr/>
          <p:nvPr/>
        </p:nvSpPr>
        <p:spPr>
          <a:xfrm>
            <a:off x="2416770" y="3102749"/>
            <a:ext cx="369739" cy="369739"/>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71" name="Oval 470"/>
          <p:cNvSpPr/>
          <p:nvPr/>
        </p:nvSpPr>
        <p:spPr>
          <a:xfrm>
            <a:off x="2923027" y="3756953"/>
            <a:ext cx="369739" cy="369739"/>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72" name="Oval 471"/>
          <p:cNvSpPr/>
          <p:nvPr/>
        </p:nvSpPr>
        <p:spPr>
          <a:xfrm>
            <a:off x="2524847" y="4131961"/>
            <a:ext cx="369739" cy="369739"/>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cxnSp>
        <p:nvCxnSpPr>
          <p:cNvPr id="473" name="Curved Connector 472"/>
          <p:cNvCxnSpPr>
            <a:stCxn id="419" idx="6"/>
            <a:endCxn id="420" idx="7"/>
          </p:cNvCxnSpPr>
          <p:nvPr/>
        </p:nvCxnSpPr>
        <p:spPr>
          <a:xfrm>
            <a:off x="2786509" y="3287619"/>
            <a:ext cx="452110" cy="523481"/>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4" name="Curved Connector 473"/>
          <p:cNvCxnSpPr>
            <a:stCxn id="420" idx="2"/>
            <a:endCxn id="419" idx="3"/>
          </p:cNvCxnSpPr>
          <p:nvPr/>
        </p:nvCxnSpPr>
        <p:spPr>
          <a:xfrm rot="10800000">
            <a:off x="2470917" y="3418342"/>
            <a:ext cx="452110" cy="523481"/>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5" name="Curved Connector 474"/>
          <p:cNvCxnSpPr>
            <a:stCxn id="417" idx="6"/>
            <a:endCxn id="418" idx="0"/>
          </p:cNvCxnSpPr>
          <p:nvPr/>
        </p:nvCxnSpPr>
        <p:spPr>
          <a:xfrm>
            <a:off x="3005508" y="2540576"/>
            <a:ext cx="182025" cy="223720"/>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6" name="Curved Connector 475"/>
          <p:cNvCxnSpPr>
            <a:stCxn id="418" idx="4"/>
            <a:endCxn id="421" idx="0"/>
          </p:cNvCxnSpPr>
          <p:nvPr/>
        </p:nvCxnSpPr>
        <p:spPr>
          <a:xfrm rot="5400000">
            <a:off x="2449662" y="3394090"/>
            <a:ext cx="997926" cy="477816"/>
          </a:xfrm>
          <a:prstGeom prst="curvedConnector3">
            <a:avLst>
              <a:gd name="adj1" fmla="val 44300"/>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7" name="Curved Connector 476"/>
          <p:cNvCxnSpPr>
            <a:stCxn id="420" idx="5"/>
            <a:endCxn id="421" idx="5"/>
          </p:cNvCxnSpPr>
          <p:nvPr/>
        </p:nvCxnSpPr>
        <p:spPr>
          <a:xfrm rot="5400000">
            <a:off x="2852025" y="4060958"/>
            <a:ext cx="375009" cy="398180"/>
          </a:xfrm>
          <a:prstGeom prst="curvedConnector3">
            <a:avLst>
              <a:gd name="adj1" fmla="val 117474"/>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8" name="Curved Connector 477"/>
          <p:cNvCxnSpPr>
            <a:stCxn id="417" idx="2"/>
            <a:endCxn id="419" idx="1"/>
          </p:cNvCxnSpPr>
          <p:nvPr/>
        </p:nvCxnSpPr>
        <p:spPr>
          <a:xfrm rot="10800000" flipV="1">
            <a:off x="2470918" y="2540576"/>
            <a:ext cx="164852" cy="616320"/>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sp>
        <p:nvSpPr>
          <p:cNvPr id="480" name="Rectangle 479"/>
          <p:cNvSpPr>
            <a:spLocks/>
          </p:cNvSpPr>
          <p:nvPr/>
        </p:nvSpPr>
        <p:spPr>
          <a:xfrm>
            <a:off x="4606256" y="2321203"/>
            <a:ext cx="819796" cy="22771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1" name="Trapezoid 480"/>
          <p:cNvSpPr>
            <a:spLocks/>
          </p:cNvSpPr>
          <p:nvPr/>
        </p:nvSpPr>
        <p:spPr>
          <a:xfrm rot="5400000">
            <a:off x="5069677" y="2468387"/>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2" name="Trapezoid 481"/>
          <p:cNvSpPr>
            <a:spLocks/>
          </p:cNvSpPr>
          <p:nvPr/>
        </p:nvSpPr>
        <p:spPr>
          <a:xfrm rot="5400000">
            <a:off x="5066947" y="2901684"/>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3" name="Trapezoid 482"/>
          <p:cNvSpPr>
            <a:spLocks/>
          </p:cNvSpPr>
          <p:nvPr/>
        </p:nvSpPr>
        <p:spPr>
          <a:xfrm rot="5400000">
            <a:off x="5066947" y="3334982"/>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4" name="Trapezoid 483"/>
          <p:cNvSpPr>
            <a:spLocks/>
          </p:cNvSpPr>
          <p:nvPr/>
        </p:nvSpPr>
        <p:spPr>
          <a:xfrm rot="5400000">
            <a:off x="5066947" y="3768278"/>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5" name="Trapezoid 484"/>
          <p:cNvSpPr>
            <a:spLocks/>
          </p:cNvSpPr>
          <p:nvPr/>
        </p:nvSpPr>
        <p:spPr>
          <a:xfrm rot="5400000">
            <a:off x="5066947" y="4201574"/>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6" name="Rectangle 485"/>
          <p:cNvSpPr>
            <a:spLocks/>
          </p:cNvSpPr>
          <p:nvPr/>
        </p:nvSpPr>
        <p:spPr>
          <a:xfrm>
            <a:off x="4694460" y="2421716"/>
            <a:ext cx="334497" cy="207010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7" name="Rounded Rectangle 486"/>
          <p:cNvSpPr>
            <a:spLocks/>
          </p:cNvSpPr>
          <p:nvPr/>
        </p:nvSpPr>
        <p:spPr>
          <a:xfrm>
            <a:off x="4606256" y="1845922"/>
            <a:ext cx="819796" cy="432309"/>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charset="0"/>
              <a:ea typeface="Helvetica Neue" charset="0"/>
              <a:cs typeface="Helvetica Neue" charset="0"/>
            </a:endParaRPr>
          </a:p>
        </p:txBody>
      </p:sp>
      <p:sp>
        <p:nvSpPr>
          <p:cNvPr id="489" name="Rectangle 488"/>
          <p:cNvSpPr/>
          <p:nvPr/>
        </p:nvSpPr>
        <p:spPr>
          <a:xfrm>
            <a:off x="4636947" y="1879622"/>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90" name="Rectangle 489"/>
          <p:cNvSpPr/>
          <p:nvPr/>
        </p:nvSpPr>
        <p:spPr>
          <a:xfrm>
            <a:off x="4763982" y="1879622"/>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91" name="Rectangle 490"/>
          <p:cNvSpPr/>
          <p:nvPr/>
        </p:nvSpPr>
        <p:spPr>
          <a:xfrm>
            <a:off x="4891017" y="1879622"/>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92" name="Rectangle 491"/>
          <p:cNvSpPr/>
          <p:nvPr/>
        </p:nvSpPr>
        <p:spPr>
          <a:xfrm>
            <a:off x="5018052" y="1879622"/>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93" name="Rectangle 492"/>
          <p:cNvSpPr/>
          <p:nvPr/>
        </p:nvSpPr>
        <p:spPr>
          <a:xfrm>
            <a:off x="5145087" y="1879622"/>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94" name="Rectangle 493"/>
          <p:cNvSpPr/>
          <p:nvPr/>
        </p:nvSpPr>
        <p:spPr>
          <a:xfrm>
            <a:off x="5272122" y="1879622"/>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6" name="Rectangle 505"/>
          <p:cNvSpPr>
            <a:spLocks/>
          </p:cNvSpPr>
          <p:nvPr/>
        </p:nvSpPr>
        <p:spPr>
          <a:xfrm>
            <a:off x="5584641" y="2321203"/>
            <a:ext cx="819795" cy="2277134"/>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7" name="Trapezoid 506"/>
          <p:cNvSpPr>
            <a:spLocks/>
          </p:cNvSpPr>
          <p:nvPr/>
        </p:nvSpPr>
        <p:spPr>
          <a:xfrm rot="5400000">
            <a:off x="6048062" y="2468388"/>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8" name="Trapezoid 507"/>
          <p:cNvSpPr>
            <a:spLocks/>
          </p:cNvSpPr>
          <p:nvPr/>
        </p:nvSpPr>
        <p:spPr>
          <a:xfrm rot="5400000">
            <a:off x="6045332" y="2901685"/>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9" name="Trapezoid 508"/>
          <p:cNvSpPr>
            <a:spLocks/>
          </p:cNvSpPr>
          <p:nvPr/>
        </p:nvSpPr>
        <p:spPr>
          <a:xfrm rot="5400000">
            <a:off x="6045332" y="3334982"/>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10" name="Trapezoid 509"/>
          <p:cNvSpPr>
            <a:spLocks/>
          </p:cNvSpPr>
          <p:nvPr/>
        </p:nvSpPr>
        <p:spPr>
          <a:xfrm rot="5400000">
            <a:off x="6045332" y="3768278"/>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11" name="Trapezoid 510"/>
          <p:cNvSpPr>
            <a:spLocks/>
          </p:cNvSpPr>
          <p:nvPr/>
        </p:nvSpPr>
        <p:spPr>
          <a:xfrm rot="5400000">
            <a:off x="6045332" y="4201574"/>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12" name="Rectangle 511"/>
          <p:cNvSpPr>
            <a:spLocks/>
          </p:cNvSpPr>
          <p:nvPr/>
        </p:nvSpPr>
        <p:spPr>
          <a:xfrm>
            <a:off x="5672845" y="2421716"/>
            <a:ext cx="334497" cy="207010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98" name="Rounded Rectangle 497"/>
          <p:cNvSpPr>
            <a:spLocks/>
          </p:cNvSpPr>
          <p:nvPr/>
        </p:nvSpPr>
        <p:spPr>
          <a:xfrm>
            <a:off x="5595546" y="1842014"/>
            <a:ext cx="819795" cy="432309"/>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charset="0"/>
              <a:ea typeface="Helvetica Neue" charset="0"/>
              <a:cs typeface="Helvetica Neue" charset="0"/>
            </a:endParaRPr>
          </a:p>
        </p:txBody>
      </p:sp>
      <p:sp>
        <p:nvSpPr>
          <p:cNvPr id="500" name="Rectangle 499"/>
          <p:cNvSpPr/>
          <p:nvPr/>
        </p:nvSpPr>
        <p:spPr>
          <a:xfrm>
            <a:off x="5626237" y="187571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1" name="Rectangle 500"/>
          <p:cNvSpPr/>
          <p:nvPr/>
        </p:nvSpPr>
        <p:spPr>
          <a:xfrm>
            <a:off x="5753272" y="187571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2" name="Rectangle 501"/>
          <p:cNvSpPr/>
          <p:nvPr/>
        </p:nvSpPr>
        <p:spPr>
          <a:xfrm>
            <a:off x="5880307" y="187571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3" name="Rectangle 502"/>
          <p:cNvSpPr/>
          <p:nvPr/>
        </p:nvSpPr>
        <p:spPr>
          <a:xfrm>
            <a:off x="6007342" y="187571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4" name="Rectangle 503"/>
          <p:cNvSpPr/>
          <p:nvPr/>
        </p:nvSpPr>
        <p:spPr>
          <a:xfrm>
            <a:off x="6134377" y="187571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5" name="Rectangle 504"/>
          <p:cNvSpPr/>
          <p:nvPr/>
        </p:nvSpPr>
        <p:spPr>
          <a:xfrm>
            <a:off x="6261412" y="187571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4" name="Rectangle 523"/>
          <p:cNvSpPr>
            <a:spLocks/>
          </p:cNvSpPr>
          <p:nvPr/>
        </p:nvSpPr>
        <p:spPr>
          <a:xfrm>
            <a:off x="6563027" y="2321202"/>
            <a:ext cx="819795" cy="22771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5" name="Trapezoid 524"/>
          <p:cNvSpPr>
            <a:spLocks/>
          </p:cNvSpPr>
          <p:nvPr/>
        </p:nvSpPr>
        <p:spPr>
          <a:xfrm rot="5400000">
            <a:off x="7026448" y="2468387"/>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6" name="Trapezoid 525"/>
          <p:cNvSpPr>
            <a:spLocks/>
          </p:cNvSpPr>
          <p:nvPr/>
        </p:nvSpPr>
        <p:spPr>
          <a:xfrm rot="5400000">
            <a:off x="7023718" y="2901684"/>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7" name="Trapezoid 526"/>
          <p:cNvSpPr>
            <a:spLocks/>
          </p:cNvSpPr>
          <p:nvPr/>
        </p:nvSpPr>
        <p:spPr>
          <a:xfrm rot="5400000">
            <a:off x="7023718" y="3334981"/>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8" name="Trapezoid 527"/>
          <p:cNvSpPr>
            <a:spLocks/>
          </p:cNvSpPr>
          <p:nvPr/>
        </p:nvSpPr>
        <p:spPr>
          <a:xfrm rot="5400000">
            <a:off x="7023718" y="3768278"/>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9" name="Trapezoid 528"/>
          <p:cNvSpPr>
            <a:spLocks/>
          </p:cNvSpPr>
          <p:nvPr/>
        </p:nvSpPr>
        <p:spPr>
          <a:xfrm rot="5400000">
            <a:off x="7023718" y="4201574"/>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30" name="Rectangle 529"/>
          <p:cNvSpPr>
            <a:spLocks/>
          </p:cNvSpPr>
          <p:nvPr/>
        </p:nvSpPr>
        <p:spPr>
          <a:xfrm>
            <a:off x="6651231" y="2421715"/>
            <a:ext cx="334497" cy="207011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15" name="Rounded Rectangle 514"/>
          <p:cNvSpPr>
            <a:spLocks/>
          </p:cNvSpPr>
          <p:nvPr/>
        </p:nvSpPr>
        <p:spPr>
          <a:xfrm>
            <a:off x="6563027" y="1845922"/>
            <a:ext cx="819795" cy="432309"/>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charset="0"/>
              <a:ea typeface="Helvetica Neue" charset="0"/>
              <a:cs typeface="Helvetica Neue" charset="0"/>
            </a:endParaRPr>
          </a:p>
        </p:txBody>
      </p:sp>
      <p:sp>
        <p:nvSpPr>
          <p:cNvPr id="518" name="Rectangle 517"/>
          <p:cNvSpPr/>
          <p:nvPr/>
        </p:nvSpPr>
        <p:spPr>
          <a:xfrm>
            <a:off x="6591354" y="1880620"/>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19" name="Rectangle 518"/>
          <p:cNvSpPr/>
          <p:nvPr/>
        </p:nvSpPr>
        <p:spPr>
          <a:xfrm>
            <a:off x="6718389" y="1880620"/>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0" name="Rectangle 519"/>
          <p:cNvSpPr/>
          <p:nvPr/>
        </p:nvSpPr>
        <p:spPr>
          <a:xfrm>
            <a:off x="6845424" y="1880620"/>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1" name="Rectangle 520"/>
          <p:cNvSpPr/>
          <p:nvPr/>
        </p:nvSpPr>
        <p:spPr>
          <a:xfrm>
            <a:off x="6972459" y="1880620"/>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2" name="Rectangle 521"/>
          <p:cNvSpPr/>
          <p:nvPr/>
        </p:nvSpPr>
        <p:spPr>
          <a:xfrm>
            <a:off x="7099494" y="1880620"/>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3" name="Rectangle 522"/>
          <p:cNvSpPr/>
          <p:nvPr/>
        </p:nvSpPr>
        <p:spPr>
          <a:xfrm>
            <a:off x="7226530" y="1880620"/>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31" name="TextBox 530"/>
          <p:cNvSpPr txBox="1">
            <a:spLocks/>
          </p:cNvSpPr>
          <p:nvPr/>
        </p:nvSpPr>
        <p:spPr>
          <a:xfrm>
            <a:off x="4047318" y="2465749"/>
            <a:ext cx="442750" cy="246221"/>
          </a:xfrm>
          <a:prstGeom prst="rect">
            <a:avLst/>
          </a:prstGeom>
          <a:noFill/>
        </p:spPr>
        <p:txBody>
          <a:bodyPr wrap="none" rtlCol="0" anchor="ctr">
            <a:spAutoFit/>
          </a:bodyPr>
          <a:lstStyle/>
          <a:p>
            <a:pPr algn="ctr"/>
            <a:r>
              <a:rPr lang="en-US" sz="1000" b="1" dirty="0">
                <a:solidFill>
                  <a:schemeClr val="bg1"/>
                </a:solidFill>
                <a:latin typeface="Helvetica Neue" charset="0"/>
                <a:ea typeface="Helvetica Neue" charset="0"/>
                <a:cs typeface="Helvetica Neue" charset="0"/>
              </a:rPr>
              <a:t>ALU</a:t>
            </a:r>
          </a:p>
        </p:txBody>
      </p:sp>
      <p:sp>
        <p:nvSpPr>
          <p:cNvPr id="539" name="TextBox 538"/>
          <p:cNvSpPr txBox="1"/>
          <p:nvPr/>
        </p:nvSpPr>
        <p:spPr>
          <a:xfrm>
            <a:off x="530255" y="2353435"/>
            <a:ext cx="1140056" cy="369332"/>
          </a:xfrm>
          <a:prstGeom prst="rect">
            <a:avLst/>
          </a:prstGeom>
          <a:noFill/>
        </p:spPr>
        <p:txBody>
          <a:bodyPr wrap="none" rtlCol="0">
            <a:spAutoFit/>
          </a:bodyPr>
          <a:lstStyle/>
          <a:p>
            <a:r>
              <a:rPr lang="en-US" dirty="0">
                <a:solidFill>
                  <a:schemeClr val="accent2">
                    <a:lumMod val="75000"/>
                  </a:schemeClr>
                </a:solidFill>
                <a:latin typeface="Helvetica Neue" charset="0"/>
                <a:ea typeface="Helvetica Neue" charset="0"/>
                <a:cs typeface="Helvetica Neue" charset="0"/>
              </a:rPr>
              <a:t>PHV</a:t>
            </a:r>
            <a:r>
              <a:rPr lang="en-US" dirty="0">
                <a:latin typeface="Helvetica Neue" charset="0"/>
                <a:ea typeface="Helvetica Neue" charset="0"/>
                <a:cs typeface="Helvetica Neue" charset="0"/>
              </a:rPr>
              <a:t> </a:t>
            </a:r>
            <a:r>
              <a:rPr lang="en-US" dirty="0">
                <a:solidFill>
                  <a:schemeClr val="accent2">
                    <a:lumMod val="75000"/>
                  </a:schemeClr>
                </a:solidFill>
                <a:latin typeface="Helvetica Neue" charset="0"/>
                <a:ea typeface="Helvetica Neue" charset="0"/>
                <a:cs typeface="Helvetica Neue" charset="0"/>
              </a:rPr>
              <a:t>Size</a:t>
            </a:r>
          </a:p>
        </p:txBody>
      </p:sp>
      <p:sp>
        <p:nvSpPr>
          <p:cNvPr id="540" name="TextBox 539"/>
          <p:cNvSpPr txBox="1"/>
          <p:nvPr/>
        </p:nvSpPr>
        <p:spPr>
          <a:xfrm>
            <a:off x="369954" y="2784718"/>
            <a:ext cx="1343638" cy="646331"/>
          </a:xfrm>
          <a:prstGeom prst="rect">
            <a:avLst/>
          </a:prstGeom>
          <a:noFill/>
        </p:spPr>
        <p:txBody>
          <a:bodyPr wrap="none" rtlCol="0">
            <a:spAutoFit/>
          </a:bodyPr>
          <a:lstStyle/>
          <a:p>
            <a:pPr algn="ctr"/>
            <a:r>
              <a:rPr lang="en-US" dirty="0">
                <a:solidFill>
                  <a:srgbClr val="7030A0"/>
                </a:solidFill>
                <a:latin typeface="Helvetica Neue" charset="0"/>
                <a:ea typeface="Helvetica Neue" charset="0"/>
                <a:cs typeface="Helvetica Neue" charset="0"/>
              </a:rPr>
              <a:t>Number of </a:t>
            </a:r>
          </a:p>
          <a:p>
            <a:pPr algn="ctr"/>
            <a:r>
              <a:rPr lang="en-US" dirty="0">
                <a:solidFill>
                  <a:srgbClr val="7030A0"/>
                </a:solidFill>
                <a:latin typeface="Helvetica Neue" charset="0"/>
                <a:ea typeface="Helvetica Neue" charset="0"/>
                <a:cs typeface="Helvetica Neue" charset="0"/>
              </a:rPr>
              <a:t>Actions</a:t>
            </a:r>
          </a:p>
        </p:txBody>
      </p:sp>
      <p:sp>
        <p:nvSpPr>
          <p:cNvPr id="541" name="TextBox 540"/>
          <p:cNvSpPr txBox="1"/>
          <p:nvPr/>
        </p:nvSpPr>
        <p:spPr>
          <a:xfrm>
            <a:off x="315452" y="4071564"/>
            <a:ext cx="1452642" cy="369332"/>
          </a:xfrm>
          <a:prstGeom prst="rect">
            <a:avLst/>
          </a:prstGeom>
          <a:noFill/>
        </p:spPr>
        <p:txBody>
          <a:bodyPr wrap="none" rtlCol="0">
            <a:spAutoFit/>
          </a:bodyPr>
          <a:lstStyle/>
          <a:p>
            <a:pPr algn="ctr"/>
            <a:r>
              <a:rPr lang="en-US" dirty="0">
                <a:solidFill>
                  <a:srgbClr val="0070C0"/>
                </a:solidFill>
                <a:latin typeface="Helvetica Neue" charset="0"/>
                <a:ea typeface="Helvetica Neue" charset="0"/>
                <a:cs typeface="Helvetica Neue" charset="0"/>
              </a:rPr>
              <a:t>Total Stages</a:t>
            </a:r>
          </a:p>
        </p:txBody>
      </p:sp>
      <p:sp>
        <p:nvSpPr>
          <p:cNvPr id="542" name="TextBox 541"/>
          <p:cNvSpPr txBox="1"/>
          <p:nvPr/>
        </p:nvSpPr>
        <p:spPr>
          <a:xfrm>
            <a:off x="99848" y="3541538"/>
            <a:ext cx="1883850" cy="369332"/>
          </a:xfrm>
          <a:prstGeom prst="rect">
            <a:avLst/>
          </a:prstGeom>
          <a:noFill/>
        </p:spPr>
        <p:txBody>
          <a:bodyPr wrap="none" rtlCol="0">
            <a:spAutoFit/>
          </a:bodyPr>
          <a:lstStyle/>
          <a:p>
            <a:pPr algn="ctr"/>
            <a:r>
              <a:rPr lang="en-US" dirty="0" err="1">
                <a:solidFill>
                  <a:srgbClr val="00B050"/>
                </a:solidFill>
                <a:latin typeface="Helvetica Neue" charset="0"/>
                <a:ea typeface="Helvetica Neue" charset="0"/>
                <a:cs typeface="Helvetica Neue" charset="0"/>
              </a:rPr>
              <a:t>Stateful</a:t>
            </a:r>
            <a:r>
              <a:rPr lang="en-US" dirty="0">
                <a:solidFill>
                  <a:srgbClr val="00B050"/>
                </a:solidFill>
                <a:latin typeface="Helvetica Neue" charset="0"/>
                <a:ea typeface="Helvetica Neue" charset="0"/>
                <a:cs typeface="Helvetica Neue" charset="0"/>
              </a:rPr>
              <a:t> Memory</a:t>
            </a:r>
          </a:p>
        </p:txBody>
      </p:sp>
      <p:sp>
        <p:nvSpPr>
          <p:cNvPr id="456" name="Rounded Rectangle 455"/>
          <p:cNvSpPr>
            <a:spLocks/>
          </p:cNvSpPr>
          <p:nvPr/>
        </p:nvSpPr>
        <p:spPr>
          <a:xfrm>
            <a:off x="2322138" y="4659994"/>
            <a:ext cx="1151686" cy="421041"/>
          </a:xfrm>
          <a:prstGeom prst="roundRect">
            <a:avLst>
              <a:gd name="adj" fmla="val 721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Helvetica Neue" charset="0"/>
                <a:ea typeface="Helvetica Neue" charset="0"/>
                <a:cs typeface="Helvetica Neue" charset="0"/>
              </a:rPr>
              <a:t>Packet Header Vector</a:t>
            </a:r>
          </a:p>
        </p:txBody>
      </p:sp>
    </p:spTree>
    <p:extLst>
      <p:ext uri="{BB962C8B-B14F-4D97-AF65-F5344CB8AC3E}">
        <p14:creationId xmlns:p14="http://schemas.microsoft.com/office/powerpoint/2010/main" val="2133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7"/>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45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46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461"/>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462"/>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463"/>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46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5"/>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4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7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7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7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7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7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78"/>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48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8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8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8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8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86"/>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48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8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9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9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9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9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94"/>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50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0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0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0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1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1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12"/>
                                        </p:tgtEl>
                                        <p:attrNameLst>
                                          <p:attrName>style.visibility</p:attrName>
                                        </p:attrNameLst>
                                      </p:cBhvr>
                                      <p:to>
                                        <p:strVal val="visible"/>
                                      </p:to>
                                    </p:set>
                                  </p:childTnLst>
                                </p:cTn>
                              </p:par>
                              <p:par>
                                <p:cTn id="103" presetID="1" presetClass="entr" presetSubtype="0" fill="hold" grpId="1" nodeType="withEffect">
                                  <p:stCondLst>
                                    <p:cond delay="0"/>
                                  </p:stCondLst>
                                  <p:childTnLst>
                                    <p:set>
                                      <p:cBhvr>
                                        <p:cTn id="104" dur="1" fill="hold">
                                          <p:stCondLst>
                                            <p:cond delay="0"/>
                                          </p:stCondLst>
                                        </p:cTn>
                                        <p:tgtEl>
                                          <p:spTgt spid="49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0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0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0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0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0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05"/>
                                        </p:tgtEl>
                                        <p:attrNameLst>
                                          <p:attrName>style.visibility</p:attrName>
                                        </p:attrNameLst>
                                      </p:cBhvr>
                                      <p:to>
                                        <p:strVal val="visible"/>
                                      </p:to>
                                    </p:set>
                                  </p:childTnLst>
                                </p:cTn>
                              </p:par>
                              <p:par>
                                <p:cTn id="117" presetID="1" presetClass="entr" presetSubtype="0" fill="hold" grpId="1" nodeType="withEffect">
                                  <p:stCondLst>
                                    <p:cond delay="0"/>
                                  </p:stCondLst>
                                  <p:childTnLst>
                                    <p:set>
                                      <p:cBhvr>
                                        <p:cTn id="118" dur="1" fill="hold">
                                          <p:stCondLst>
                                            <p:cond delay="0"/>
                                          </p:stCondLst>
                                        </p:cTn>
                                        <p:tgtEl>
                                          <p:spTgt spid="52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2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2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2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2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2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30"/>
                                        </p:tgtEl>
                                        <p:attrNameLst>
                                          <p:attrName>style.visibility</p:attrName>
                                        </p:attrNameLst>
                                      </p:cBhvr>
                                      <p:to>
                                        <p:strVal val="visible"/>
                                      </p:to>
                                    </p:set>
                                  </p:childTnLst>
                                </p:cTn>
                              </p:par>
                              <p:par>
                                <p:cTn id="131" presetID="1" presetClass="entr" presetSubtype="0" fill="hold" grpId="1" nodeType="withEffect">
                                  <p:stCondLst>
                                    <p:cond delay="0"/>
                                  </p:stCondLst>
                                  <p:childTnLst>
                                    <p:set>
                                      <p:cBhvr>
                                        <p:cTn id="132" dur="1" fill="hold">
                                          <p:stCondLst>
                                            <p:cond delay="0"/>
                                          </p:stCondLst>
                                        </p:cTn>
                                        <p:tgtEl>
                                          <p:spTgt spid="515"/>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51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51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20"/>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2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2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23"/>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531"/>
                                        </p:tgtEl>
                                        <p:attrNameLst>
                                          <p:attrName>style.visibility</p:attrName>
                                        </p:attrNameLst>
                                      </p:cBhvr>
                                      <p:to>
                                        <p:strVal val="visible"/>
                                      </p:to>
                                    </p:set>
                                  </p:childTnLst>
                                </p:cTn>
                              </p:par>
                              <p:par>
                                <p:cTn id="147" presetID="1" presetClass="entr" presetSubtype="0" fill="hold" grpId="1" nodeType="withEffect">
                                  <p:stCondLst>
                                    <p:cond delay="0"/>
                                  </p:stCondLst>
                                  <p:iterate type="lt">
                                    <p:tmAbs val="0"/>
                                  </p:iterate>
                                  <p:childTnLst>
                                    <p:set>
                                      <p:cBhvr>
                                        <p:cTn id="148" dur="1" fill="hold">
                                          <p:stCondLst>
                                            <p:cond delay="0"/>
                                          </p:stCondLst>
                                        </p:cTn>
                                        <p:tgtEl>
                                          <p:spTgt spid="456"/>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392"/>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539"/>
                                        </p:tgtEl>
                                        <p:attrNameLst>
                                          <p:attrName>style.visibility</p:attrName>
                                        </p:attrNameLst>
                                      </p:cBhvr>
                                      <p:to>
                                        <p:strVal val="visible"/>
                                      </p:to>
                                    </p:set>
                                  </p:childTnLst>
                                </p:cTn>
                              </p:par>
                              <p:par>
                                <p:cTn id="155" presetID="6" presetClass="emph" presetSubtype="0" autoRev="1" fill="hold" grpId="0" nodeType="withEffect">
                                  <p:stCondLst>
                                    <p:cond delay="0"/>
                                  </p:stCondLst>
                                  <p:iterate type="lt">
                                    <p:tmPct val="0"/>
                                  </p:iterate>
                                  <p:childTnLst>
                                    <p:animScale>
                                      <p:cBhvr>
                                        <p:cTn id="156" dur="500" fill="hold"/>
                                        <p:tgtEl>
                                          <p:spTgt spid="456"/>
                                        </p:tgtEl>
                                      </p:cBhvr>
                                      <p:by x="150000" y="150000"/>
                                    </p:animScale>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540"/>
                                        </p:tgtEl>
                                        <p:attrNameLst>
                                          <p:attrName>style.visibility</p:attrName>
                                        </p:attrNameLst>
                                      </p:cBhvr>
                                      <p:to>
                                        <p:strVal val="visible"/>
                                      </p:to>
                                    </p:set>
                                  </p:childTnLst>
                                </p:cTn>
                              </p:par>
                              <p:par>
                                <p:cTn id="161" presetID="6" presetClass="emph" presetSubtype="0" autoRev="1" fill="hold" grpId="0" nodeType="withEffect">
                                  <p:stCondLst>
                                    <p:cond delay="0"/>
                                  </p:stCondLst>
                                  <p:childTnLst>
                                    <p:animScale>
                                      <p:cBhvr>
                                        <p:cTn id="162" dur="500" fill="hold"/>
                                        <p:tgtEl>
                                          <p:spTgt spid="461"/>
                                        </p:tgtEl>
                                      </p:cBhvr>
                                      <p:by x="175000" y="100000"/>
                                    </p:animScale>
                                  </p:childTnLst>
                                </p:cTn>
                              </p:par>
                              <p:par>
                                <p:cTn id="163" presetID="6" presetClass="emph" presetSubtype="0" autoRev="1" fill="hold" grpId="0" nodeType="withEffect">
                                  <p:stCondLst>
                                    <p:cond delay="0"/>
                                  </p:stCondLst>
                                  <p:childTnLst>
                                    <p:animScale>
                                      <p:cBhvr>
                                        <p:cTn id="164" dur="500" fill="hold"/>
                                        <p:tgtEl>
                                          <p:spTgt spid="462"/>
                                        </p:tgtEl>
                                      </p:cBhvr>
                                      <p:by x="175000" y="100000"/>
                                    </p:animScale>
                                  </p:childTnLst>
                                </p:cTn>
                              </p:par>
                              <p:par>
                                <p:cTn id="165" presetID="6" presetClass="emph" presetSubtype="0" autoRev="1" fill="hold" grpId="0" nodeType="withEffect">
                                  <p:stCondLst>
                                    <p:cond delay="0"/>
                                  </p:stCondLst>
                                  <p:childTnLst>
                                    <p:animScale>
                                      <p:cBhvr>
                                        <p:cTn id="166" dur="500" fill="hold"/>
                                        <p:tgtEl>
                                          <p:spTgt spid="463"/>
                                        </p:tgtEl>
                                      </p:cBhvr>
                                      <p:by x="175000" y="100000"/>
                                    </p:animScale>
                                  </p:childTnLst>
                                </p:cTn>
                              </p:par>
                              <p:par>
                                <p:cTn id="167" presetID="6" presetClass="emph" presetSubtype="0" autoRev="1" fill="hold" grpId="0" nodeType="withEffect">
                                  <p:stCondLst>
                                    <p:cond delay="0"/>
                                  </p:stCondLst>
                                  <p:childTnLst>
                                    <p:animScale>
                                      <p:cBhvr>
                                        <p:cTn id="168" dur="500" fill="hold"/>
                                        <p:tgtEl>
                                          <p:spTgt spid="464"/>
                                        </p:tgtEl>
                                      </p:cBhvr>
                                      <p:by x="175000" y="100000"/>
                                    </p:animScale>
                                  </p:childTnLst>
                                </p:cTn>
                              </p:par>
                              <p:par>
                                <p:cTn id="169" presetID="6" presetClass="emph" presetSubtype="0" autoRev="1" fill="hold" grpId="0" nodeType="withEffect">
                                  <p:stCondLst>
                                    <p:cond delay="0"/>
                                  </p:stCondLst>
                                  <p:childTnLst>
                                    <p:animScale>
                                      <p:cBhvr>
                                        <p:cTn id="170" dur="500" fill="hold"/>
                                        <p:tgtEl>
                                          <p:spTgt spid="460"/>
                                        </p:tgtEl>
                                      </p:cBhvr>
                                      <p:by x="175000" y="100000"/>
                                    </p:animScale>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542"/>
                                        </p:tgtEl>
                                        <p:attrNameLst>
                                          <p:attrName>style.visibility</p:attrName>
                                        </p:attrNameLst>
                                      </p:cBhvr>
                                      <p:to>
                                        <p:strVal val="visible"/>
                                      </p:to>
                                    </p:set>
                                  </p:childTnLst>
                                </p:cTn>
                              </p:par>
                              <p:par>
                                <p:cTn id="175" presetID="6" presetClass="emph" presetSubtype="0" autoRev="1" fill="hold" grpId="0" nodeType="withEffect">
                                  <p:stCondLst>
                                    <p:cond delay="0"/>
                                  </p:stCondLst>
                                  <p:childTnLst>
                                    <p:animScale>
                                      <p:cBhvr>
                                        <p:cTn id="176" dur="500" fill="hold"/>
                                        <p:tgtEl>
                                          <p:spTgt spid="466"/>
                                        </p:tgtEl>
                                      </p:cBhvr>
                                      <p:by x="100000" y="150000"/>
                                    </p:animScale>
                                  </p:childTnLst>
                                </p:cTn>
                              </p:par>
                              <p:par>
                                <p:cTn id="177" presetID="6" presetClass="emph" presetSubtype="0" autoRev="1" fill="hold" grpId="0" nodeType="withEffect">
                                  <p:stCondLst>
                                    <p:cond delay="0"/>
                                  </p:stCondLst>
                                  <p:childTnLst>
                                    <p:animScale>
                                      <p:cBhvr>
                                        <p:cTn id="178" dur="500" fill="hold"/>
                                        <p:tgtEl>
                                          <p:spTgt spid="487"/>
                                        </p:tgtEl>
                                      </p:cBhvr>
                                      <p:by x="100000" y="150000"/>
                                    </p:animScale>
                                  </p:childTnLst>
                                </p:cTn>
                              </p:par>
                              <p:par>
                                <p:cTn id="179" presetID="6" presetClass="emph" presetSubtype="0" autoRev="1" fill="hold" grpId="0" nodeType="withEffect">
                                  <p:stCondLst>
                                    <p:cond delay="0"/>
                                  </p:stCondLst>
                                  <p:childTnLst>
                                    <p:animScale>
                                      <p:cBhvr>
                                        <p:cTn id="180" dur="500" fill="hold"/>
                                        <p:tgtEl>
                                          <p:spTgt spid="498"/>
                                        </p:tgtEl>
                                      </p:cBhvr>
                                      <p:by x="100000" y="150000"/>
                                    </p:animScale>
                                  </p:childTnLst>
                                </p:cTn>
                              </p:par>
                              <p:par>
                                <p:cTn id="181" presetID="6" presetClass="emph" presetSubtype="0" autoRev="1" fill="hold" grpId="0" nodeType="withEffect">
                                  <p:stCondLst>
                                    <p:cond delay="0"/>
                                  </p:stCondLst>
                                  <p:childTnLst>
                                    <p:animScale>
                                      <p:cBhvr>
                                        <p:cTn id="182" dur="500" fill="hold"/>
                                        <p:tgtEl>
                                          <p:spTgt spid="515"/>
                                        </p:tgtEl>
                                      </p:cBhvr>
                                      <p:by x="100000" y="150000"/>
                                    </p:animScale>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541"/>
                                        </p:tgtEl>
                                        <p:attrNameLst>
                                          <p:attrName>style.visibility</p:attrName>
                                        </p:attrNameLst>
                                      </p:cBhvr>
                                      <p:to>
                                        <p:strVal val="visible"/>
                                      </p:to>
                                    </p:set>
                                  </p:childTnLst>
                                </p:cTn>
                              </p:par>
                              <p:par>
                                <p:cTn id="187" presetID="6" presetClass="emph" presetSubtype="0" autoRev="1" fill="hold" grpId="0" nodeType="withEffect">
                                  <p:stCondLst>
                                    <p:cond delay="0"/>
                                  </p:stCondLst>
                                  <p:childTnLst>
                                    <p:animScale>
                                      <p:cBhvr>
                                        <p:cTn id="188" dur="500" fill="hold"/>
                                        <p:tgtEl>
                                          <p:spTgt spid="459"/>
                                        </p:tgtEl>
                                      </p:cBhvr>
                                      <p:by x="100000" y="150000"/>
                                    </p:animScale>
                                  </p:childTnLst>
                                </p:cTn>
                              </p:par>
                              <p:par>
                                <p:cTn id="189" presetID="6" presetClass="emph" presetSubtype="0" autoRev="1" fill="hold" grpId="0" nodeType="withEffect">
                                  <p:stCondLst>
                                    <p:cond delay="0"/>
                                  </p:stCondLst>
                                  <p:childTnLst>
                                    <p:animScale>
                                      <p:cBhvr>
                                        <p:cTn id="190" dur="500" fill="hold"/>
                                        <p:tgtEl>
                                          <p:spTgt spid="480"/>
                                        </p:tgtEl>
                                      </p:cBhvr>
                                      <p:by x="100000" y="150000"/>
                                    </p:animScale>
                                  </p:childTnLst>
                                </p:cTn>
                              </p:par>
                              <p:par>
                                <p:cTn id="191" presetID="6" presetClass="emph" presetSubtype="0" autoRev="1" fill="hold" grpId="0" nodeType="withEffect">
                                  <p:stCondLst>
                                    <p:cond delay="0"/>
                                  </p:stCondLst>
                                  <p:childTnLst>
                                    <p:animScale>
                                      <p:cBhvr>
                                        <p:cTn id="192" dur="500" fill="hold"/>
                                        <p:tgtEl>
                                          <p:spTgt spid="506"/>
                                        </p:tgtEl>
                                      </p:cBhvr>
                                      <p:by x="100000" y="150000"/>
                                    </p:animScale>
                                  </p:childTnLst>
                                </p:cTn>
                              </p:par>
                              <p:par>
                                <p:cTn id="193" presetID="6" presetClass="emph" presetSubtype="0" autoRev="1" fill="hold" grpId="0" nodeType="withEffect">
                                  <p:stCondLst>
                                    <p:cond delay="0"/>
                                  </p:stCondLst>
                                  <p:childTnLst>
                                    <p:animScale>
                                      <p:cBhvr>
                                        <p:cTn id="194" dur="500" fill="hold"/>
                                        <p:tgtEl>
                                          <p:spTgt spid="524"/>
                                        </p:tgtEl>
                                      </p:cBhvr>
                                      <p:by x="10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p:bldP spid="398" grpId="0" animBg="1"/>
      <p:bldP spid="440" grpId="0"/>
      <p:bldP spid="457" grpId="0" animBg="1"/>
      <p:bldP spid="459" grpId="0" animBg="1"/>
      <p:bldP spid="459" grpId="1" animBg="1"/>
      <p:bldP spid="460" grpId="0" animBg="1"/>
      <p:bldP spid="460" grpId="1" animBg="1"/>
      <p:bldP spid="461" grpId="0" animBg="1"/>
      <p:bldP spid="461" grpId="1" animBg="1"/>
      <p:bldP spid="462" grpId="0" animBg="1"/>
      <p:bldP spid="462" grpId="1" animBg="1"/>
      <p:bldP spid="463" grpId="0" animBg="1"/>
      <p:bldP spid="463" grpId="1" animBg="1"/>
      <p:bldP spid="464" grpId="0" animBg="1"/>
      <p:bldP spid="464" grpId="1" animBg="1"/>
      <p:bldP spid="465" grpId="0" animBg="1"/>
      <p:bldP spid="466" grpId="0" animBg="1"/>
      <p:bldP spid="466" grpId="1" animBg="1"/>
      <p:bldP spid="468" grpId="0" animBg="1"/>
      <p:bldP spid="469" grpId="0" animBg="1"/>
      <p:bldP spid="470" grpId="0" animBg="1"/>
      <p:bldP spid="471" grpId="0" animBg="1"/>
      <p:bldP spid="472" grpId="0" animBg="1"/>
      <p:bldP spid="480" grpId="0" animBg="1"/>
      <p:bldP spid="480" grpId="1" animBg="1"/>
      <p:bldP spid="481" grpId="0" animBg="1"/>
      <p:bldP spid="482" grpId="0" animBg="1"/>
      <p:bldP spid="483" grpId="0" animBg="1"/>
      <p:bldP spid="484" grpId="0" animBg="1"/>
      <p:bldP spid="485" grpId="0" animBg="1"/>
      <p:bldP spid="486" grpId="0" animBg="1"/>
      <p:bldP spid="487" grpId="0" animBg="1"/>
      <p:bldP spid="487" grpId="1" animBg="1"/>
      <p:bldP spid="489" grpId="0" animBg="1"/>
      <p:bldP spid="490" grpId="0" animBg="1"/>
      <p:bldP spid="491" grpId="0" animBg="1"/>
      <p:bldP spid="492" grpId="0" animBg="1"/>
      <p:bldP spid="493" grpId="0" animBg="1"/>
      <p:bldP spid="494" grpId="0" animBg="1"/>
      <p:bldP spid="506" grpId="0" animBg="1"/>
      <p:bldP spid="506" grpId="1" animBg="1"/>
      <p:bldP spid="507" grpId="0" animBg="1"/>
      <p:bldP spid="508" grpId="0" animBg="1"/>
      <p:bldP spid="509" grpId="0" animBg="1"/>
      <p:bldP spid="510" grpId="0" animBg="1"/>
      <p:bldP spid="511" grpId="0" animBg="1"/>
      <p:bldP spid="512" grpId="0" animBg="1"/>
      <p:bldP spid="498" grpId="0" animBg="1"/>
      <p:bldP spid="498" grpId="1" animBg="1"/>
      <p:bldP spid="500" grpId="0" animBg="1"/>
      <p:bldP spid="501" grpId="0" animBg="1"/>
      <p:bldP spid="502" grpId="0" animBg="1"/>
      <p:bldP spid="503" grpId="0" animBg="1"/>
      <p:bldP spid="504" grpId="0" animBg="1"/>
      <p:bldP spid="505" grpId="0" animBg="1"/>
      <p:bldP spid="524" grpId="0" animBg="1"/>
      <p:bldP spid="524" grpId="1" animBg="1"/>
      <p:bldP spid="525" grpId="0" animBg="1"/>
      <p:bldP spid="526" grpId="0" animBg="1"/>
      <p:bldP spid="527" grpId="0" animBg="1"/>
      <p:bldP spid="528" grpId="0" animBg="1"/>
      <p:bldP spid="529" grpId="0" animBg="1"/>
      <p:bldP spid="530" grpId="0" animBg="1"/>
      <p:bldP spid="515" grpId="0" animBg="1"/>
      <p:bldP spid="515" grpId="1" animBg="1"/>
      <p:bldP spid="518" grpId="0" animBg="1"/>
      <p:bldP spid="519" grpId="0" animBg="1"/>
      <p:bldP spid="520" grpId="0" animBg="1"/>
      <p:bldP spid="521" grpId="0" animBg="1"/>
      <p:bldP spid="522" grpId="0" animBg="1"/>
      <p:bldP spid="523" grpId="0" animBg="1"/>
      <p:bldP spid="531" grpId="0"/>
      <p:bldP spid="539" grpId="0"/>
      <p:bldP spid="540" grpId="0"/>
      <p:bldP spid="541" grpId="0"/>
      <p:bldP spid="542" grpId="0"/>
      <p:bldP spid="456" grpId="0" animBg="1"/>
      <p:bldP spid="45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19</a:t>
            </a:fld>
            <a:endParaRPr lang="en-US"/>
          </a:p>
        </p:txBody>
      </p:sp>
      <p:sp>
        <p:nvSpPr>
          <p:cNvPr id="152" name="TextBox 151"/>
          <p:cNvSpPr txBox="1"/>
          <p:nvPr/>
        </p:nvSpPr>
        <p:spPr>
          <a:xfrm>
            <a:off x="8031166" y="4427669"/>
            <a:ext cx="184731" cy="369332"/>
          </a:xfrm>
          <a:prstGeom prst="rect">
            <a:avLst/>
          </a:prstGeom>
          <a:noFill/>
        </p:spPr>
        <p:txBody>
          <a:bodyPr wrap="none" rtlCol="0">
            <a:spAutoFit/>
          </a:bodyPr>
          <a:lstStyle/>
          <a:p>
            <a:endParaRPr lang="en-US" dirty="0">
              <a:latin typeface="Helvetica Neue Regular" charset="0"/>
            </a:endParaRPr>
          </a:p>
        </p:txBody>
      </p:sp>
      <p:sp>
        <p:nvSpPr>
          <p:cNvPr id="44" name="Title 1"/>
          <p:cNvSpPr>
            <a:spLocks noGrp="1"/>
          </p:cNvSpPr>
          <p:nvPr>
            <p:ph type="title"/>
          </p:nvPr>
        </p:nvSpPr>
        <p:spPr>
          <a:xfrm>
            <a:off x="152400" y="290513"/>
            <a:ext cx="8991600" cy="1143000"/>
          </a:xfrm>
        </p:spPr>
        <p:txBody>
          <a:bodyPr/>
          <a:lstStyle/>
          <a:p>
            <a:pPr defTabSz="914400"/>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How Effective is Query Partitioning?</a:t>
            </a:r>
          </a:p>
        </p:txBody>
      </p:sp>
      <p:graphicFrame>
        <p:nvGraphicFramePr>
          <p:cNvPr id="2" name="Chart 1"/>
          <p:cNvGraphicFramePr/>
          <p:nvPr>
            <p:extLst/>
          </p:nvPr>
        </p:nvGraphicFramePr>
        <p:xfrm>
          <a:off x="614065" y="1433513"/>
          <a:ext cx="6145162" cy="3531777"/>
        </p:xfrm>
        <a:graphic>
          <a:graphicData uri="http://schemas.openxmlformats.org/drawingml/2006/chart">
            <c:chart xmlns:c="http://schemas.openxmlformats.org/drawingml/2006/chart" xmlns:r="http://schemas.openxmlformats.org/officeDocument/2006/relationships" r:id="rId3"/>
          </a:graphicData>
        </a:graphic>
      </p:graphicFrame>
      <p:sp>
        <p:nvSpPr>
          <p:cNvPr id="56" name="TextBox 55"/>
          <p:cNvSpPr txBox="1"/>
          <p:nvPr/>
        </p:nvSpPr>
        <p:spPr>
          <a:xfrm rot="16200000">
            <a:off x="-948251" y="2999346"/>
            <a:ext cx="2662967" cy="400110"/>
          </a:xfrm>
          <a:prstGeom prst="rect">
            <a:avLst/>
          </a:prstGeom>
          <a:solidFill>
            <a:srgbClr val="FFFFFF"/>
          </a:solidFill>
        </p:spPr>
        <p:txBody>
          <a:bodyPr wrap="square" rtlCol="0">
            <a:spAutoFit/>
          </a:bodyPr>
          <a:lstStyle/>
          <a:p>
            <a:pPr algn="ctr"/>
            <a:r>
              <a:rPr lang="en-US" sz="2000" dirty="0">
                <a:latin typeface="Helvetica Neue Medium"/>
                <a:cs typeface="Helvetica Neue Medium"/>
              </a:rPr>
              <a:t>Log Scale</a:t>
            </a:r>
          </a:p>
        </p:txBody>
      </p:sp>
      <p:sp>
        <p:nvSpPr>
          <p:cNvPr id="10" name="TextBox 9">
            <a:extLst>
              <a:ext uri="{FF2B5EF4-FFF2-40B4-BE49-F238E27FC236}">
                <a16:creationId xmlns="" xmlns:a16="http://schemas.microsoft.com/office/drawing/2014/main" id="{77B601AB-6CBC-0745-8BC1-8413D544C7B3}"/>
              </a:ext>
            </a:extLst>
          </p:cNvPr>
          <p:cNvSpPr txBox="1"/>
          <p:nvPr/>
        </p:nvSpPr>
        <p:spPr>
          <a:xfrm>
            <a:off x="152400" y="6243935"/>
            <a:ext cx="4944408" cy="461665"/>
          </a:xfrm>
          <a:prstGeom prst="rect">
            <a:avLst/>
          </a:prstGeom>
          <a:solidFill>
            <a:schemeClr val="bg1"/>
          </a:solidFill>
        </p:spPr>
        <p:txBody>
          <a:bodyPr wrap="square" rtlCol="0">
            <a:spAutoFit/>
          </a:bodyPr>
          <a:lstStyle/>
          <a:p>
            <a:pPr algn="ctr"/>
            <a:r>
              <a:rPr lang="en-US" sz="2400" dirty="0">
                <a:latin typeface="Helvetica Neue" charset="0"/>
                <a:ea typeface="Helvetica Neue" charset="0"/>
                <a:cs typeface="Helvetica Neue" charset="0"/>
              </a:rPr>
              <a:t>8 Tasks, 100 </a:t>
            </a:r>
            <a:r>
              <a:rPr lang="en-US" sz="2400" dirty="0" err="1">
                <a:latin typeface="Helvetica Neue" charset="0"/>
                <a:ea typeface="Helvetica Neue" charset="0"/>
                <a:cs typeface="Helvetica Neue" charset="0"/>
              </a:rPr>
              <a:t>Gbps</a:t>
            </a:r>
            <a:r>
              <a:rPr lang="en-US" sz="2400" dirty="0">
                <a:latin typeface="Helvetica Neue" charset="0"/>
                <a:ea typeface="Helvetica Neue" charset="0"/>
                <a:cs typeface="Helvetica Neue" charset="0"/>
              </a:rPr>
              <a:t> Workload </a:t>
            </a:r>
          </a:p>
        </p:txBody>
      </p:sp>
      <p:sp>
        <p:nvSpPr>
          <p:cNvPr id="11" name="TextBox 10">
            <a:extLst>
              <a:ext uri="{FF2B5EF4-FFF2-40B4-BE49-F238E27FC236}">
                <a16:creationId xmlns="" xmlns:a16="http://schemas.microsoft.com/office/drawing/2014/main" id="{375A29FC-75D4-3F43-8884-474B36FA65DA}"/>
              </a:ext>
            </a:extLst>
          </p:cNvPr>
          <p:cNvSpPr txBox="1"/>
          <p:nvPr/>
        </p:nvSpPr>
        <p:spPr>
          <a:xfrm>
            <a:off x="2787157" y="2045199"/>
            <a:ext cx="1079142" cy="461665"/>
          </a:xfrm>
          <a:prstGeom prst="rect">
            <a:avLst/>
          </a:prstGeom>
          <a:noFill/>
          <a:ln>
            <a:noFill/>
          </a:ln>
        </p:spPr>
        <p:txBody>
          <a:bodyPr wrap="non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O(1 B)</a:t>
            </a:r>
          </a:p>
        </p:txBody>
      </p:sp>
    </p:spTree>
    <p:extLst>
      <p:ext uri="{BB962C8B-B14F-4D97-AF65-F5344CB8AC3E}">
        <p14:creationId xmlns:p14="http://schemas.microsoft.com/office/powerpoint/2010/main" val="607387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459"/>
          <p:cNvSpPr/>
          <p:nvPr/>
        </p:nvSpPr>
        <p:spPr>
          <a:xfrm>
            <a:off x="772637" y="2416333"/>
            <a:ext cx="1721084" cy="437236"/>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800" dirty="0">
                <a:latin typeface="Helvetica Neue" charset="0"/>
                <a:ea typeface="Helvetica Neue" charset="0"/>
                <a:cs typeface="Helvetica Neue" charset="0"/>
                <a:sym typeface="Lucida Sans Regular"/>
              </a:rPr>
              <a:t>Google</a:t>
            </a:r>
            <a:endParaRPr sz="2800" dirty="0">
              <a:latin typeface="Helvetica Neue" charset="0"/>
              <a:ea typeface="Helvetica Neue" charset="0"/>
              <a:cs typeface="Helvetica Neue" charset="0"/>
              <a:sym typeface="Lucida Sans Regular"/>
            </a:endParaRPr>
          </a:p>
        </p:txBody>
      </p:sp>
      <p:sp>
        <p:nvSpPr>
          <p:cNvPr id="25" name="Shape 459"/>
          <p:cNvSpPr/>
          <p:nvPr/>
        </p:nvSpPr>
        <p:spPr>
          <a:xfrm>
            <a:off x="2649195" y="4214422"/>
            <a:ext cx="1867360" cy="45025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800" dirty="0">
                <a:latin typeface="Helvetica Neue" charset="0"/>
                <a:ea typeface="Helvetica Neue" charset="0"/>
                <a:cs typeface="Helvetica Neue" charset="0"/>
                <a:sym typeface="Lucida Sans Regular"/>
              </a:rPr>
              <a:t>Cogent</a:t>
            </a:r>
          </a:p>
        </p:txBody>
      </p:sp>
      <p:sp>
        <p:nvSpPr>
          <p:cNvPr id="32" name="Shape 459"/>
          <p:cNvSpPr/>
          <p:nvPr/>
        </p:nvSpPr>
        <p:spPr>
          <a:xfrm>
            <a:off x="6109199" y="2399278"/>
            <a:ext cx="1613817" cy="45025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800" dirty="0">
                <a:latin typeface="Helvetica Neue" charset="0"/>
                <a:ea typeface="Helvetica Neue" charset="0"/>
                <a:cs typeface="Helvetica Neue" charset="0"/>
                <a:sym typeface="Lucida Sans Regular"/>
              </a:rPr>
              <a:t>Level3</a:t>
            </a:r>
          </a:p>
        </p:txBody>
      </p:sp>
      <p:sp>
        <p:nvSpPr>
          <p:cNvPr id="4" name="Cloud 3"/>
          <p:cNvSpPr/>
          <p:nvPr/>
        </p:nvSpPr>
        <p:spPr>
          <a:xfrm>
            <a:off x="316659" y="1873697"/>
            <a:ext cx="2640623" cy="1522510"/>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5" name="Slide Number Placeholder 4"/>
          <p:cNvSpPr>
            <a:spLocks noGrp="1"/>
          </p:cNvSpPr>
          <p:nvPr>
            <p:ph type="sldNum" sz="quarter" idx="12"/>
          </p:nvPr>
        </p:nvSpPr>
        <p:spPr>
          <a:xfrm>
            <a:off x="6553200" y="6376898"/>
            <a:ext cx="2133600" cy="365125"/>
          </a:xfrm>
        </p:spPr>
        <p:txBody>
          <a:bodyPr/>
          <a:lstStyle/>
          <a:p>
            <a:pPr>
              <a:defRPr/>
            </a:pPr>
            <a:fld id="{495ADB0F-E9F2-1D42-9E15-ECDE97EFB0F8}" type="slidenum">
              <a:rPr lang="en-US" smtClean="0">
                <a:latin typeface="Helvetica Neue" charset="0"/>
                <a:ea typeface="Helvetica Neue" charset="0"/>
                <a:cs typeface="Helvetica Neue" charset="0"/>
              </a:rPr>
              <a:pPr>
                <a:defRPr/>
              </a:pPr>
              <a:t>2</a:t>
            </a:fld>
            <a:endParaRPr lang="en-US">
              <a:latin typeface="Helvetica Neue" charset="0"/>
              <a:ea typeface="Helvetica Neue" charset="0"/>
              <a:cs typeface="Helvetica Neue" charset="0"/>
            </a:endParaRPr>
          </a:p>
        </p:txBody>
      </p:sp>
      <p:sp>
        <p:nvSpPr>
          <p:cNvPr id="31" name="Shape 459"/>
          <p:cNvSpPr/>
          <p:nvPr/>
        </p:nvSpPr>
        <p:spPr>
          <a:xfrm>
            <a:off x="6481702" y="4957096"/>
            <a:ext cx="1867360" cy="45025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800" dirty="0">
                <a:latin typeface="Helvetica Neue" charset="0"/>
                <a:ea typeface="Helvetica Neue" charset="0"/>
                <a:cs typeface="Helvetica Neue" charset="0"/>
                <a:sym typeface="Lucida Sans Regular"/>
              </a:rPr>
              <a:t>Princeton</a:t>
            </a:r>
          </a:p>
        </p:txBody>
      </p:sp>
      <p:sp>
        <p:nvSpPr>
          <p:cNvPr id="34" name="Cloud 33"/>
          <p:cNvSpPr/>
          <p:nvPr/>
        </p:nvSpPr>
        <p:spPr>
          <a:xfrm>
            <a:off x="6046177" y="4439548"/>
            <a:ext cx="2640623" cy="1513277"/>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0" name="Cloud 19"/>
          <p:cNvSpPr/>
          <p:nvPr/>
        </p:nvSpPr>
        <p:spPr>
          <a:xfrm>
            <a:off x="5594667" y="1879401"/>
            <a:ext cx="2640623" cy="1513277"/>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8" name="Line 14"/>
          <p:cNvSpPr>
            <a:spLocks noChangeShapeType="1"/>
          </p:cNvSpPr>
          <p:nvPr/>
        </p:nvSpPr>
        <p:spPr bwMode="auto">
          <a:xfrm>
            <a:off x="2084439" y="3217998"/>
            <a:ext cx="904702" cy="654203"/>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Helvetica Neue" charset="0"/>
              <a:ea typeface="Helvetica Neue" charset="0"/>
              <a:cs typeface="Helvetica Neue" charset="0"/>
            </a:endParaRPr>
          </a:p>
        </p:txBody>
      </p:sp>
      <p:sp>
        <p:nvSpPr>
          <p:cNvPr id="24" name="Cloud 23"/>
          <p:cNvSpPr/>
          <p:nvPr/>
        </p:nvSpPr>
        <p:spPr>
          <a:xfrm>
            <a:off x="2213669" y="3668945"/>
            <a:ext cx="2640623" cy="1513277"/>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schemeClr val="tx1"/>
              </a:solidFill>
              <a:latin typeface="Helvetica Neue" charset="0"/>
              <a:ea typeface="Helvetica Neue" charset="0"/>
              <a:cs typeface="Helvetica Neue" charset="0"/>
            </a:endParaRPr>
          </a:p>
        </p:txBody>
      </p:sp>
      <p:sp>
        <p:nvSpPr>
          <p:cNvPr id="18" name="Line 14"/>
          <p:cNvSpPr>
            <a:spLocks noChangeShapeType="1"/>
          </p:cNvSpPr>
          <p:nvPr/>
        </p:nvSpPr>
        <p:spPr bwMode="auto">
          <a:xfrm flipV="1">
            <a:off x="2949699" y="2625724"/>
            <a:ext cx="2644968" cy="2054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Helvetica Neue" charset="0"/>
              <a:ea typeface="Helvetica Neue" charset="0"/>
              <a:cs typeface="Helvetica Neue" charset="0"/>
            </a:endParaRPr>
          </a:p>
        </p:txBody>
      </p:sp>
      <p:sp>
        <p:nvSpPr>
          <p:cNvPr id="26" name="Line 14"/>
          <p:cNvSpPr>
            <a:spLocks noChangeShapeType="1"/>
          </p:cNvSpPr>
          <p:nvPr/>
        </p:nvSpPr>
        <p:spPr bwMode="auto">
          <a:xfrm>
            <a:off x="7048117" y="3392678"/>
            <a:ext cx="35096" cy="1078724"/>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Helvetica Neue" charset="0"/>
              <a:ea typeface="Helvetica Neue" charset="0"/>
              <a:cs typeface="Helvetica Neue" charset="0"/>
            </a:endParaRPr>
          </a:p>
        </p:txBody>
      </p:sp>
      <p:sp>
        <p:nvSpPr>
          <p:cNvPr id="29" name="Line 14"/>
          <p:cNvSpPr>
            <a:spLocks noChangeShapeType="1"/>
          </p:cNvSpPr>
          <p:nvPr/>
        </p:nvSpPr>
        <p:spPr bwMode="auto">
          <a:xfrm>
            <a:off x="4516554" y="4773459"/>
            <a:ext cx="1529623" cy="408764"/>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Helvetica Neue" charset="0"/>
              <a:ea typeface="Helvetica Neue" charset="0"/>
              <a:cs typeface="Helvetica Neue" charset="0"/>
            </a:endParaRPr>
          </a:p>
        </p:txBody>
      </p:sp>
      <p:sp>
        <p:nvSpPr>
          <p:cNvPr id="30" name="Line 14"/>
          <p:cNvSpPr>
            <a:spLocks noChangeShapeType="1"/>
          </p:cNvSpPr>
          <p:nvPr/>
        </p:nvSpPr>
        <p:spPr bwMode="auto">
          <a:xfrm flipV="1">
            <a:off x="4592728" y="3097218"/>
            <a:ext cx="1453449" cy="774983"/>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Helvetica Neue" charset="0"/>
              <a:ea typeface="Helvetica Neue" charset="0"/>
              <a:cs typeface="Helvetica Neue" charset="0"/>
            </a:endParaRPr>
          </a:p>
        </p:txBody>
      </p:sp>
      <p:pic>
        <p:nvPicPr>
          <p:cNvPr id="27" name="Picture 26">
            <a:extLst>
              <a:ext uri="{FF2B5EF4-FFF2-40B4-BE49-F238E27FC236}">
                <a16:creationId xmlns="" xmlns:a16="http://schemas.microsoft.com/office/drawing/2014/main" id="{C4F6F02B-4866-E34B-83D1-C0916AD6DDE6}"/>
              </a:ext>
            </a:extLst>
          </p:cNvPr>
          <p:cNvPicPr>
            <a:picLocks noChangeAspect="1"/>
          </p:cNvPicPr>
          <p:nvPr/>
        </p:nvPicPr>
        <p:blipFill>
          <a:blip r:embed="rId3"/>
          <a:stretch>
            <a:fillRect/>
          </a:stretch>
        </p:blipFill>
        <p:spPr>
          <a:xfrm>
            <a:off x="152400" y="3362515"/>
            <a:ext cx="1215229" cy="1077033"/>
          </a:xfrm>
          <a:prstGeom prst="rect">
            <a:avLst/>
          </a:prstGeom>
        </p:spPr>
      </p:pic>
      <p:pic>
        <p:nvPicPr>
          <p:cNvPr id="35" name="Picture 34">
            <a:extLst>
              <a:ext uri="{FF2B5EF4-FFF2-40B4-BE49-F238E27FC236}">
                <a16:creationId xmlns="" xmlns:a16="http://schemas.microsoft.com/office/drawing/2014/main" id="{6FA38BEB-49A2-9642-9DEE-DE597A1A18E9}"/>
              </a:ext>
            </a:extLst>
          </p:cNvPr>
          <p:cNvPicPr>
            <a:picLocks noChangeAspect="1"/>
          </p:cNvPicPr>
          <p:nvPr/>
        </p:nvPicPr>
        <p:blipFill>
          <a:blip r:embed="rId4"/>
          <a:stretch>
            <a:fillRect/>
          </a:stretch>
        </p:blipFill>
        <p:spPr>
          <a:xfrm>
            <a:off x="375414" y="3381156"/>
            <a:ext cx="1073443" cy="1073443"/>
          </a:xfrm>
          <a:prstGeom prst="rect">
            <a:avLst/>
          </a:prstGeom>
        </p:spPr>
      </p:pic>
      <p:pic>
        <p:nvPicPr>
          <p:cNvPr id="37" name="Picture 36">
            <a:extLst>
              <a:ext uri="{FF2B5EF4-FFF2-40B4-BE49-F238E27FC236}">
                <a16:creationId xmlns="" xmlns:a16="http://schemas.microsoft.com/office/drawing/2014/main" id="{47856006-7A17-2A47-B559-2925FAFB55CF}"/>
              </a:ext>
            </a:extLst>
          </p:cNvPr>
          <p:cNvPicPr>
            <a:picLocks noChangeAspect="1"/>
          </p:cNvPicPr>
          <p:nvPr/>
        </p:nvPicPr>
        <p:blipFill>
          <a:blip r:embed="rId5"/>
          <a:stretch>
            <a:fillRect/>
          </a:stretch>
        </p:blipFill>
        <p:spPr>
          <a:xfrm>
            <a:off x="2665180" y="2239120"/>
            <a:ext cx="748080" cy="748080"/>
          </a:xfrm>
          <a:prstGeom prst="rect">
            <a:avLst/>
          </a:prstGeom>
        </p:spPr>
      </p:pic>
      <p:sp>
        <p:nvSpPr>
          <p:cNvPr id="38" name="TextBox 37">
            <a:extLst>
              <a:ext uri="{FF2B5EF4-FFF2-40B4-BE49-F238E27FC236}">
                <a16:creationId xmlns="" xmlns:a16="http://schemas.microsoft.com/office/drawing/2014/main" id="{15B21FD2-6D25-0F40-8E8C-0A19AA07984D}"/>
              </a:ext>
            </a:extLst>
          </p:cNvPr>
          <p:cNvSpPr txBox="1"/>
          <p:nvPr/>
        </p:nvSpPr>
        <p:spPr>
          <a:xfrm>
            <a:off x="2328929" y="1785350"/>
            <a:ext cx="1420582" cy="461665"/>
          </a:xfrm>
          <a:prstGeom prst="rect">
            <a:avLst/>
          </a:prstGeom>
          <a:noFill/>
        </p:spPr>
        <p:txBody>
          <a:bodyPr wrap="none" rtlCol="0">
            <a:spAutoFit/>
          </a:bodyPr>
          <a:lstStyle/>
          <a:p>
            <a:r>
              <a:rPr lang="en-US" sz="2400" b="1" dirty="0">
                <a:solidFill>
                  <a:schemeClr val="accent2"/>
                </a:solidFill>
                <a:latin typeface="Helvetica Neue" charset="0"/>
                <a:ea typeface="Helvetica Neue" charset="0"/>
                <a:cs typeface="Helvetica Neue" charset="0"/>
              </a:rPr>
              <a:t>Outages</a:t>
            </a:r>
          </a:p>
        </p:txBody>
      </p:sp>
      <p:sp>
        <p:nvSpPr>
          <p:cNvPr id="39" name="Left Arrow 38">
            <a:extLst>
              <a:ext uri="{FF2B5EF4-FFF2-40B4-BE49-F238E27FC236}">
                <a16:creationId xmlns="" xmlns:a16="http://schemas.microsoft.com/office/drawing/2014/main" id="{FFDC0127-48E1-CC4D-9010-00996CDE75D5}"/>
              </a:ext>
            </a:extLst>
          </p:cNvPr>
          <p:cNvSpPr/>
          <p:nvPr/>
        </p:nvSpPr>
        <p:spPr>
          <a:xfrm rot="11853542">
            <a:off x="4446534" y="4469540"/>
            <a:ext cx="1833168" cy="1115936"/>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latin typeface="Helvetica Neue" charset="0"/>
              <a:ea typeface="Helvetica Neue" charset="0"/>
              <a:cs typeface="Helvetica Neue" charset="0"/>
            </a:endParaRPr>
          </a:p>
        </p:txBody>
      </p:sp>
      <p:sp>
        <p:nvSpPr>
          <p:cNvPr id="41" name="TextBox 40">
            <a:extLst>
              <a:ext uri="{FF2B5EF4-FFF2-40B4-BE49-F238E27FC236}">
                <a16:creationId xmlns="" xmlns:a16="http://schemas.microsoft.com/office/drawing/2014/main" id="{E7A7F710-4868-074E-A319-14CD4ED1FD9B}"/>
              </a:ext>
            </a:extLst>
          </p:cNvPr>
          <p:cNvSpPr txBox="1"/>
          <p:nvPr/>
        </p:nvSpPr>
        <p:spPr>
          <a:xfrm>
            <a:off x="4345852" y="5563395"/>
            <a:ext cx="1871025" cy="461665"/>
          </a:xfrm>
          <a:prstGeom prst="rect">
            <a:avLst/>
          </a:prstGeom>
          <a:noFill/>
        </p:spPr>
        <p:txBody>
          <a:bodyPr wrap="none" rtlCol="0">
            <a:spAutoFit/>
          </a:bodyPr>
          <a:lstStyle/>
          <a:p>
            <a:r>
              <a:rPr lang="en-US" sz="2400" b="1" dirty="0">
                <a:solidFill>
                  <a:schemeClr val="accent2"/>
                </a:solidFill>
                <a:latin typeface="Helvetica Neue" charset="0"/>
                <a:ea typeface="Helvetica Neue" charset="0"/>
                <a:cs typeface="Helvetica Neue" charset="0"/>
              </a:rPr>
              <a:t>Congestion</a:t>
            </a:r>
          </a:p>
        </p:txBody>
      </p:sp>
      <p:sp>
        <p:nvSpPr>
          <p:cNvPr id="51" name="Left Arrow 50">
            <a:extLst>
              <a:ext uri="{FF2B5EF4-FFF2-40B4-BE49-F238E27FC236}">
                <a16:creationId xmlns="" xmlns:a16="http://schemas.microsoft.com/office/drawing/2014/main" id="{67883F1A-32D3-8442-BA82-0BF47065CD39}"/>
              </a:ext>
            </a:extLst>
          </p:cNvPr>
          <p:cNvSpPr/>
          <p:nvPr/>
        </p:nvSpPr>
        <p:spPr>
          <a:xfrm rot="1229594">
            <a:off x="2331195" y="3380516"/>
            <a:ext cx="3744898" cy="1008532"/>
          </a:xfrm>
          <a:prstGeom prst="leftArrow">
            <a:avLst/>
          </a:prstGeom>
          <a:gradFill>
            <a:gsLst>
              <a:gs pos="36000">
                <a:srgbClr val="FF0000"/>
              </a:gs>
              <a:gs pos="81000">
                <a:schemeClr val="tx1"/>
              </a:gs>
            </a:gsLst>
            <a:lin ang="16200000" scaled="0"/>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latin typeface="Helvetica Neue" charset="0"/>
              <a:ea typeface="Helvetica Neue" charset="0"/>
              <a:cs typeface="Helvetica Neue" charset="0"/>
            </a:endParaRPr>
          </a:p>
        </p:txBody>
      </p:sp>
      <p:grpSp>
        <p:nvGrpSpPr>
          <p:cNvPr id="52" name="Group 51">
            <a:extLst>
              <a:ext uri="{FF2B5EF4-FFF2-40B4-BE49-F238E27FC236}">
                <a16:creationId xmlns="" xmlns:a16="http://schemas.microsoft.com/office/drawing/2014/main" id="{54F4B6FD-E3A8-EE48-8F81-8110C522A516}"/>
              </a:ext>
            </a:extLst>
          </p:cNvPr>
          <p:cNvGrpSpPr/>
          <p:nvPr/>
        </p:nvGrpSpPr>
        <p:grpSpPr>
          <a:xfrm>
            <a:off x="6241823" y="3428947"/>
            <a:ext cx="1802879" cy="1394094"/>
            <a:chOff x="1201024" y="1366027"/>
            <a:chExt cx="1802879" cy="1394094"/>
          </a:xfrm>
        </p:grpSpPr>
        <p:pic>
          <p:nvPicPr>
            <p:cNvPr id="53" name="Picture 52">
              <a:extLst>
                <a:ext uri="{FF2B5EF4-FFF2-40B4-BE49-F238E27FC236}">
                  <a16:creationId xmlns="" xmlns:a16="http://schemas.microsoft.com/office/drawing/2014/main" id="{BCA0386E-14E3-3B43-926E-B7EDCDFCC83C}"/>
                </a:ext>
              </a:extLst>
            </p:cNvPr>
            <p:cNvPicPr>
              <a:picLocks noChangeAspect="1"/>
            </p:cNvPicPr>
            <p:nvPr/>
          </p:nvPicPr>
          <p:blipFill>
            <a:blip r:embed="rId6"/>
            <a:stretch>
              <a:fillRect/>
            </a:stretch>
          </p:blipFill>
          <p:spPr>
            <a:xfrm flipH="1">
              <a:off x="1839703" y="1366027"/>
              <a:ext cx="1164200" cy="989570"/>
            </a:xfrm>
            <a:prstGeom prst="rect">
              <a:avLst/>
            </a:prstGeom>
          </p:spPr>
        </p:pic>
        <p:pic>
          <p:nvPicPr>
            <p:cNvPr id="54" name="Picture 53">
              <a:extLst>
                <a:ext uri="{FF2B5EF4-FFF2-40B4-BE49-F238E27FC236}">
                  <a16:creationId xmlns="" xmlns:a16="http://schemas.microsoft.com/office/drawing/2014/main" id="{33633329-78C2-F54D-BD4D-F1EE3FCCB6DC}"/>
                </a:ext>
              </a:extLst>
            </p:cNvPr>
            <p:cNvPicPr>
              <a:picLocks noChangeAspect="1"/>
            </p:cNvPicPr>
            <p:nvPr/>
          </p:nvPicPr>
          <p:blipFill>
            <a:blip r:embed="rId6"/>
            <a:stretch>
              <a:fillRect/>
            </a:stretch>
          </p:blipFill>
          <p:spPr>
            <a:xfrm flipH="1">
              <a:off x="1530945" y="1597506"/>
              <a:ext cx="1164200" cy="989570"/>
            </a:xfrm>
            <a:prstGeom prst="rect">
              <a:avLst/>
            </a:prstGeom>
          </p:spPr>
        </p:pic>
        <p:pic>
          <p:nvPicPr>
            <p:cNvPr id="55" name="Picture 54">
              <a:extLst>
                <a:ext uri="{FF2B5EF4-FFF2-40B4-BE49-F238E27FC236}">
                  <a16:creationId xmlns="" xmlns:a16="http://schemas.microsoft.com/office/drawing/2014/main" id="{6825A9F8-669C-6C42-94B4-6C23BC4DCA77}"/>
                </a:ext>
              </a:extLst>
            </p:cNvPr>
            <p:cNvPicPr>
              <a:picLocks noChangeAspect="1"/>
            </p:cNvPicPr>
            <p:nvPr/>
          </p:nvPicPr>
          <p:blipFill>
            <a:blip r:embed="rId6"/>
            <a:stretch>
              <a:fillRect/>
            </a:stretch>
          </p:blipFill>
          <p:spPr>
            <a:xfrm flipH="1">
              <a:off x="1201024" y="1770551"/>
              <a:ext cx="1164200" cy="989570"/>
            </a:xfrm>
            <a:prstGeom prst="rect">
              <a:avLst/>
            </a:prstGeom>
          </p:spPr>
        </p:pic>
      </p:grpSp>
      <p:sp>
        <p:nvSpPr>
          <p:cNvPr id="56" name="TextBox 55">
            <a:extLst>
              <a:ext uri="{FF2B5EF4-FFF2-40B4-BE49-F238E27FC236}">
                <a16:creationId xmlns="" xmlns:a16="http://schemas.microsoft.com/office/drawing/2014/main" id="{45C27CFE-5AA8-D74D-8437-A92A9AC27D55}"/>
              </a:ext>
            </a:extLst>
          </p:cNvPr>
          <p:cNvSpPr txBox="1"/>
          <p:nvPr/>
        </p:nvSpPr>
        <p:spPr>
          <a:xfrm>
            <a:off x="4350653" y="2819317"/>
            <a:ext cx="2145139" cy="461665"/>
          </a:xfrm>
          <a:prstGeom prst="rect">
            <a:avLst/>
          </a:prstGeom>
          <a:solidFill>
            <a:schemeClr val="bg1"/>
          </a:solidFill>
        </p:spPr>
        <p:txBody>
          <a:bodyPr wrap="none" rtlCol="0">
            <a:spAutoFit/>
          </a:bodyPr>
          <a:lstStyle/>
          <a:p>
            <a:r>
              <a:rPr lang="en-US" sz="2400" b="1" dirty="0">
                <a:solidFill>
                  <a:schemeClr val="accent2"/>
                </a:solidFill>
                <a:latin typeface="Helvetica Neue" charset="0"/>
                <a:ea typeface="Helvetica Neue" charset="0"/>
                <a:cs typeface="Helvetica Neue" charset="0"/>
              </a:rPr>
              <a:t>Cyberattacks</a:t>
            </a:r>
          </a:p>
        </p:txBody>
      </p:sp>
      <p:sp>
        <p:nvSpPr>
          <p:cNvPr id="36" name="Shape 459">
            <a:extLst>
              <a:ext uri="{FF2B5EF4-FFF2-40B4-BE49-F238E27FC236}">
                <a16:creationId xmlns="" xmlns:a16="http://schemas.microsoft.com/office/drawing/2014/main" id="{7B9E0285-5DAF-2D4C-B948-426FA4437930}"/>
              </a:ext>
            </a:extLst>
          </p:cNvPr>
          <p:cNvSpPr/>
          <p:nvPr/>
        </p:nvSpPr>
        <p:spPr>
          <a:xfrm>
            <a:off x="107790" y="4506535"/>
            <a:ext cx="1608690" cy="778226"/>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sz="1800"/>
            </a:pPr>
            <a:r>
              <a:rPr kumimoji="0" lang="en-US" sz="2400" b="1" i="0" u="none" strike="noStrike" kern="1200" cap="none" spc="0" normalizeH="0" baseline="0" noProof="0" dirty="0">
                <a:ln>
                  <a:noFill/>
                </a:ln>
                <a:solidFill>
                  <a:srgbClr val="000000"/>
                </a:solidFill>
                <a:effectLst/>
                <a:uLnTx/>
                <a:uFillTx/>
                <a:latin typeface="Helvetica Neue" charset="0"/>
                <a:ea typeface="Helvetica Neue" charset="0"/>
                <a:cs typeface="Helvetica Neue" charset="0"/>
                <a:sym typeface="Lucida Sans Regular"/>
              </a:rPr>
              <a:t>Network Operator</a:t>
            </a:r>
          </a:p>
        </p:txBody>
      </p:sp>
      <p:sp>
        <p:nvSpPr>
          <p:cNvPr id="2" name="Title 1"/>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Network Management</a:t>
            </a:r>
          </a:p>
        </p:txBody>
      </p:sp>
      <p:sp>
        <p:nvSpPr>
          <p:cNvPr id="33" name="Rounded Rectangle 32">
            <a:extLst>
              <a:ext uri="{FF2B5EF4-FFF2-40B4-BE49-F238E27FC236}">
                <a16:creationId xmlns="" xmlns:a16="http://schemas.microsoft.com/office/drawing/2014/main" id="{DDB78E1C-FFA3-A746-B5BE-00F41780BD82}"/>
              </a:ext>
            </a:extLst>
          </p:cNvPr>
          <p:cNvSpPr/>
          <p:nvPr/>
        </p:nvSpPr>
        <p:spPr>
          <a:xfrm>
            <a:off x="135054" y="3609199"/>
            <a:ext cx="8763000" cy="1688539"/>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Neue" charset="0"/>
                <a:ea typeface="Helvetica Neue" charset="0"/>
                <a:cs typeface="Helvetica Neue" charset="0"/>
              </a:rPr>
              <a:t>Detect network events in </a:t>
            </a:r>
            <a:r>
              <a:rPr lang="en-US" sz="3200" b="1" dirty="0">
                <a:solidFill>
                  <a:srgbClr val="FF0000"/>
                </a:solidFill>
                <a:latin typeface="Helvetica Neue" charset="0"/>
                <a:ea typeface="Helvetica Neue" charset="0"/>
                <a:cs typeface="Helvetica Neue" charset="0"/>
              </a:rPr>
              <a:t>real time</a:t>
            </a:r>
            <a:endParaRPr lang="en-US" sz="32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405629525"/>
      </p:ext>
    </p:extLst>
  </p:cSld>
  <p:clrMapOvr>
    <a:masterClrMapping/>
  </p:clrMapOvr>
  <mc:AlternateContent xmlns:mc="http://schemas.openxmlformats.org/markup-compatibility/2006" xmlns:p14="http://schemas.microsoft.com/office/powerpoint/2010/main">
    <mc:Choice Requires="p14">
      <p:transition spd="slow" p14:dur="2000" advTm="17274"/>
    </mc:Choice>
    <mc:Fallback xmlns="">
      <p:transition spd="slow" advTm="172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1" grpId="0"/>
      <p:bldP spid="51" grpId="0" animBg="1"/>
      <p:bldP spid="56" grpId="0" animBg="1"/>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20</a:t>
            </a:fld>
            <a:endParaRPr lang="en-US"/>
          </a:p>
        </p:txBody>
      </p:sp>
      <p:sp>
        <p:nvSpPr>
          <p:cNvPr id="152" name="TextBox 151"/>
          <p:cNvSpPr txBox="1"/>
          <p:nvPr/>
        </p:nvSpPr>
        <p:spPr>
          <a:xfrm>
            <a:off x="8031166" y="4427669"/>
            <a:ext cx="184731" cy="369332"/>
          </a:xfrm>
          <a:prstGeom prst="rect">
            <a:avLst/>
          </a:prstGeom>
          <a:noFill/>
        </p:spPr>
        <p:txBody>
          <a:bodyPr wrap="none" rtlCol="0">
            <a:spAutoFit/>
          </a:bodyPr>
          <a:lstStyle/>
          <a:p>
            <a:endParaRPr lang="en-US" dirty="0">
              <a:latin typeface="Helvetica Neue Regular" charset="0"/>
            </a:endParaRPr>
          </a:p>
        </p:txBody>
      </p:sp>
      <p:sp>
        <p:nvSpPr>
          <p:cNvPr id="44" name="Title 1"/>
          <p:cNvSpPr>
            <a:spLocks noGrp="1"/>
          </p:cNvSpPr>
          <p:nvPr>
            <p:ph type="title"/>
          </p:nvPr>
        </p:nvSpPr>
        <p:spPr>
          <a:xfrm>
            <a:off x="152400" y="290513"/>
            <a:ext cx="8991600" cy="1143000"/>
          </a:xfrm>
        </p:spPr>
        <p:txBody>
          <a:bodyPr/>
          <a:lstStyle/>
          <a:p>
            <a:pPr defTabSz="914400"/>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How Effective is Query Partitioning?</a:t>
            </a:r>
          </a:p>
        </p:txBody>
      </p:sp>
      <p:graphicFrame>
        <p:nvGraphicFramePr>
          <p:cNvPr id="2" name="Chart 1"/>
          <p:cNvGraphicFramePr/>
          <p:nvPr>
            <p:extLst/>
          </p:nvPr>
        </p:nvGraphicFramePr>
        <p:xfrm>
          <a:off x="614065" y="1433513"/>
          <a:ext cx="6145162" cy="3531777"/>
        </p:xfrm>
        <a:graphic>
          <a:graphicData uri="http://schemas.openxmlformats.org/drawingml/2006/chart">
            <c:chart xmlns:c="http://schemas.openxmlformats.org/drawingml/2006/chart" xmlns:r="http://schemas.openxmlformats.org/officeDocument/2006/relationships" r:id="rId3"/>
          </a:graphicData>
        </a:graphic>
      </p:graphicFrame>
      <p:sp>
        <p:nvSpPr>
          <p:cNvPr id="56" name="TextBox 55"/>
          <p:cNvSpPr txBox="1"/>
          <p:nvPr/>
        </p:nvSpPr>
        <p:spPr>
          <a:xfrm rot="16200000">
            <a:off x="-948251" y="2999346"/>
            <a:ext cx="2662967" cy="400110"/>
          </a:xfrm>
          <a:prstGeom prst="rect">
            <a:avLst/>
          </a:prstGeom>
          <a:solidFill>
            <a:srgbClr val="FFFFFF"/>
          </a:solidFill>
        </p:spPr>
        <p:txBody>
          <a:bodyPr wrap="square" rtlCol="0">
            <a:spAutoFit/>
          </a:bodyPr>
          <a:lstStyle/>
          <a:p>
            <a:pPr algn="ctr"/>
            <a:r>
              <a:rPr lang="en-US" sz="2000" dirty="0">
                <a:latin typeface="Helvetica Neue Medium"/>
                <a:cs typeface="Helvetica Neue Medium"/>
              </a:rPr>
              <a:t>Log Scale</a:t>
            </a:r>
          </a:p>
        </p:txBody>
      </p:sp>
      <p:sp>
        <p:nvSpPr>
          <p:cNvPr id="11" name="TextBox 10">
            <a:extLst>
              <a:ext uri="{FF2B5EF4-FFF2-40B4-BE49-F238E27FC236}">
                <a16:creationId xmlns="" xmlns:a16="http://schemas.microsoft.com/office/drawing/2014/main" id="{375A29FC-75D4-3F43-8884-474B36FA65DA}"/>
              </a:ext>
            </a:extLst>
          </p:cNvPr>
          <p:cNvSpPr txBox="1"/>
          <p:nvPr/>
        </p:nvSpPr>
        <p:spPr>
          <a:xfrm>
            <a:off x="2787157" y="2045199"/>
            <a:ext cx="1079142" cy="461665"/>
          </a:xfrm>
          <a:prstGeom prst="rect">
            <a:avLst/>
          </a:prstGeom>
          <a:noFill/>
          <a:ln>
            <a:noFill/>
          </a:ln>
        </p:spPr>
        <p:txBody>
          <a:bodyPr wrap="none" rtlCol="0">
            <a:spAutoFit/>
          </a:bodyPr>
          <a:lstStyle/>
          <a:p>
            <a:r>
              <a:rPr lang="en-US" sz="2400" b="1">
                <a:latin typeface="Helvetica Neue" panose="02000503000000020004" pitchFamily="2" charset="0"/>
                <a:ea typeface="Helvetica Neue" panose="02000503000000020004" pitchFamily="2" charset="0"/>
                <a:cs typeface="Helvetica Neue" panose="02000503000000020004" pitchFamily="2" charset="0"/>
              </a:rPr>
              <a:t>O(1 B)</a:t>
            </a:r>
            <a:endParaRPr lang="en-US" sz="24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TextBox 11">
            <a:extLst>
              <a:ext uri="{FF2B5EF4-FFF2-40B4-BE49-F238E27FC236}">
                <a16:creationId xmlns="" xmlns:a16="http://schemas.microsoft.com/office/drawing/2014/main" id="{375A29FC-75D4-3F43-8884-474B36FA65DA}"/>
              </a:ext>
            </a:extLst>
          </p:cNvPr>
          <p:cNvSpPr txBox="1"/>
          <p:nvPr/>
        </p:nvSpPr>
        <p:spPr>
          <a:xfrm>
            <a:off x="4421258" y="2566233"/>
            <a:ext cx="1484702" cy="461665"/>
          </a:xfrm>
          <a:prstGeom prst="rect">
            <a:avLst/>
          </a:prstGeom>
          <a:noFill/>
          <a:ln>
            <a:noFill/>
          </a:ln>
        </p:spPr>
        <p:txBody>
          <a:bodyPr wrap="non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O(100 M)</a:t>
            </a:r>
          </a:p>
        </p:txBody>
      </p:sp>
      <p:sp>
        <p:nvSpPr>
          <p:cNvPr id="13" name="Rounded Rectangle 12">
            <a:extLst>
              <a:ext uri="{FF2B5EF4-FFF2-40B4-BE49-F238E27FC236}">
                <a16:creationId xmlns="" xmlns:a16="http://schemas.microsoft.com/office/drawing/2014/main" id="{DDB78E1C-FFA3-A746-B5BE-00F41780BD82}"/>
              </a:ext>
            </a:extLst>
          </p:cNvPr>
          <p:cNvSpPr/>
          <p:nvPr/>
        </p:nvSpPr>
        <p:spPr>
          <a:xfrm>
            <a:off x="289322" y="5165344"/>
            <a:ext cx="8717755" cy="94331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Only one order of magnitude reduction</a:t>
            </a:r>
            <a:endParaRPr lang="en-US" sz="3600" dirty="0">
              <a:solidFill>
                <a:schemeClr val="tx1"/>
              </a:solidFill>
              <a:latin typeface="Helvetica Neue" charset="0"/>
              <a:ea typeface="Helvetica Neue" charset="0"/>
              <a:cs typeface="Helvetica Neue" charset="0"/>
            </a:endParaRPr>
          </a:p>
        </p:txBody>
      </p:sp>
      <p:sp>
        <p:nvSpPr>
          <p:cNvPr id="14" name="TextBox 13">
            <a:extLst>
              <a:ext uri="{FF2B5EF4-FFF2-40B4-BE49-F238E27FC236}">
                <a16:creationId xmlns="" xmlns:a16="http://schemas.microsoft.com/office/drawing/2014/main" id="{77B601AB-6CBC-0745-8BC1-8413D544C7B3}"/>
              </a:ext>
            </a:extLst>
          </p:cNvPr>
          <p:cNvSpPr txBox="1"/>
          <p:nvPr/>
        </p:nvSpPr>
        <p:spPr>
          <a:xfrm>
            <a:off x="152400" y="6243935"/>
            <a:ext cx="4944408" cy="461665"/>
          </a:xfrm>
          <a:prstGeom prst="rect">
            <a:avLst/>
          </a:prstGeom>
          <a:solidFill>
            <a:schemeClr val="bg1"/>
          </a:solidFill>
        </p:spPr>
        <p:txBody>
          <a:bodyPr wrap="square" rtlCol="0">
            <a:spAutoFit/>
          </a:bodyPr>
          <a:lstStyle/>
          <a:p>
            <a:pPr algn="ctr"/>
            <a:r>
              <a:rPr lang="en-US" sz="2400" dirty="0">
                <a:latin typeface="Helvetica Neue" charset="0"/>
                <a:ea typeface="Helvetica Neue" charset="0"/>
                <a:cs typeface="Helvetica Neue" charset="0"/>
              </a:rPr>
              <a:t>8 Tasks, 100 </a:t>
            </a:r>
            <a:r>
              <a:rPr lang="en-US" sz="2400" dirty="0" err="1">
                <a:latin typeface="Helvetica Neue" charset="0"/>
                <a:ea typeface="Helvetica Neue" charset="0"/>
                <a:cs typeface="Helvetica Neue" charset="0"/>
              </a:rPr>
              <a:t>Gbps</a:t>
            </a:r>
            <a:r>
              <a:rPr lang="en-US" sz="2400" dirty="0">
                <a:latin typeface="Helvetica Neue" charset="0"/>
                <a:ea typeface="Helvetica Neue" charset="0"/>
                <a:cs typeface="Helvetica Neue" charset="0"/>
              </a:rPr>
              <a:t> Workload </a:t>
            </a:r>
          </a:p>
        </p:txBody>
      </p:sp>
    </p:spTree>
    <p:extLst>
      <p:ext uri="{BB962C8B-B14F-4D97-AF65-F5344CB8AC3E}">
        <p14:creationId xmlns:p14="http://schemas.microsoft.com/office/powerpoint/2010/main" val="1179299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ounded Rectangle 109"/>
          <p:cNvSpPr/>
          <p:nvPr/>
        </p:nvSpPr>
        <p:spPr>
          <a:xfrm>
            <a:off x="7131719" y="2564213"/>
            <a:ext cx="1463693" cy="3498081"/>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lumMod val="75000"/>
                </a:schemeClr>
              </a:solidFill>
              <a:latin typeface="Helvetica Neue" charset="0"/>
              <a:ea typeface="Helvetica Neue" charset="0"/>
              <a:cs typeface="Helvetica Neue" charset="0"/>
            </a:endParaRPr>
          </a:p>
          <a:p>
            <a:pPr algn="ctr"/>
            <a:endParaRPr lang="en-US" sz="1200" b="1" dirty="0">
              <a:solidFill>
                <a:schemeClr val="bg1">
                  <a:lumMod val="75000"/>
                </a:schemeClr>
              </a:solidFill>
              <a:latin typeface="Helvetica Neue" charset="0"/>
              <a:ea typeface="Helvetica Neue" charset="0"/>
              <a:cs typeface="Helvetica Neue" charset="0"/>
            </a:endParaRPr>
          </a:p>
          <a:p>
            <a:pPr algn="ctr"/>
            <a:endParaRPr lang="en-US" sz="1200"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p:txBody>
      </p:sp>
      <p:grpSp>
        <p:nvGrpSpPr>
          <p:cNvPr id="264" name="Group 263"/>
          <p:cNvGrpSpPr/>
          <p:nvPr/>
        </p:nvGrpSpPr>
        <p:grpSpPr>
          <a:xfrm>
            <a:off x="7476547" y="3227522"/>
            <a:ext cx="784325" cy="2678062"/>
            <a:chOff x="7498829" y="2510581"/>
            <a:chExt cx="784325" cy="2678062"/>
          </a:xfrm>
        </p:grpSpPr>
        <p:grpSp>
          <p:nvGrpSpPr>
            <p:cNvPr id="190" name="Group 189"/>
            <p:cNvGrpSpPr/>
            <p:nvPr/>
          </p:nvGrpSpPr>
          <p:grpSpPr>
            <a:xfrm>
              <a:off x="7502388" y="2510581"/>
              <a:ext cx="780766" cy="427769"/>
              <a:chOff x="6858000" y="3200400"/>
              <a:chExt cx="685800" cy="375739"/>
            </a:xfrm>
          </p:grpSpPr>
          <p:sp>
            <p:nvSpPr>
              <p:cNvPr id="134" name="Rectangle 13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88" name="Rectangle 187"/>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89" name="Rectangle 188"/>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cxnSp>
            <p:nvCxnSpPr>
              <p:cNvPr id="163" name="Straight Connector 162"/>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7498829" y="3260679"/>
              <a:ext cx="780766" cy="427769"/>
              <a:chOff x="6858000" y="3200400"/>
              <a:chExt cx="685800" cy="375739"/>
            </a:xfrm>
          </p:grpSpPr>
          <p:sp>
            <p:nvSpPr>
              <p:cNvPr id="192" name="Rectangle 19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93" name="Rectangle 19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94" name="Rectangle 19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cxnSp>
            <p:nvCxnSpPr>
              <p:cNvPr id="195" name="Straight Connector 19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7498829" y="4010777"/>
              <a:ext cx="780766" cy="427769"/>
              <a:chOff x="6858000" y="3200400"/>
              <a:chExt cx="685800" cy="375739"/>
            </a:xfrm>
          </p:grpSpPr>
          <p:sp>
            <p:nvSpPr>
              <p:cNvPr id="202" name="Rectangle 20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03" name="Rectangle 20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04" name="Rectangle 20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cxnSp>
            <p:nvCxnSpPr>
              <p:cNvPr id="205" name="Straight Connector 20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7498829" y="4760874"/>
              <a:ext cx="780766" cy="427769"/>
              <a:chOff x="6858000" y="3200400"/>
              <a:chExt cx="685800" cy="375739"/>
            </a:xfrm>
          </p:grpSpPr>
          <p:sp>
            <p:nvSpPr>
              <p:cNvPr id="212" name="Rectangle 21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13" name="Rectangle 21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14" name="Rectangle 21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cxnSp>
            <p:nvCxnSpPr>
              <p:cNvPr id="215" name="Straight Connector 21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a:extLst>
              <a:ext uri="{FF2B5EF4-FFF2-40B4-BE49-F238E27FC236}">
                <a16:creationId xmlns="" xmlns:a16="http://schemas.microsoft.com/office/drawing/2014/main" id="{60031FAC-0404-BD46-8985-7CFC8AB9C6D3}"/>
              </a:ext>
            </a:extLst>
          </p:cNvPr>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Query Partitioning Limitations</a:t>
            </a:r>
          </a:p>
        </p:txBody>
      </p:sp>
      <p:sp>
        <p:nvSpPr>
          <p:cNvPr id="3" name="Slide Number Placeholder 2">
            <a:extLst>
              <a:ext uri="{FF2B5EF4-FFF2-40B4-BE49-F238E27FC236}">
                <a16:creationId xmlns="" xmlns:a16="http://schemas.microsoft.com/office/drawing/2014/main" id="{E7A92EAD-0E9D-6443-9A4C-435B3187E4D7}"/>
              </a:ext>
            </a:extLst>
          </p:cNvPr>
          <p:cNvSpPr>
            <a:spLocks noGrp="1"/>
          </p:cNvSpPr>
          <p:nvPr>
            <p:ph type="sldNum" sz="quarter" idx="12"/>
          </p:nvPr>
        </p:nvSpPr>
        <p:spPr/>
        <p:txBody>
          <a:bodyPr/>
          <a:lstStyle/>
          <a:p>
            <a:fld id="{4748F3B0-5290-A241-88FF-F03DD1126586}" type="slidenum">
              <a:rPr lang="en-US" smtClean="0"/>
              <a:t>21</a:t>
            </a:fld>
            <a:endParaRPr lang="en-US"/>
          </a:p>
        </p:txBody>
      </p:sp>
      <p:grpSp>
        <p:nvGrpSpPr>
          <p:cNvPr id="237" name="Group 236"/>
          <p:cNvGrpSpPr/>
          <p:nvPr/>
        </p:nvGrpSpPr>
        <p:grpSpPr>
          <a:xfrm>
            <a:off x="152400" y="3215373"/>
            <a:ext cx="332788" cy="2702361"/>
            <a:chOff x="526649" y="1992150"/>
            <a:chExt cx="292310" cy="2373667"/>
          </a:xfrm>
        </p:grpSpPr>
        <p:sp>
          <p:nvSpPr>
            <p:cNvPr id="225" name="Right Arrow 224"/>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6" name="Right Arrow 225"/>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7" name="Right Arrow 226"/>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8" name="Right Arrow 227"/>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9" name="Right Arrow 228"/>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30" name="Right Arrow 229"/>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grpSp>
      <p:grpSp>
        <p:nvGrpSpPr>
          <p:cNvPr id="238" name="Group 237"/>
          <p:cNvGrpSpPr/>
          <p:nvPr/>
        </p:nvGrpSpPr>
        <p:grpSpPr>
          <a:xfrm>
            <a:off x="8614247" y="3215373"/>
            <a:ext cx="332788" cy="2702361"/>
            <a:chOff x="526649" y="1992150"/>
            <a:chExt cx="292310" cy="2373667"/>
          </a:xfrm>
        </p:grpSpPr>
        <p:sp>
          <p:nvSpPr>
            <p:cNvPr id="239" name="Right Arrow 238"/>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40" name="Right Arrow 239"/>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41" name="Right Arrow 240"/>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42" name="Right Arrow 241"/>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43" name="Right Arrow 242"/>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44" name="Right Arrow 243"/>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grpSp>
      <p:sp>
        <p:nvSpPr>
          <p:cNvPr id="8" name="Rounded Rectangle 7"/>
          <p:cNvSpPr/>
          <p:nvPr/>
        </p:nvSpPr>
        <p:spPr>
          <a:xfrm>
            <a:off x="508886" y="2554975"/>
            <a:ext cx="1463693" cy="3498081"/>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lumMod val="75000"/>
                </a:schemeClr>
              </a:solidFill>
              <a:latin typeface="Helvetica Neue" charset="0"/>
              <a:ea typeface="Helvetica Neue" charset="0"/>
              <a:cs typeface="Helvetica Neue" charset="0"/>
            </a:endParaRPr>
          </a:p>
          <a:p>
            <a:pPr algn="ctr"/>
            <a:endParaRPr lang="en-US" sz="1200" b="1" dirty="0">
              <a:solidFill>
                <a:schemeClr val="bg1">
                  <a:lumMod val="75000"/>
                </a:schemeClr>
              </a:solidFill>
              <a:latin typeface="Helvetica Neue" charset="0"/>
              <a:ea typeface="Helvetica Neue" charset="0"/>
              <a:cs typeface="Helvetica Neue" charset="0"/>
            </a:endParaRPr>
          </a:p>
          <a:p>
            <a:pPr algn="ctr"/>
            <a:endParaRPr lang="en-US" sz="1200" b="1"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p:txBody>
      </p:sp>
      <p:grpSp>
        <p:nvGrpSpPr>
          <p:cNvPr id="245" name="Group 244"/>
          <p:cNvGrpSpPr/>
          <p:nvPr/>
        </p:nvGrpSpPr>
        <p:grpSpPr>
          <a:xfrm>
            <a:off x="628339" y="3202868"/>
            <a:ext cx="1214525" cy="2727370"/>
            <a:chOff x="944698" y="2284250"/>
            <a:chExt cx="1066800" cy="2395634"/>
          </a:xfrm>
        </p:grpSpPr>
        <p:sp>
          <p:nvSpPr>
            <p:cNvPr id="21" name="Oval 20"/>
            <p:cNvSpPr/>
            <p:nvPr/>
          </p:nvSpPr>
          <p:spPr>
            <a:xfrm>
              <a:off x="1189173" y="228425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 name="Oval 21"/>
            <p:cNvSpPr/>
            <p:nvPr/>
          </p:nvSpPr>
          <p:spPr>
            <a:xfrm>
              <a:off x="1598748" y="274037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3" name="Oval 22"/>
            <p:cNvSpPr/>
            <p:nvPr/>
          </p:nvSpPr>
          <p:spPr>
            <a:xfrm>
              <a:off x="944698" y="3118195"/>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4" name="Oval 23"/>
            <p:cNvSpPr/>
            <p:nvPr/>
          </p:nvSpPr>
          <p:spPr>
            <a:xfrm>
              <a:off x="1509848" y="3848501"/>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5" name="Oval 24"/>
            <p:cNvSpPr/>
            <p:nvPr/>
          </p:nvSpPr>
          <p:spPr>
            <a:xfrm>
              <a:off x="1065348" y="4267134"/>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cxnSp>
          <p:nvCxnSpPr>
            <p:cNvPr id="53" name="Curved Connector 52"/>
            <p:cNvCxnSpPr>
              <a:stCxn id="23" idx="6"/>
              <a:endCxn id="24" idx="7"/>
            </p:cNvCxnSpPr>
            <p:nvPr/>
          </p:nvCxnSpPr>
          <p:spPr>
            <a:xfrm>
              <a:off x="1357448" y="332457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24" idx="2"/>
              <a:endCxn id="23" idx="3"/>
            </p:cNvCxnSpPr>
            <p:nvPr/>
          </p:nvCxnSpPr>
          <p:spPr>
            <a:xfrm rot="10800000">
              <a:off x="1005144" y="347050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21" idx="6"/>
              <a:endCxn id="22" idx="0"/>
            </p:cNvCxnSpPr>
            <p:nvPr/>
          </p:nvCxnSpPr>
          <p:spPr>
            <a:xfrm>
              <a:off x="1601923" y="2490625"/>
              <a:ext cx="203200" cy="249745"/>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22" idx="4"/>
              <a:endCxn id="25" idx="0"/>
            </p:cNvCxnSpPr>
            <p:nvPr/>
          </p:nvCxnSpPr>
          <p:spPr>
            <a:xfrm rot="5400000">
              <a:off x="981416" y="3443427"/>
              <a:ext cx="1114014" cy="533400"/>
            </a:xfrm>
            <a:prstGeom prst="curvedConnector3">
              <a:avLst>
                <a:gd name="adj1" fmla="val 44300"/>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24" idx="5"/>
              <a:endCxn id="25" idx="5"/>
            </p:cNvCxnSpPr>
            <p:nvPr/>
          </p:nvCxnSpPr>
          <p:spPr>
            <a:xfrm rot="5400000">
              <a:off x="1430586" y="4187871"/>
              <a:ext cx="418633" cy="444500"/>
            </a:xfrm>
            <a:prstGeom prst="curvedConnector3">
              <a:avLst>
                <a:gd name="adj1" fmla="val 117474"/>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21" idx="2"/>
              <a:endCxn id="23" idx="1"/>
            </p:cNvCxnSpPr>
            <p:nvPr/>
          </p:nvCxnSpPr>
          <p:spPr>
            <a:xfrm rot="10800000" flipV="1">
              <a:off x="1005145" y="2490625"/>
              <a:ext cx="184029" cy="68801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2054778" y="316825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2" name="Trapezoid 11"/>
          <p:cNvSpPr/>
          <p:nvPr/>
        </p:nvSpPr>
        <p:spPr>
          <a:xfrm rot="5400000">
            <a:off x="2331844" y="339479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 name="Rectangle 17"/>
          <p:cNvSpPr/>
          <p:nvPr/>
        </p:nvSpPr>
        <p:spPr>
          <a:xfrm>
            <a:off x="2166879" y="329599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0" name="Rounded Rectangle 19"/>
          <p:cNvSpPr/>
          <p:nvPr/>
        </p:nvSpPr>
        <p:spPr>
          <a:xfrm>
            <a:off x="2054778"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48" name="Trapezoid 147"/>
          <p:cNvSpPr/>
          <p:nvPr/>
        </p:nvSpPr>
        <p:spPr>
          <a:xfrm rot="5400000">
            <a:off x="2347689" y="562256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49" name="Trapezoid 148"/>
          <p:cNvSpPr/>
          <p:nvPr/>
        </p:nvSpPr>
        <p:spPr>
          <a:xfrm rot="5400000">
            <a:off x="2349900" y="395173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0" name="Trapezoid 149"/>
          <p:cNvSpPr/>
          <p:nvPr/>
        </p:nvSpPr>
        <p:spPr>
          <a:xfrm rot="5400000">
            <a:off x="2354577" y="450867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1" name="Trapezoid 150"/>
          <p:cNvSpPr/>
          <p:nvPr/>
        </p:nvSpPr>
        <p:spPr>
          <a:xfrm rot="5400000">
            <a:off x="2347689" y="506561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5" name="Rectangle 154"/>
          <p:cNvSpPr/>
          <p:nvPr/>
        </p:nvSpPr>
        <p:spPr>
          <a:xfrm>
            <a:off x="2785377" y="315574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56" name="Trapezoid 155"/>
          <p:cNvSpPr/>
          <p:nvPr/>
        </p:nvSpPr>
        <p:spPr>
          <a:xfrm rot="5400000">
            <a:off x="3062443" y="338228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7" name="Rectangle 156"/>
          <p:cNvSpPr/>
          <p:nvPr/>
        </p:nvSpPr>
        <p:spPr>
          <a:xfrm>
            <a:off x="2897478" y="328348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58" name="Rounded Rectangle 157"/>
          <p:cNvSpPr/>
          <p:nvPr/>
        </p:nvSpPr>
        <p:spPr>
          <a:xfrm>
            <a:off x="2785377"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59" name="Trapezoid 158"/>
          <p:cNvSpPr/>
          <p:nvPr/>
        </p:nvSpPr>
        <p:spPr>
          <a:xfrm rot="5400000">
            <a:off x="3078288" y="5610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0" name="Trapezoid 159"/>
          <p:cNvSpPr/>
          <p:nvPr/>
        </p:nvSpPr>
        <p:spPr>
          <a:xfrm rot="5400000">
            <a:off x="3080499" y="393922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1" name="Trapezoid 160"/>
          <p:cNvSpPr/>
          <p:nvPr/>
        </p:nvSpPr>
        <p:spPr>
          <a:xfrm rot="5400000">
            <a:off x="3085176" y="449616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2" name="Trapezoid 161"/>
          <p:cNvSpPr/>
          <p:nvPr/>
        </p:nvSpPr>
        <p:spPr>
          <a:xfrm rot="5400000">
            <a:off x="3078288" y="505310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5" name="Rectangle 164"/>
          <p:cNvSpPr/>
          <p:nvPr/>
        </p:nvSpPr>
        <p:spPr>
          <a:xfrm>
            <a:off x="3513361" y="315574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66" name="Trapezoid 165"/>
          <p:cNvSpPr/>
          <p:nvPr/>
        </p:nvSpPr>
        <p:spPr>
          <a:xfrm rot="5400000">
            <a:off x="3793042" y="338228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7" name="Rectangle 166"/>
          <p:cNvSpPr/>
          <p:nvPr/>
        </p:nvSpPr>
        <p:spPr>
          <a:xfrm>
            <a:off x="3628077" y="328348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69" name="Trapezoid 168"/>
          <p:cNvSpPr/>
          <p:nvPr/>
        </p:nvSpPr>
        <p:spPr>
          <a:xfrm rot="5400000">
            <a:off x="3808887" y="5610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0" name="Trapezoid 169"/>
          <p:cNvSpPr/>
          <p:nvPr/>
        </p:nvSpPr>
        <p:spPr>
          <a:xfrm rot="5400000">
            <a:off x="3811098" y="393922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2" name="Trapezoid 171"/>
          <p:cNvSpPr/>
          <p:nvPr/>
        </p:nvSpPr>
        <p:spPr>
          <a:xfrm rot="5400000">
            <a:off x="3815775" y="449616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3" name="Trapezoid 172"/>
          <p:cNvSpPr/>
          <p:nvPr/>
        </p:nvSpPr>
        <p:spPr>
          <a:xfrm rot="5400000">
            <a:off x="3808887" y="505310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5" name="Rectangle 174"/>
          <p:cNvSpPr/>
          <p:nvPr/>
        </p:nvSpPr>
        <p:spPr>
          <a:xfrm>
            <a:off x="4244352" y="3164752"/>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76" name="Trapezoid 175"/>
          <p:cNvSpPr/>
          <p:nvPr/>
        </p:nvSpPr>
        <p:spPr>
          <a:xfrm rot="5400000">
            <a:off x="4523641" y="3391294"/>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7" name="Rectangle 176"/>
          <p:cNvSpPr/>
          <p:nvPr/>
        </p:nvSpPr>
        <p:spPr>
          <a:xfrm>
            <a:off x="4358676" y="3292496"/>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79" name="Trapezoid 178"/>
          <p:cNvSpPr/>
          <p:nvPr/>
        </p:nvSpPr>
        <p:spPr>
          <a:xfrm rot="5400000">
            <a:off x="4539486" y="561905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0" name="Trapezoid 179"/>
          <p:cNvSpPr/>
          <p:nvPr/>
        </p:nvSpPr>
        <p:spPr>
          <a:xfrm rot="5400000">
            <a:off x="4541697" y="394823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2" name="Trapezoid 181"/>
          <p:cNvSpPr/>
          <p:nvPr/>
        </p:nvSpPr>
        <p:spPr>
          <a:xfrm rot="5400000">
            <a:off x="4546374" y="450517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3" name="Trapezoid 182"/>
          <p:cNvSpPr/>
          <p:nvPr/>
        </p:nvSpPr>
        <p:spPr>
          <a:xfrm rot="5400000">
            <a:off x="4539486" y="506211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21" name="Rectangle 220"/>
          <p:cNvSpPr/>
          <p:nvPr/>
        </p:nvSpPr>
        <p:spPr>
          <a:xfrm>
            <a:off x="4984109" y="3164752"/>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31" name="Trapezoid 230"/>
          <p:cNvSpPr/>
          <p:nvPr/>
        </p:nvSpPr>
        <p:spPr>
          <a:xfrm rot="5400000">
            <a:off x="5254240" y="3391294"/>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2" name="Rectangle 231"/>
          <p:cNvSpPr/>
          <p:nvPr/>
        </p:nvSpPr>
        <p:spPr>
          <a:xfrm>
            <a:off x="5089275" y="3292496"/>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34" name="Trapezoid 233"/>
          <p:cNvSpPr/>
          <p:nvPr/>
        </p:nvSpPr>
        <p:spPr>
          <a:xfrm rot="5400000">
            <a:off x="5270085" y="561905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5" name="Trapezoid 234"/>
          <p:cNvSpPr/>
          <p:nvPr/>
        </p:nvSpPr>
        <p:spPr>
          <a:xfrm rot="5400000">
            <a:off x="5272296" y="394823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6" name="Trapezoid 235"/>
          <p:cNvSpPr/>
          <p:nvPr/>
        </p:nvSpPr>
        <p:spPr>
          <a:xfrm rot="5400000">
            <a:off x="5276973" y="450517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46" name="Trapezoid 245"/>
          <p:cNvSpPr/>
          <p:nvPr/>
        </p:nvSpPr>
        <p:spPr>
          <a:xfrm rot="5400000">
            <a:off x="5270085" y="506211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48" name="Rectangle 247"/>
          <p:cNvSpPr/>
          <p:nvPr/>
        </p:nvSpPr>
        <p:spPr>
          <a:xfrm>
            <a:off x="5709107" y="316825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52" name="Trapezoid 251"/>
          <p:cNvSpPr/>
          <p:nvPr/>
        </p:nvSpPr>
        <p:spPr>
          <a:xfrm rot="5400000">
            <a:off x="5984839" y="339479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3" name="Rectangle 252"/>
          <p:cNvSpPr/>
          <p:nvPr/>
        </p:nvSpPr>
        <p:spPr>
          <a:xfrm>
            <a:off x="5819874" y="329599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55" name="Trapezoid 254"/>
          <p:cNvSpPr/>
          <p:nvPr/>
        </p:nvSpPr>
        <p:spPr>
          <a:xfrm rot="5400000">
            <a:off x="6000684" y="562256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6" name="Trapezoid 255"/>
          <p:cNvSpPr/>
          <p:nvPr/>
        </p:nvSpPr>
        <p:spPr>
          <a:xfrm rot="5400000">
            <a:off x="6002895" y="395173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7" name="Trapezoid 256"/>
          <p:cNvSpPr/>
          <p:nvPr/>
        </p:nvSpPr>
        <p:spPr>
          <a:xfrm rot="5400000">
            <a:off x="6007572" y="450867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8" name="Trapezoid 257"/>
          <p:cNvSpPr/>
          <p:nvPr/>
        </p:nvSpPr>
        <p:spPr>
          <a:xfrm rot="5400000">
            <a:off x="6000684" y="506561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60" name="Rectangle 259"/>
          <p:cNvSpPr/>
          <p:nvPr/>
        </p:nvSpPr>
        <p:spPr>
          <a:xfrm>
            <a:off x="6434310" y="316825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62" name="Trapezoid 261"/>
          <p:cNvSpPr/>
          <p:nvPr/>
        </p:nvSpPr>
        <p:spPr>
          <a:xfrm rot="5400000">
            <a:off x="6715438" y="339479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63" name="Rectangle 262"/>
          <p:cNvSpPr/>
          <p:nvPr/>
        </p:nvSpPr>
        <p:spPr>
          <a:xfrm>
            <a:off x="6550473" y="329599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66" name="Trapezoid 265"/>
          <p:cNvSpPr/>
          <p:nvPr/>
        </p:nvSpPr>
        <p:spPr>
          <a:xfrm rot="5400000">
            <a:off x="6731283" y="562256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73" name="Trapezoid 272"/>
          <p:cNvSpPr/>
          <p:nvPr/>
        </p:nvSpPr>
        <p:spPr>
          <a:xfrm rot="5400000">
            <a:off x="6733494" y="395173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74" name="Trapezoid 273"/>
          <p:cNvSpPr/>
          <p:nvPr/>
        </p:nvSpPr>
        <p:spPr>
          <a:xfrm rot="5400000">
            <a:off x="6738171" y="450867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75" name="Trapezoid 274"/>
          <p:cNvSpPr/>
          <p:nvPr/>
        </p:nvSpPr>
        <p:spPr>
          <a:xfrm rot="5400000">
            <a:off x="6731283" y="506561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22" name="Rounded Rectangle 221"/>
          <p:cNvSpPr/>
          <p:nvPr/>
        </p:nvSpPr>
        <p:spPr>
          <a:xfrm>
            <a:off x="2063926" y="3245577"/>
            <a:ext cx="620640" cy="532244"/>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lumMod val="65000"/>
                  </a:schemeClr>
                </a:solidFill>
                <a:latin typeface="Helvetica Neue" charset="0"/>
                <a:ea typeface="Helvetica Neue" charset="0"/>
                <a:cs typeface="Helvetica Neue" charset="0"/>
              </a:rPr>
              <a:t>Filter  Map</a:t>
            </a:r>
          </a:p>
        </p:txBody>
      </p:sp>
      <p:sp>
        <p:nvSpPr>
          <p:cNvPr id="285" name="Rounded Rectangle 284"/>
          <p:cNvSpPr/>
          <p:nvPr/>
        </p:nvSpPr>
        <p:spPr>
          <a:xfrm>
            <a:off x="6443458" y="324557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lumMod val="65000"/>
                  </a:schemeClr>
                </a:solidFill>
                <a:latin typeface="Helvetica Neue" charset="0"/>
                <a:ea typeface="Helvetica Neue" charset="0"/>
                <a:cs typeface="Helvetica Neue" charset="0"/>
              </a:rPr>
              <a:t>Filter</a:t>
            </a:r>
          </a:p>
        </p:txBody>
      </p:sp>
      <p:sp>
        <p:nvSpPr>
          <p:cNvPr id="286" name="Rounded Rectangle 285"/>
          <p:cNvSpPr/>
          <p:nvPr/>
        </p:nvSpPr>
        <p:spPr>
          <a:xfrm>
            <a:off x="2794525" y="324557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Helvetica Neue" charset="0"/>
                <a:ea typeface="Helvetica Neue" charset="0"/>
                <a:cs typeface="Helvetica Neue" charset="0"/>
              </a:rPr>
              <a:t>D1</a:t>
            </a:r>
          </a:p>
        </p:txBody>
      </p:sp>
      <p:sp>
        <p:nvSpPr>
          <p:cNvPr id="287" name="Rounded Rectangle 286"/>
          <p:cNvSpPr/>
          <p:nvPr/>
        </p:nvSpPr>
        <p:spPr>
          <a:xfrm>
            <a:off x="3522509" y="324557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Helvetica Neue" charset="0"/>
                <a:ea typeface="Helvetica Neue" charset="0"/>
                <a:cs typeface="Helvetica Neue" charset="0"/>
              </a:rPr>
              <a:t>D2</a:t>
            </a:r>
          </a:p>
        </p:txBody>
      </p:sp>
      <p:sp>
        <p:nvSpPr>
          <p:cNvPr id="288" name="Rounded Rectangle 287"/>
          <p:cNvSpPr/>
          <p:nvPr/>
        </p:nvSpPr>
        <p:spPr>
          <a:xfrm>
            <a:off x="4253500" y="324557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lumMod val="65000"/>
                  </a:schemeClr>
                </a:solidFill>
                <a:latin typeface="Helvetica Neue" charset="0"/>
                <a:ea typeface="Helvetica Neue" charset="0"/>
                <a:cs typeface="Helvetica Neue" charset="0"/>
              </a:rPr>
              <a:t>Map</a:t>
            </a:r>
          </a:p>
        </p:txBody>
      </p:sp>
      <p:sp>
        <p:nvSpPr>
          <p:cNvPr id="289" name="Rounded Rectangle 288"/>
          <p:cNvSpPr/>
          <p:nvPr/>
        </p:nvSpPr>
        <p:spPr>
          <a:xfrm>
            <a:off x="4993257" y="324557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Helvetica Neue" charset="0"/>
                <a:ea typeface="Helvetica Neue" charset="0"/>
                <a:cs typeface="Helvetica Neue" charset="0"/>
              </a:rPr>
              <a:t>R1</a:t>
            </a:r>
          </a:p>
        </p:txBody>
      </p:sp>
      <p:sp>
        <p:nvSpPr>
          <p:cNvPr id="290" name="Rounded Rectangle 289"/>
          <p:cNvSpPr/>
          <p:nvPr/>
        </p:nvSpPr>
        <p:spPr>
          <a:xfrm>
            <a:off x="5718255" y="324557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Helvetica Neue" charset="0"/>
                <a:ea typeface="Helvetica Neue" charset="0"/>
                <a:cs typeface="Helvetica Neue" charset="0"/>
              </a:rPr>
              <a:t>R2</a:t>
            </a:r>
          </a:p>
        </p:txBody>
      </p:sp>
      <p:sp>
        <p:nvSpPr>
          <p:cNvPr id="293" name="Rectangle 292"/>
          <p:cNvSpPr/>
          <p:nvPr/>
        </p:nvSpPr>
        <p:spPr>
          <a:xfrm>
            <a:off x="2864189"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4" name="Rectangle 293"/>
          <p:cNvSpPr/>
          <p:nvPr/>
        </p:nvSpPr>
        <p:spPr>
          <a:xfrm>
            <a:off x="3025639"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5" name="Rectangle 294"/>
          <p:cNvSpPr/>
          <p:nvPr/>
        </p:nvSpPr>
        <p:spPr>
          <a:xfrm>
            <a:off x="3187090"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9" name="Rounded Rectangle 298"/>
          <p:cNvSpPr/>
          <p:nvPr/>
        </p:nvSpPr>
        <p:spPr>
          <a:xfrm>
            <a:off x="3513361"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01" name="Rectangle 300"/>
          <p:cNvSpPr/>
          <p:nvPr/>
        </p:nvSpPr>
        <p:spPr>
          <a:xfrm>
            <a:off x="3589557"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2" name="Rectangle 301"/>
          <p:cNvSpPr/>
          <p:nvPr/>
        </p:nvSpPr>
        <p:spPr>
          <a:xfrm>
            <a:off x="3751007"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3" name="Rectangle 302"/>
          <p:cNvSpPr/>
          <p:nvPr/>
        </p:nvSpPr>
        <p:spPr>
          <a:xfrm>
            <a:off x="3912458"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4" name="Rounded Rectangle 303"/>
          <p:cNvSpPr/>
          <p:nvPr/>
        </p:nvSpPr>
        <p:spPr>
          <a:xfrm>
            <a:off x="4244352"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06" name="Rectangle 305"/>
          <p:cNvSpPr/>
          <p:nvPr/>
        </p:nvSpPr>
        <p:spPr>
          <a:xfrm>
            <a:off x="4320940"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7" name="Rectangle 306"/>
          <p:cNvSpPr/>
          <p:nvPr/>
        </p:nvSpPr>
        <p:spPr>
          <a:xfrm>
            <a:off x="4482390"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8" name="Rectangle 307"/>
          <p:cNvSpPr/>
          <p:nvPr/>
        </p:nvSpPr>
        <p:spPr>
          <a:xfrm>
            <a:off x="4643841"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9" name="Rounded Rectangle 308"/>
          <p:cNvSpPr/>
          <p:nvPr/>
        </p:nvSpPr>
        <p:spPr>
          <a:xfrm>
            <a:off x="4984109"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11" name="Rectangle 310"/>
          <p:cNvSpPr/>
          <p:nvPr/>
        </p:nvSpPr>
        <p:spPr>
          <a:xfrm>
            <a:off x="5069855"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2" name="Rectangle 311"/>
          <p:cNvSpPr/>
          <p:nvPr/>
        </p:nvSpPr>
        <p:spPr>
          <a:xfrm>
            <a:off x="5231305"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3" name="Rectangle 312"/>
          <p:cNvSpPr/>
          <p:nvPr/>
        </p:nvSpPr>
        <p:spPr>
          <a:xfrm>
            <a:off x="5392756"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4" name="Rounded Rectangle 313"/>
          <p:cNvSpPr/>
          <p:nvPr/>
        </p:nvSpPr>
        <p:spPr>
          <a:xfrm>
            <a:off x="5709107"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16" name="Rectangle 315"/>
          <p:cNvSpPr/>
          <p:nvPr/>
        </p:nvSpPr>
        <p:spPr>
          <a:xfrm>
            <a:off x="5796340"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7" name="Rectangle 316"/>
          <p:cNvSpPr/>
          <p:nvPr/>
        </p:nvSpPr>
        <p:spPr>
          <a:xfrm>
            <a:off x="5950702"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8" name="Rectangle 317"/>
          <p:cNvSpPr/>
          <p:nvPr/>
        </p:nvSpPr>
        <p:spPr>
          <a:xfrm>
            <a:off x="6112153"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9" name="Rounded Rectangle 318"/>
          <p:cNvSpPr/>
          <p:nvPr/>
        </p:nvSpPr>
        <p:spPr>
          <a:xfrm>
            <a:off x="6434310"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21" name="Rectangle 320"/>
          <p:cNvSpPr/>
          <p:nvPr/>
        </p:nvSpPr>
        <p:spPr>
          <a:xfrm>
            <a:off x="6509060"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22" name="Rectangle 321"/>
          <p:cNvSpPr/>
          <p:nvPr/>
        </p:nvSpPr>
        <p:spPr>
          <a:xfrm>
            <a:off x="6670510"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23" name="Rectangle 322"/>
          <p:cNvSpPr/>
          <p:nvPr/>
        </p:nvSpPr>
        <p:spPr>
          <a:xfrm>
            <a:off x="6831961"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64" name="Rectangle 163"/>
          <p:cNvSpPr/>
          <p:nvPr/>
        </p:nvSpPr>
        <p:spPr>
          <a:xfrm>
            <a:off x="3578054" y="261217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68" name="Rectangle 167"/>
          <p:cNvSpPr/>
          <p:nvPr/>
        </p:nvSpPr>
        <p:spPr>
          <a:xfrm>
            <a:off x="3739504" y="261217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74" name="Rectangle 173"/>
          <p:cNvSpPr/>
          <p:nvPr/>
        </p:nvSpPr>
        <p:spPr>
          <a:xfrm>
            <a:off x="3900955" y="261217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78" name="Rectangle 177"/>
          <p:cNvSpPr/>
          <p:nvPr/>
        </p:nvSpPr>
        <p:spPr>
          <a:xfrm>
            <a:off x="5784837" y="261217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87" name="Rectangle 186"/>
          <p:cNvSpPr/>
          <p:nvPr/>
        </p:nvSpPr>
        <p:spPr>
          <a:xfrm>
            <a:off x="5939199" y="261217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3" name="Rectangle 222"/>
          <p:cNvSpPr/>
          <p:nvPr/>
        </p:nvSpPr>
        <p:spPr>
          <a:xfrm>
            <a:off x="6100650" y="261217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33" name="Rounded Rectangle 232"/>
          <p:cNvSpPr/>
          <p:nvPr/>
        </p:nvSpPr>
        <p:spPr>
          <a:xfrm>
            <a:off x="3190050" y="1837307"/>
            <a:ext cx="1357772" cy="570640"/>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onaco" charset="0"/>
                <a:ea typeface="Monaco" charset="0"/>
                <a:cs typeface="Monaco" charset="0"/>
              </a:rPr>
              <a:t>distinct</a:t>
            </a:r>
          </a:p>
        </p:txBody>
      </p:sp>
      <p:sp>
        <p:nvSpPr>
          <p:cNvPr id="247" name="Rounded Rectangle 246"/>
          <p:cNvSpPr/>
          <p:nvPr/>
        </p:nvSpPr>
        <p:spPr>
          <a:xfrm>
            <a:off x="5370694" y="1839347"/>
            <a:ext cx="1357772" cy="570640"/>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onaco" charset="0"/>
                <a:ea typeface="Monaco" charset="0"/>
                <a:cs typeface="Monaco" charset="0"/>
              </a:rPr>
              <a:t>reduce</a:t>
            </a:r>
          </a:p>
        </p:txBody>
      </p:sp>
      <p:sp>
        <p:nvSpPr>
          <p:cNvPr id="249" name="Rounded Rectangle 248">
            <a:extLst>
              <a:ext uri="{FF2B5EF4-FFF2-40B4-BE49-F238E27FC236}">
                <a16:creationId xmlns="" xmlns:a16="http://schemas.microsoft.com/office/drawing/2014/main" id="{DDB78E1C-FFA3-A746-B5BE-00F41780BD82}"/>
              </a:ext>
            </a:extLst>
          </p:cNvPr>
          <p:cNvSpPr/>
          <p:nvPr/>
        </p:nvSpPr>
        <p:spPr>
          <a:xfrm>
            <a:off x="152400" y="4223733"/>
            <a:ext cx="8762999" cy="1457048"/>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Neue" charset="0"/>
                <a:ea typeface="Helvetica Neue" charset="0"/>
                <a:cs typeface="Helvetica Neue" charset="0"/>
              </a:rPr>
              <a:t>How can we reduce the </a:t>
            </a:r>
          </a:p>
          <a:p>
            <a:pPr algn="ctr"/>
            <a:r>
              <a:rPr lang="en-US" sz="3200" b="1" dirty="0">
                <a:solidFill>
                  <a:srgbClr val="FF0000"/>
                </a:solidFill>
                <a:latin typeface="Helvetica Neue" charset="0"/>
                <a:ea typeface="Helvetica Neue" charset="0"/>
                <a:cs typeface="Helvetica Neue" charset="0"/>
              </a:rPr>
              <a:t>memory</a:t>
            </a:r>
            <a:r>
              <a:rPr lang="en-US" sz="3200" b="1" dirty="0">
                <a:solidFill>
                  <a:schemeClr val="tx1"/>
                </a:solidFill>
                <a:latin typeface="Helvetica Neue" charset="0"/>
                <a:ea typeface="Helvetica Neue" charset="0"/>
                <a:cs typeface="Helvetica Neue" charset="0"/>
              </a:rPr>
              <a:t> footprint of </a:t>
            </a:r>
            <a:r>
              <a:rPr lang="en-US" sz="3200" b="1" dirty="0" err="1">
                <a:solidFill>
                  <a:srgbClr val="FF0000"/>
                </a:solidFill>
                <a:latin typeface="Helvetica Neue" charset="0"/>
                <a:ea typeface="Helvetica Neue" charset="0"/>
                <a:cs typeface="Helvetica Neue" charset="0"/>
              </a:rPr>
              <a:t>stateful</a:t>
            </a:r>
            <a:r>
              <a:rPr lang="en-US" sz="3200" b="1" dirty="0">
                <a:solidFill>
                  <a:srgbClr val="FF0000"/>
                </a:solidFill>
                <a:latin typeface="Helvetica Neue" charset="0"/>
                <a:ea typeface="Helvetica Neue" charset="0"/>
                <a:cs typeface="Helvetica Neue" charset="0"/>
              </a:rPr>
              <a:t> </a:t>
            </a:r>
            <a:r>
              <a:rPr lang="en-US" sz="3200" b="1" dirty="0">
                <a:solidFill>
                  <a:schemeClr val="tx1"/>
                </a:solidFill>
                <a:latin typeface="Helvetica Neue" charset="0"/>
                <a:ea typeface="Helvetica Neue" charset="0"/>
                <a:cs typeface="Helvetica Neue" charset="0"/>
              </a:rPr>
              <a:t>operators?</a:t>
            </a:r>
            <a:endParaRPr lang="en-US" sz="3200" dirty="0">
              <a:solidFill>
                <a:schemeClr val="tx1"/>
              </a:solidFill>
              <a:latin typeface="Helvetica Neue" charset="0"/>
              <a:ea typeface="Helvetica Neue" charset="0"/>
              <a:cs typeface="Helvetica Neue" charset="0"/>
            </a:endParaRPr>
          </a:p>
        </p:txBody>
      </p:sp>
      <p:sp>
        <p:nvSpPr>
          <p:cNvPr id="250" name="Rectangle 249"/>
          <p:cNvSpPr/>
          <p:nvPr/>
        </p:nvSpPr>
        <p:spPr>
          <a:xfrm>
            <a:off x="4063943" y="2614645"/>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51" name="Rectangle 250"/>
          <p:cNvSpPr/>
          <p:nvPr/>
        </p:nvSpPr>
        <p:spPr>
          <a:xfrm>
            <a:off x="3405823" y="2608048"/>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54" name="Rectangle 253"/>
          <p:cNvSpPr/>
          <p:nvPr/>
        </p:nvSpPr>
        <p:spPr>
          <a:xfrm>
            <a:off x="6286962" y="261495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59" name="Rectangle 258"/>
          <p:cNvSpPr/>
          <p:nvPr/>
        </p:nvSpPr>
        <p:spPr>
          <a:xfrm>
            <a:off x="5618468" y="2613278"/>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61664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9"/>
                                        </p:tgtEl>
                                        <p:attrNameLst>
                                          <p:attrName>style.visibility</p:attrName>
                                        </p:attrNameLst>
                                      </p:cBhvr>
                                      <p:to>
                                        <p:strVal val="visible"/>
                                      </p:to>
                                    </p:set>
                                  </p:childTnLst>
                                </p:cTn>
                              </p:par>
                              <p:par>
                                <p:cTn id="47" presetID="6" presetClass="emph" presetSubtype="0" autoRev="1" fill="hold" grpId="1" nodeType="withEffect">
                                  <p:stCondLst>
                                    <p:cond delay="0"/>
                                  </p:stCondLst>
                                  <p:childTnLst>
                                    <p:animScale>
                                      <p:cBhvr>
                                        <p:cTn id="48" dur="500" fill="hold"/>
                                        <p:tgtEl>
                                          <p:spTgt spid="233"/>
                                        </p:tgtEl>
                                      </p:cBhvr>
                                      <p:by x="150000" y="150000"/>
                                    </p:animScale>
                                  </p:childTnLst>
                                </p:cTn>
                              </p:par>
                              <p:par>
                                <p:cTn id="49" presetID="6" presetClass="emph" presetSubtype="0" autoRev="1" fill="hold" grpId="1" nodeType="withEffect">
                                  <p:stCondLst>
                                    <p:cond delay="0"/>
                                  </p:stCondLst>
                                  <p:childTnLst>
                                    <p:animScale>
                                      <p:cBhvr>
                                        <p:cTn id="50" dur="500" fill="hold"/>
                                        <p:tgtEl>
                                          <p:spTgt spid="24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285" grpId="0" animBg="1"/>
      <p:bldP spid="286" grpId="0" animBg="1"/>
      <p:bldP spid="287" grpId="0" animBg="1"/>
      <p:bldP spid="288" grpId="0" animBg="1"/>
      <p:bldP spid="289" grpId="0" animBg="1"/>
      <p:bldP spid="290" grpId="0" animBg="1"/>
      <p:bldP spid="164" grpId="0" animBg="1"/>
      <p:bldP spid="168" grpId="0" animBg="1"/>
      <p:bldP spid="174" grpId="0" animBg="1"/>
      <p:bldP spid="178" grpId="0" animBg="1"/>
      <p:bldP spid="187" grpId="0" animBg="1"/>
      <p:bldP spid="223" grpId="0" animBg="1"/>
      <p:bldP spid="233" grpId="0" animBg="1"/>
      <p:bldP spid="233" grpId="1" animBg="1"/>
      <p:bldP spid="247" grpId="0" animBg="1"/>
      <p:bldP spid="247" grpId="1" animBg="1"/>
      <p:bldP spid="249" grpId="0" animBg="1"/>
      <p:bldP spid="250" grpId="0" animBg="1"/>
      <p:bldP spid="251" grpId="0" animBg="1"/>
      <p:bldP spid="254" grpId="0" animBg="1"/>
      <p:bldP spid="2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400"/>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Observations: </a:t>
            </a:r>
            <a:b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Nature of Monitoring Tasks</a:t>
            </a:r>
            <a:endParaRPr lang="en-US" b="1" dirty="0">
              <a:solidFill>
                <a:srgbClr val="FF0000"/>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22</a:t>
            </a:fld>
            <a:endParaRPr lang="en-US" dirty="0"/>
          </a:p>
        </p:txBody>
      </p:sp>
      <p:pic>
        <p:nvPicPr>
          <p:cNvPr id="5" name="Picture 4"/>
          <p:cNvPicPr>
            <a:picLocks noChangeAspect="1"/>
          </p:cNvPicPr>
          <p:nvPr/>
        </p:nvPicPr>
        <p:blipFill>
          <a:blip r:embed="rId3"/>
          <a:stretch>
            <a:fillRect/>
          </a:stretch>
        </p:blipFill>
        <p:spPr>
          <a:xfrm>
            <a:off x="549292" y="2369423"/>
            <a:ext cx="4264743" cy="3171667"/>
          </a:xfrm>
          <a:prstGeom prst="rect">
            <a:avLst/>
          </a:prstGeom>
        </p:spPr>
      </p:pic>
      <p:sp>
        <p:nvSpPr>
          <p:cNvPr id="6" name="Rectangular Callout 5"/>
          <p:cNvSpPr/>
          <p:nvPr/>
        </p:nvSpPr>
        <p:spPr>
          <a:xfrm>
            <a:off x="5322727" y="2210765"/>
            <a:ext cx="3439308" cy="855592"/>
          </a:xfrm>
          <a:prstGeom prst="wedgeRectCallout">
            <a:avLst>
              <a:gd name="adj1" fmla="val -126652"/>
              <a:gd name="adj2" fmla="val 52104"/>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2"/>
                </a:solidFill>
                <a:latin typeface="Helvetica Neue" charset="0"/>
                <a:ea typeface="Helvetica Neue" charset="0"/>
                <a:cs typeface="Helvetica Neue" charset="0"/>
              </a:rPr>
              <a:t>DNS Reflection Attack Victims</a:t>
            </a:r>
          </a:p>
        </p:txBody>
      </p:sp>
      <p:sp>
        <p:nvSpPr>
          <p:cNvPr id="7" name="Rectangular Callout 6"/>
          <p:cNvSpPr/>
          <p:nvPr/>
        </p:nvSpPr>
        <p:spPr>
          <a:xfrm>
            <a:off x="5322729" y="4628725"/>
            <a:ext cx="3282651" cy="696934"/>
          </a:xfrm>
          <a:prstGeom prst="wedgeRectCallout">
            <a:avLst>
              <a:gd name="adj1" fmla="val -106981"/>
              <a:gd name="adj2" fmla="val -1086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2"/>
                </a:solidFill>
                <a:latin typeface="Helvetica Neue" charset="0"/>
                <a:ea typeface="Helvetica Neue" charset="0"/>
                <a:cs typeface="Helvetica Neue" charset="0"/>
              </a:rPr>
              <a:t>All Hosts</a:t>
            </a:r>
          </a:p>
        </p:txBody>
      </p:sp>
      <p:sp>
        <p:nvSpPr>
          <p:cNvPr id="8" name="Rounded Rectangle 7">
            <a:extLst>
              <a:ext uri="{FF2B5EF4-FFF2-40B4-BE49-F238E27FC236}">
                <a16:creationId xmlns="" xmlns:a16="http://schemas.microsoft.com/office/drawing/2014/main" id="{DDB78E1C-FFA3-A746-B5BE-00F41780BD82}"/>
              </a:ext>
            </a:extLst>
          </p:cNvPr>
          <p:cNvSpPr/>
          <p:nvPr/>
        </p:nvSpPr>
        <p:spPr>
          <a:xfrm>
            <a:off x="152400" y="4223733"/>
            <a:ext cx="8762999" cy="1457048"/>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Most monitoring tasks are looking for </a:t>
            </a:r>
            <a:r>
              <a:rPr lang="en-US" sz="3600" b="1" dirty="0">
                <a:solidFill>
                  <a:srgbClr val="FF0000"/>
                </a:solidFill>
                <a:latin typeface="Helvetica Neue" charset="0"/>
                <a:ea typeface="Helvetica Neue" charset="0"/>
                <a:cs typeface="Helvetica Neue" charset="0"/>
              </a:rPr>
              <a:t>needles in a haystack</a:t>
            </a:r>
            <a:endParaRPr lang="en-US" sz="3600" dirty="0">
              <a:solidFill>
                <a:srgbClr val="FF0000"/>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8243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50624" cy="4876800"/>
          </a:xfrm>
        </p:spPr>
        <p:txBody>
          <a:bodyPr/>
          <a:lstStyle/>
          <a:p>
            <a:pPr marL="0" indent="0">
              <a:buNone/>
            </a:pPr>
            <a:r>
              <a:rPr lang="en-US" b="1" dirty="0">
                <a:solidFill>
                  <a:schemeClr val="accent2"/>
                </a:solidFill>
                <a:latin typeface="Helvetica Neue" charset="0"/>
                <a:ea typeface="Helvetica Neue" charset="0"/>
                <a:cs typeface="Helvetica Neue" charset="0"/>
              </a:rPr>
              <a:t>Detecting DNS Reflection Attack</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23</a:t>
            </a:fld>
            <a:endParaRPr lang="en-US"/>
          </a:p>
        </p:txBody>
      </p:sp>
      <p:sp>
        <p:nvSpPr>
          <p:cNvPr id="5" name="TextBox 4"/>
          <p:cNvSpPr txBox="1"/>
          <p:nvPr/>
        </p:nvSpPr>
        <p:spPr>
          <a:xfrm>
            <a:off x="457200" y="2236191"/>
            <a:ext cx="7516801" cy="2308324"/>
          </a:xfrm>
          <a:prstGeom prst="rect">
            <a:avLst/>
          </a:prstGeom>
          <a:noFill/>
        </p:spPr>
        <p:txBody>
          <a:bodyPr wrap="none" rtlCol="0">
            <a:spAutoFit/>
          </a:bodyPr>
          <a:lstStyle/>
          <a:p>
            <a:r>
              <a:rPr lang="en-US" sz="2400" dirty="0">
                <a:latin typeface="Consolas" charset="0"/>
                <a:ea typeface="Consolas" charset="0"/>
                <a:cs typeface="Consolas" charset="0"/>
              </a:rPr>
              <a:t>victim = </a:t>
            </a:r>
            <a:r>
              <a:rPr lang="en-US" sz="2400" dirty="0" err="1">
                <a:latin typeface="Consolas" charset="0"/>
                <a:ea typeface="Consolas" charset="0"/>
                <a:cs typeface="Consolas" charset="0"/>
              </a:rPr>
              <a:t>pktStream</a:t>
            </a:r>
            <a:endParaRPr lang="en-US" sz="2400" dirty="0">
              <a:latin typeface="Consolas" charset="0"/>
              <a:ea typeface="Consolas" charset="0"/>
              <a:cs typeface="Consolas" charset="0"/>
            </a:endParaRPr>
          </a:p>
          <a:p>
            <a:r>
              <a:rPr lang="en-US" sz="2400" dirty="0">
                <a:latin typeface="Consolas" charset="0"/>
                <a:ea typeface="Consolas" charset="0"/>
                <a:cs typeface="Consolas" charset="0"/>
              </a:rPr>
              <a:t>				 </a:t>
            </a:r>
            <a:r>
              <a:rPr lang="en-US" sz="2400" b="1" dirty="0">
                <a:solidFill>
                  <a:srgbClr val="FF0000"/>
                </a:solidFill>
                <a:latin typeface="Consolas" charset="0"/>
                <a:ea typeface="Consolas" charset="0"/>
                <a:cs typeface="Consolas" charset="0"/>
              </a:rPr>
              <a:t>.map(</a:t>
            </a:r>
            <a:r>
              <a:rPr lang="en-US" sz="2400" b="1" dirty="0" err="1">
                <a:solidFill>
                  <a:srgbClr val="FF0000"/>
                </a:solidFill>
                <a:latin typeface="Consolas" charset="0"/>
                <a:ea typeface="Consolas" charset="0"/>
                <a:cs typeface="Consolas" charset="0"/>
              </a:rPr>
              <a:t>dIP</a:t>
            </a:r>
            <a:r>
              <a:rPr lang="en-US" sz="2400" b="1" dirty="0">
                <a:solidFill>
                  <a:srgbClr val="FF0000"/>
                </a:solidFill>
                <a:latin typeface="Consolas" charset="0"/>
                <a:ea typeface="Consolas" charset="0"/>
                <a:cs typeface="Consolas" charset="0"/>
              </a:rPr>
              <a:t> =&gt; </a:t>
            </a:r>
            <a:r>
              <a:rPr lang="en-US" sz="2400" b="1" dirty="0" err="1">
                <a:solidFill>
                  <a:srgbClr val="FF0000"/>
                </a:solidFill>
                <a:latin typeface="Consolas" charset="0"/>
                <a:ea typeface="Consolas" charset="0"/>
                <a:cs typeface="Consolas" charset="0"/>
              </a:rPr>
              <a:t>dIP</a:t>
            </a:r>
            <a:r>
              <a:rPr lang="en-US" sz="2400" b="1" dirty="0">
                <a:solidFill>
                  <a:srgbClr val="FF0000"/>
                </a:solidFill>
                <a:latin typeface="Consolas" charset="0"/>
                <a:ea typeface="Consolas" charset="0"/>
                <a:cs typeface="Consolas" charset="0"/>
              </a:rPr>
              <a:t>/8)</a:t>
            </a:r>
          </a:p>
          <a:p>
            <a:pPr lvl="3"/>
            <a:r>
              <a:rPr lang="en-US" sz="2400" dirty="0">
                <a:latin typeface="Consolas" charset="0"/>
                <a:ea typeface="Consolas" charset="0"/>
                <a:cs typeface="Consolas" charset="0"/>
              </a:rPr>
              <a:t>    .filter(p =&gt; </a:t>
            </a:r>
            <a:r>
              <a:rPr lang="en-US" sz="2400" dirty="0" err="1">
                <a:latin typeface="Consolas" charset="0"/>
                <a:ea typeface="Consolas" charset="0"/>
                <a:cs typeface="Consolas" charset="0"/>
              </a:rPr>
              <a:t>p.udp.sPort</a:t>
            </a:r>
            <a:r>
              <a:rPr lang="en-US" sz="2400" dirty="0">
                <a:latin typeface="Consolas" charset="0"/>
                <a:ea typeface="Consolas" charset="0"/>
                <a:cs typeface="Consolas" charset="0"/>
              </a:rPr>
              <a:t> == 53)</a:t>
            </a:r>
          </a:p>
          <a:p>
            <a:pPr lvl="3"/>
            <a:r>
              <a:rPr lang="en-US" sz="2400" dirty="0">
                <a:latin typeface="Consolas" charset="0"/>
                <a:ea typeface="Consolas" charset="0"/>
                <a:cs typeface="Consolas" charset="0"/>
              </a:rPr>
              <a:t>    .map(p =&gt; (</a:t>
            </a:r>
            <a:r>
              <a:rPr lang="en-US" sz="2400" dirty="0" err="1">
                <a:latin typeface="Consolas" charset="0"/>
                <a:ea typeface="Consolas" charset="0"/>
                <a:cs typeface="Consolas" charset="0"/>
              </a:rPr>
              <a:t>p.dIP</a:t>
            </a:r>
            <a:r>
              <a:rPr lang="en-US" sz="2400" dirty="0">
                <a:latin typeface="Consolas" charset="0"/>
                <a:ea typeface="Consolas" charset="0"/>
                <a:cs typeface="Consolas" charset="0"/>
              </a:rPr>
              <a:t>, </a:t>
            </a:r>
            <a:r>
              <a:rPr lang="en-US" sz="2400" dirty="0" err="1">
                <a:latin typeface="Consolas" charset="0"/>
                <a:ea typeface="Consolas" charset="0"/>
                <a:cs typeface="Consolas" charset="0"/>
              </a:rPr>
              <a:t>p.sIP</a:t>
            </a:r>
            <a:r>
              <a:rPr lang="en-US" sz="2400" dirty="0">
                <a:latin typeface="Consolas" charset="0"/>
                <a:ea typeface="Consolas" charset="0"/>
                <a:cs typeface="Consolas" charset="0"/>
              </a:rPr>
              <a:t>))</a:t>
            </a:r>
          </a:p>
          <a:p>
            <a:pPr lvl="3"/>
            <a:r>
              <a:rPr lang="en-US" sz="2400" dirty="0">
                <a:latin typeface="Consolas" charset="0"/>
                <a:ea typeface="Consolas" charset="0"/>
                <a:cs typeface="Consolas" charset="0"/>
              </a:rPr>
              <a:t>    .distinct()</a:t>
            </a:r>
          </a:p>
          <a:p>
            <a:pPr lvl="3"/>
            <a:r>
              <a:rPr lang="en-US" sz="2400" dirty="0">
                <a:latin typeface="Consolas" charset="0"/>
                <a:ea typeface="Consolas" charset="0"/>
                <a:cs typeface="Consolas" charset="0"/>
              </a:rPr>
              <a:t>    …</a:t>
            </a:r>
          </a:p>
        </p:txBody>
      </p:sp>
      <p:sp>
        <p:nvSpPr>
          <p:cNvPr id="9" name="Title 1"/>
          <p:cNvSpPr>
            <a:spLocks noGrp="1"/>
          </p:cNvSpPr>
          <p:nvPr>
            <p:ph type="title"/>
          </p:nvPr>
        </p:nvSpPr>
        <p:spPr>
          <a:xfrm>
            <a:off x="152400" y="290513"/>
            <a:ext cx="8763000" cy="1143000"/>
          </a:xfrm>
        </p:spPr>
        <p:txBody>
          <a:bodyPr/>
          <a:lstStyle/>
          <a:p>
            <a:r>
              <a:rPr lang="en-US" sz="3800"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Observations: </a:t>
            </a:r>
            <a:br>
              <a:rPr lang="en-US" sz="3800"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US" sz="3800"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Possible to Reduce Memory Footprint</a:t>
            </a:r>
          </a:p>
        </p:txBody>
      </p:sp>
      <p:sp>
        <p:nvSpPr>
          <p:cNvPr id="10" name="TextBox 9">
            <a:extLst>
              <a:ext uri="{FF2B5EF4-FFF2-40B4-BE49-F238E27FC236}">
                <a16:creationId xmlns="" xmlns:a16="http://schemas.microsoft.com/office/drawing/2014/main" id="{BF715933-5610-A643-9A7D-7BA677FEF523}"/>
              </a:ext>
            </a:extLst>
          </p:cNvPr>
          <p:cNvSpPr txBox="1"/>
          <p:nvPr/>
        </p:nvSpPr>
        <p:spPr>
          <a:xfrm>
            <a:off x="4982985" y="2069504"/>
            <a:ext cx="3824839" cy="491994"/>
          </a:xfrm>
          <a:prstGeom prst="rect">
            <a:avLst/>
          </a:prstGeom>
          <a:noFill/>
        </p:spPr>
        <p:txBody>
          <a:bodyPr wrap="square" rtlCol="0">
            <a:spAutoFit/>
          </a:bodyPr>
          <a:lstStyle/>
          <a:p>
            <a:pPr algn="ctr">
              <a:lnSpc>
                <a:spcPct val="120000"/>
              </a:lnSpc>
            </a:pPr>
            <a:r>
              <a:rPr lang="en-US" sz="2400" b="1" dirty="0">
                <a:latin typeface="Helvetica Neue" panose="02000503000000020004" pitchFamily="2" charset="0"/>
                <a:ea typeface="Helvetica Neue" panose="02000503000000020004" pitchFamily="2" charset="0"/>
                <a:cs typeface="Helvetica Neue" panose="02000503000000020004" pitchFamily="2" charset="0"/>
              </a:rPr>
              <a:t>Only consider first 8 bits</a:t>
            </a:r>
          </a:p>
        </p:txBody>
      </p:sp>
      <p:sp>
        <p:nvSpPr>
          <p:cNvPr id="8" name="Rounded Rectangle 7">
            <a:extLst>
              <a:ext uri="{FF2B5EF4-FFF2-40B4-BE49-F238E27FC236}">
                <a16:creationId xmlns="" xmlns:a16="http://schemas.microsoft.com/office/drawing/2014/main" id="{DDB78E1C-FFA3-A746-B5BE-00F41780BD82}"/>
              </a:ext>
            </a:extLst>
          </p:cNvPr>
          <p:cNvSpPr/>
          <p:nvPr/>
        </p:nvSpPr>
        <p:spPr>
          <a:xfrm>
            <a:off x="251012" y="4544515"/>
            <a:ext cx="8762999" cy="1457048"/>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Queries at </a:t>
            </a:r>
            <a:r>
              <a:rPr lang="en-US" sz="3600" b="1" dirty="0">
                <a:solidFill>
                  <a:srgbClr val="FF0000"/>
                </a:solidFill>
                <a:latin typeface="Helvetica Neue" charset="0"/>
                <a:ea typeface="Helvetica Neue" charset="0"/>
                <a:cs typeface="Helvetica Neue" charset="0"/>
              </a:rPr>
              <a:t>coarser levels</a:t>
            </a:r>
            <a:r>
              <a:rPr lang="en-US" sz="3600" b="1" dirty="0">
                <a:solidFill>
                  <a:schemeClr val="tx1"/>
                </a:solidFill>
                <a:latin typeface="Helvetica Neue" charset="0"/>
                <a:ea typeface="Helvetica Neue" charset="0"/>
                <a:cs typeface="Helvetica Neue" charset="0"/>
              </a:rPr>
              <a:t> have smaller </a:t>
            </a:r>
            <a:r>
              <a:rPr lang="en-US" sz="3600" b="1" dirty="0">
                <a:solidFill>
                  <a:srgbClr val="FF0000"/>
                </a:solidFill>
                <a:latin typeface="Helvetica Neue" charset="0"/>
                <a:ea typeface="Helvetica Neue" charset="0"/>
                <a:cs typeface="Helvetica Neue" charset="0"/>
              </a:rPr>
              <a:t>memory footprint</a:t>
            </a:r>
            <a:endParaRPr lang="en-US" sz="3600" dirty="0">
              <a:solidFill>
                <a:srgbClr val="FF0000"/>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211144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50624" cy="4876800"/>
          </a:xfrm>
        </p:spPr>
        <p:txBody>
          <a:bodyPr/>
          <a:lstStyle/>
          <a:p>
            <a:pPr marL="0" indent="0">
              <a:buNone/>
            </a:pPr>
            <a:r>
              <a:rPr lang="en-US" b="1" dirty="0">
                <a:solidFill>
                  <a:schemeClr val="accent2"/>
                </a:solidFill>
                <a:latin typeface="Helvetica Neue" charset="0"/>
                <a:ea typeface="Helvetica Neue" charset="0"/>
                <a:cs typeface="Helvetica Neue" charset="0"/>
              </a:rPr>
              <a:t>Detecting DNS Reflection Attack</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24</a:t>
            </a:fld>
            <a:endParaRPr lang="en-US"/>
          </a:p>
        </p:txBody>
      </p:sp>
      <p:sp>
        <p:nvSpPr>
          <p:cNvPr id="5" name="TextBox 4"/>
          <p:cNvSpPr txBox="1"/>
          <p:nvPr/>
        </p:nvSpPr>
        <p:spPr>
          <a:xfrm>
            <a:off x="457200" y="2236191"/>
            <a:ext cx="7516801" cy="2308324"/>
          </a:xfrm>
          <a:prstGeom prst="rect">
            <a:avLst/>
          </a:prstGeom>
          <a:noFill/>
        </p:spPr>
        <p:txBody>
          <a:bodyPr wrap="none" rtlCol="0">
            <a:spAutoFit/>
          </a:bodyPr>
          <a:lstStyle/>
          <a:p>
            <a:r>
              <a:rPr lang="en-US" sz="2400" dirty="0">
                <a:latin typeface="Consolas" charset="0"/>
                <a:ea typeface="Consolas" charset="0"/>
                <a:cs typeface="Consolas" charset="0"/>
              </a:rPr>
              <a:t>victim = </a:t>
            </a:r>
            <a:r>
              <a:rPr lang="en-US" sz="2400" dirty="0" err="1">
                <a:latin typeface="Consolas" charset="0"/>
                <a:ea typeface="Consolas" charset="0"/>
                <a:cs typeface="Consolas" charset="0"/>
              </a:rPr>
              <a:t>pktStream</a:t>
            </a:r>
            <a:endParaRPr lang="en-US" sz="2400" dirty="0">
              <a:latin typeface="Consolas" charset="0"/>
              <a:ea typeface="Consolas" charset="0"/>
              <a:cs typeface="Consolas" charset="0"/>
            </a:endParaRPr>
          </a:p>
          <a:p>
            <a:r>
              <a:rPr lang="en-US" sz="2400" dirty="0">
                <a:latin typeface="Consolas" charset="0"/>
                <a:ea typeface="Consolas" charset="0"/>
                <a:cs typeface="Consolas" charset="0"/>
              </a:rPr>
              <a:t>				 .map(</a:t>
            </a:r>
            <a:r>
              <a:rPr lang="en-US" sz="2400" b="1" dirty="0" err="1">
                <a:solidFill>
                  <a:srgbClr val="FF0000"/>
                </a:solidFill>
                <a:latin typeface="Consolas" charset="0"/>
                <a:ea typeface="Consolas" charset="0"/>
                <a:cs typeface="Consolas" charset="0"/>
              </a:rPr>
              <a:t>dIP</a:t>
            </a:r>
            <a:r>
              <a:rPr lang="en-US" sz="2400" dirty="0">
                <a:solidFill>
                  <a:srgbClr val="FF0000"/>
                </a:solidFill>
                <a:latin typeface="Consolas" charset="0"/>
                <a:ea typeface="Consolas" charset="0"/>
                <a:cs typeface="Consolas" charset="0"/>
              </a:rPr>
              <a:t> </a:t>
            </a:r>
            <a:r>
              <a:rPr lang="en-US" sz="2400" dirty="0">
                <a:latin typeface="Consolas" charset="0"/>
                <a:ea typeface="Consolas" charset="0"/>
                <a:cs typeface="Consolas" charset="0"/>
              </a:rPr>
              <a:t>=&gt; </a:t>
            </a:r>
            <a:r>
              <a:rPr lang="en-US" sz="2400" dirty="0" err="1">
                <a:latin typeface="Consolas" charset="0"/>
                <a:ea typeface="Consolas" charset="0"/>
                <a:cs typeface="Consolas" charset="0"/>
              </a:rPr>
              <a:t>dIP</a:t>
            </a:r>
            <a:r>
              <a:rPr lang="en-US" sz="2400" dirty="0">
                <a:latin typeface="Consolas" charset="0"/>
                <a:ea typeface="Consolas" charset="0"/>
                <a:cs typeface="Consolas" charset="0"/>
              </a:rPr>
              <a:t>/8)</a:t>
            </a:r>
          </a:p>
          <a:p>
            <a:pPr lvl="3"/>
            <a:r>
              <a:rPr lang="en-US" sz="2400" dirty="0">
                <a:latin typeface="Consolas" charset="0"/>
                <a:ea typeface="Consolas" charset="0"/>
                <a:cs typeface="Consolas" charset="0"/>
              </a:rPr>
              <a:t>    .filter(p =&gt; </a:t>
            </a:r>
            <a:r>
              <a:rPr lang="en-US" sz="2400" dirty="0" err="1">
                <a:latin typeface="Consolas" charset="0"/>
                <a:ea typeface="Consolas" charset="0"/>
                <a:cs typeface="Consolas" charset="0"/>
              </a:rPr>
              <a:t>p.udp.sPort</a:t>
            </a:r>
            <a:r>
              <a:rPr lang="en-US" sz="2400" dirty="0">
                <a:latin typeface="Consolas" charset="0"/>
                <a:ea typeface="Consolas" charset="0"/>
                <a:cs typeface="Consolas" charset="0"/>
              </a:rPr>
              <a:t> == 53)</a:t>
            </a:r>
          </a:p>
          <a:p>
            <a:pPr lvl="3"/>
            <a:r>
              <a:rPr lang="en-US" sz="2400" dirty="0">
                <a:latin typeface="Consolas" charset="0"/>
                <a:ea typeface="Consolas" charset="0"/>
                <a:cs typeface="Consolas" charset="0"/>
              </a:rPr>
              <a:t>    .map(p =&gt; (</a:t>
            </a:r>
            <a:r>
              <a:rPr lang="en-US" sz="2400" dirty="0" err="1">
                <a:latin typeface="Consolas" charset="0"/>
                <a:ea typeface="Consolas" charset="0"/>
                <a:cs typeface="Consolas" charset="0"/>
              </a:rPr>
              <a:t>p.dIP</a:t>
            </a:r>
            <a:r>
              <a:rPr lang="en-US" sz="2400" dirty="0">
                <a:latin typeface="Consolas" charset="0"/>
                <a:ea typeface="Consolas" charset="0"/>
                <a:cs typeface="Consolas" charset="0"/>
              </a:rPr>
              <a:t>, </a:t>
            </a:r>
            <a:r>
              <a:rPr lang="en-US" sz="2400" dirty="0" err="1">
                <a:latin typeface="Consolas" charset="0"/>
                <a:ea typeface="Consolas" charset="0"/>
                <a:cs typeface="Consolas" charset="0"/>
              </a:rPr>
              <a:t>p.sIP</a:t>
            </a:r>
            <a:r>
              <a:rPr lang="en-US" sz="2400" dirty="0">
                <a:latin typeface="Consolas" charset="0"/>
                <a:ea typeface="Consolas" charset="0"/>
                <a:cs typeface="Consolas" charset="0"/>
              </a:rPr>
              <a:t>))</a:t>
            </a:r>
          </a:p>
          <a:p>
            <a:pPr lvl="3"/>
            <a:r>
              <a:rPr lang="en-US" sz="2400" dirty="0">
                <a:latin typeface="Consolas" charset="0"/>
                <a:ea typeface="Consolas" charset="0"/>
                <a:cs typeface="Consolas" charset="0"/>
              </a:rPr>
              <a:t>    .distinct()</a:t>
            </a:r>
          </a:p>
          <a:p>
            <a:pPr lvl="3"/>
            <a:r>
              <a:rPr lang="en-US" sz="2400" dirty="0">
                <a:latin typeface="Consolas" charset="0"/>
                <a:ea typeface="Consolas" charset="0"/>
                <a:cs typeface="Consolas" charset="0"/>
              </a:rPr>
              <a:t>    …</a:t>
            </a:r>
          </a:p>
        </p:txBody>
      </p:sp>
      <p:sp>
        <p:nvSpPr>
          <p:cNvPr id="9" name="Title 1"/>
          <p:cNvSpPr>
            <a:spLocks noGrp="1"/>
          </p:cNvSpPr>
          <p:nvPr>
            <p:ph type="title"/>
          </p:nvPr>
        </p:nvSpPr>
        <p:spPr>
          <a:xfrm>
            <a:off x="152400" y="290513"/>
            <a:ext cx="8763000" cy="1143000"/>
          </a:xfrm>
        </p:spPr>
        <p:txBody>
          <a:bodyPr/>
          <a:lstStyle/>
          <a:p>
            <a:r>
              <a:rPr lang="en-US" sz="3800"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Observations:</a:t>
            </a:r>
            <a:br>
              <a:rPr lang="en-US" sz="3800"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US" sz="3800"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Possible to Preserve Query Accuracy</a:t>
            </a:r>
          </a:p>
        </p:txBody>
      </p:sp>
      <p:sp>
        <p:nvSpPr>
          <p:cNvPr id="10" name="TextBox 9">
            <a:extLst>
              <a:ext uri="{FF2B5EF4-FFF2-40B4-BE49-F238E27FC236}">
                <a16:creationId xmlns="" xmlns:a16="http://schemas.microsoft.com/office/drawing/2014/main" id="{BF715933-5610-A643-9A7D-7BA677FEF523}"/>
              </a:ext>
            </a:extLst>
          </p:cNvPr>
          <p:cNvSpPr txBox="1"/>
          <p:nvPr/>
        </p:nvSpPr>
        <p:spPr>
          <a:xfrm>
            <a:off x="4149162" y="2236191"/>
            <a:ext cx="3824839" cy="491994"/>
          </a:xfrm>
          <a:prstGeom prst="rect">
            <a:avLst/>
          </a:prstGeom>
          <a:noFill/>
        </p:spPr>
        <p:txBody>
          <a:bodyPr wrap="square" rtlCol="0">
            <a:spAutoFit/>
          </a:bodyPr>
          <a:lstStyle/>
          <a:p>
            <a:pPr algn="ctr">
              <a:lnSpc>
                <a:spcPct val="120000"/>
              </a:lnSpc>
            </a:pPr>
            <a:r>
              <a:rPr lang="en-US" sz="2400" b="1" dirty="0">
                <a:latin typeface="Helvetica Neue" panose="02000503000000020004" pitchFamily="2" charset="0"/>
                <a:ea typeface="Helvetica Neue" panose="02000503000000020004" pitchFamily="2" charset="0"/>
                <a:cs typeface="Helvetica Neue" panose="02000503000000020004" pitchFamily="2" charset="0"/>
              </a:rPr>
              <a:t>Hierarchical packet field</a:t>
            </a:r>
          </a:p>
        </p:txBody>
      </p:sp>
      <p:sp>
        <p:nvSpPr>
          <p:cNvPr id="8" name="Rounded Rectangle 7">
            <a:extLst>
              <a:ext uri="{FF2B5EF4-FFF2-40B4-BE49-F238E27FC236}">
                <a16:creationId xmlns="" xmlns:a16="http://schemas.microsoft.com/office/drawing/2014/main" id="{DDB78E1C-FFA3-A746-B5BE-00F41780BD82}"/>
              </a:ext>
            </a:extLst>
          </p:cNvPr>
          <p:cNvSpPr/>
          <p:nvPr/>
        </p:nvSpPr>
        <p:spPr>
          <a:xfrm>
            <a:off x="152401" y="4544515"/>
            <a:ext cx="8762999" cy="1457048"/>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Query accuracy is preserved if refined with </a:t>
            </a:r>
            <a:r>
              <a:rPr lang="en-US" sz="3600" b="1" dirty="0">
                <a:solidFill>
                  <a:srgbClr val="FF0000"/>
                </a:solidFill>
                <a:latin typeface="Helvetica Neue" charset="0"/>
                <a:ea typeface="Helvetica Neue" charset="0"/>
                <a:cs typeface="Helvetica Neue" charset="0"/>
              </a:rPr>
              <a:t>hierarchical </a:t>
            </a:r>
            <a:r>
              <a:rPr lang="en-US" sz="3600" b="1" dirty="0">
                <a:solidFill>
                  <a:schemeClr val="tx1"/>
                </a:solidFill>
                <a:latin typeface="Helvetica Neue" charset="0"/>
                <a:ea typeface="Helvetica Neue" charset="0"/>
                <a:cs typeface="Helvetica Neue" charset="0"/>
              </a:rPr>
              <a:t>packet fields</a:t>
            </a:r>
            <a:endParaRPr lang="en-US" sz="36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213052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0207" y="3462507"/>
            <a:ext cx="638937" cy="187830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rapezoid 11"/>
          <p:cNvSpPr/>
          <p:nvPr/>
        </p:nvSpPr>
        <p:spPr>
          <a:xfrm rot="5400000">
            <a:off x="2197273" y="3689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 name="Rectangle 17"/>
          <p:cNvSpPr/>
          <p:nvPr/>
        </p:nvSpPr>
        <p:spPr>
          <a:xfrm>
            <a:off x="2032307" y="3590253"/>
            <a:ext cx="205399" cy="1657968"/>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0" name="Rounded Rectangle 19"/>
          <p:cNvSpPr/>
          <p:nvPr/>
        </p:nvSpPr>
        <p:spPr>
          <a:xfrm>
            <a:off x="1920207"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49" name="Trapezoid 148"/>
          <p:cNvSpPr/>
          <p:nvPr/>
        </p:nvSpPr>
        <p:spPr>
          <a:xfrm rot="5400000">
            <a:off x="2215329" y="424599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0" name="Trapezoid 149"/>
          <p:cNvSpPr/>
          <p:nvPr/>
        </p:nvSpPr>
        <p:spPr>
          <a:xfrm rot="5400000">
            <a:off x="2220006" y="480293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5" name="Rectangle 154"/>
          <p:cNvSpPr/>
          <p:nvPr/>
        </p:nvSpPr>
        <p:spPr>
          <a:xfrm>
            <a:off x="2650806" y="3449998"/>
            <a:ext cx="638937" cy="189081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6" name="Trapezoid 155"/>
          <p:cNvSpPr/>
          <p:nvPr/>
        </p:nvSpPr>
        <p:spPr>
          <a:xfrm rot="5400000">
            <a:off x="2927872" y="367654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7" name="Rectangle 156"/>
          <p:cNvSpPr/>
          <p:nvPr/>
        </p:nvSpPr>
        <p:spPr>
          <a:xfrm>
            <a:off x="2762907" y="3577742"/>
            <a:ext cx="191232" cy="167047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58" name="Rounded Rectangle 157"/>
          <p:cNvSpPr/>
          <p:nvPr/>
        </p:nvSpPr>
        <p:spPr>
          <a:xfrm>
            <a:off x="2650806"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60" name="Trapezoid 159"/>
          <p:cNvSpPr/>
          <p:nvPr/>
        </p:nvSpPr>
        <p:spPr>
          <a:xfrm rot="5400000">
            <a:off x="2945928" y="423348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1" name="Trapezoid 160"/>
          <p:cNvSpPr/>
          <p:nvPr/>
        </p:nvSpPr>
        <p:spPr>
          <a:xfrm rot="5400000">
            <a:off x="2950605" y="479042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5" name="Rectangle 164"/>
          <p:cNvSpPr/>
          <p:nvPr/>
        </p:nvSpPr>
        <p:spPr>
          <a:xfrm>
            <a:off x="3378790" y="3449998"/>
            <a:ext cx="638937" cy="189081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6" name="Trapezoid 165"/>
          <p:cNvSpPr/>
          <p:nvPr/>
        </p:nvSpPr>
        <p:spPr>
          <a:xfrm rot="5400000">
            <a:off x="3658471" y="367654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7" name="Rectangle 166"/>
          <p:cNvSpPr/>
          <p:nvPr/>
        </p:nvSpPr>
        <p:spPr>
          <a:xfrm>
            <a:off x="3493506" y="3577742"/>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70" name="Trapezoid 169"/>
          <p:cNvSpPr/>
          <p:nvPr/>
        </p:nvSpPr>
        <p:spPr>
          <a:xfrm rot="5400000">
            <a:off x="3676527" y="423348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2" name="Trapezoid 171"/>
          <p:cNvSpPr/>
          <p:nvPr/>
        </p:nvSpPr>
        <p:spPr>
          <a:xfrm rot="5400000">
            <a:off x="3681204" y="479042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5" name="Rectangle 174"/>
          <p:cNvSpPr/>
          <p:nvPr/>
        </p:nvSpPr>
        <p:spPr>
          <a:xfrm>
            <a:off x="4109781" y="3459007"/>
            <a:ext cx="638937" cy="188180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6" name="Trapezoid 175"/>
          <p:cNvSpPr/>
          <p:nvPr/>
        </p:nvSpPr>
        <p:spPr>
          <a:xfrm rot="5400000">
            <a:off x="4389070" y="368554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7" name="Rectangle 176"/>
          <p:cNvSpPr/>
          <p:nvPr/>
        </p:nvSpPr>
        <p:spPr>
          <a:xfrm>
            <a:off x="4224105" y="3586751"/>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80" name="Trapezoid 179"/>
          <p:cNvSpPr/>
          <p:nvPr/>
        </p:nvSpPr>
        <p:spPr>
          <a:xfrm rot="5400000">
            <a:off x="4407126" y="42424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2" name="Trapezoid 181"/>
          <p:cNvSpPr/>
          <p:nvPr/>
        </p:nvSpPr>
        <p:spPr>
          <a:xfrm rot="5400000">
            <a:off x="4411803" y="479943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21" name="Rectangle 220"/>
          <p:cNvSpPr/>
          <p:nvPr/>
        </p:nvSpPr>
        <p:spPr>
          <a:xfrm>
            <a:off x="4849538" y="3459007"/>
            <a:ext cx="638937" cy="188180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31" name="Trapezoid 230"/>
          <p:cNvSpPr/>
          <p:nvPr/>
        </p:nvSpPr>
        <p:spPr>
          <a:xfrm rot="5400000">
            <a:off x="5119669" y="368554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2" name="Rectangle 231"/>
          <p:cNvSpPr/>
          <p:nvPr/>
        </p:nvSpPr>
        <p:spPr>
          <a:xfrm>
            <a:off x="4954704" y="3586751"/>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35" name="Trapezoid 234"/>
          <p:cNvSpPr/>
          <p:nvPr/>
        </p:nvSpPr>
        <p:spPr>
          <a:xfrm rot="5400000">
            <a:off x="5137725" y="42424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6" name="Trapezoid 235"/>
          <p:cNvSpPr/>
          <p:nvPr/>
        </p:nvSpPr>
        <p:spPr>
          <a:xfrm rot="5400000">
            <a:off x="5142402" y="479943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48" name="Rectangle 247"/>
          <p:cNvSpPr/>
          <p:nvPr/>
        </p:nvSpPr>
        <p:spPr>
          <a:xfrm>
            <a:off x="5574536" y="3462508"/>
            <a:ext cx="638937" cy="187830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52" name="Trapezoid 251"/>
          <p:cNvSpPr/>
          <p:nvPr/>
        </p:nvSpPr>
        <p:spPr>
          <a:xfrm rot="5400000">
            <a:off x="5850268" y="3689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3" name="Rectangle 252"/>
          <p:cNvSpPr/>
          <p:nvPr/>
        </p:nvSpPr>
        <p:spPr>
          <a:xfrm>
            <a:off x="5685303" y="3590252"/>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56" name="Trapezoid 255"/>
          <p:cNvSpPr/>
          <p:nvPr/>
        </p:nvSpPr>
        <p:spPr>
          <a:xfrm rot="5400000">
            <a:off x="5868324" y="424599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7" name="Trapezoid 256"/>
          <p:cNvSpPr/>
          <p:nvPr/>
        </p:nvSpPr>
        <p:spPr>
          <a:xfrm rot="5400000">
            <a:off x="5873001" y="480293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60" name="Rectangle 259"/>
          <p:cNvSpPr/>
          <p:nvPr/>
        </p:nvSpPr>
        <p:spPr>
          <a:xfrm>
            <a:off x="6299739" y="3462508"/>
            <a:ext cx="638937" cy="187830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62" name="Trapezoid 261"/>
          <p:cNvSpPr/>
          <p:nvPr/>
        </p:nvSpPr>
        <p:spPr>
          <a:xfrm rot="5400000">
            <a:off x="6580867" y="3689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63" name="Rectangle 262"/>
          <p:cNvSpPr/>
          <p:nvPr/>
        </p:nvSpPr>
        <p:spPr>
          <a:xfrm>
            <a:off x="6415902" y="3590252"/>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73" name="Trapezoid 272"/>
          <p:cNvSpPr/>
          <p:nvPr/>
        </p:nvSpPr>
        <p:spPr>
          <a:xfrm rot="5400000">
            <a:off x="6598923" y="424599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74" name="Trapezoid 273"/>
          <p:cNvSpPr/>
          <p:nvPr/>
        </p:nvSpPr>
        <p:spPr>
          <a:xfrm rot="5400000">
            <a:off x="6603600" y="480293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85" name="Rounded Rectangle 284"/>
          <p:cNvSpPr/>
          <p:nvPr/>
        </p:nvSpPr>
        <p:spPr>
          <a:xfrm>
            <a:off x="6308887"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Filter</a:t>
            </a:r>
          </a:p>
        </p:txBody>
      </p:sp>
      <p:sp>
        <p:nvSpPr>
          <p:cNvPr id="286" name="Rounded Rectangle 285"/>
          <p:cNvSpPr/>
          <p:nvPr/>
        </p:nvSpPr>
        <p:spPr>
          <a:xfrm>
            <a:off x="2659954"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D1</a:t>
            </a:r>
          </a:p>
        </p:txBody>
      </p:sp>
      <p:sp>
        <p:nvSpPr>
          <p:cNvPr id="287" name="Rounded Rectangle 286"/>
          <p:cNvSpPr/>
          <p:nvPr/>
        </p:nvSpPr>
        <p:spPr>
          <a:xfrm>
            <a:off x="3387938"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D2</a:t>
            </a:r>
          </a:p>
        </p:txBody>
      </p:sp>
      <p:sp>
        <p:nvSpPr>
          <p:cNvPr id="288" name="Rounded Rectangle 287"/>
          <p:cNvSpPr/>
          <p:nvPr/>
        </p:nvSpPr>
        <p:spPr>
          <a:xfrm>
            <a:off x="4118929"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Map</a:t>
            </a:r>
          </a:p>
        </p:txBody>
      </p:sp>
      <p:sp>
        <p:nvSpPr>
          <p:cNvPr id="289" name="Rounded Rectangle 288"/>
          <p:cNvSpPr/>
          <p:nvPr/>
        </p:nvSpPr>
        <p:spPr>
          <a:xfrm>
            <a:off x="4858686"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R1</a:t>
            </a:r>
          </a:p>
        </p:txBody>
      </p:sp>
      <p:sp>
        <p:nvSpPr>
          <p:cNvPr id="290" name="Rounded Rectangle 289"/>
          <p:cNvSpPr/>
          <p:nvPr/>
        </p:nvSpPr>
        <p:spPr>
          <a:xfrm>
            <a:off x="5583684"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R2</a:t>
            </a:r>
          </a:p>
        </p:txBody>
      </p:sp>
      <p:sp>
        <p:nvSpPr>
          <p:cNvPr id="293" name="Rectangle 292"/>
          <p:cNvSpPr/>
          <p:nvPr/>
        </p:nvSpPr>
        <p:spPr>
          <a:xfrm>
            <a:off x="2729618"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4" name="Rectangle 293"/>
          <p:cNvSpPr/>
          <p:nvPr/>
        </p:nvSpPr>
        <p:spPr>
          <a:xfrm>
            <a:off x="2891068"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5" name="Rectangle 294"/>
          <p:cNvSpPr/>
          <p:nvPr/>
        </p:nvSpPr>
        <p:spPr>
          <a:xfrm>
            <a:off x="305251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9" name="Rounded Rectangle 298"/>
          <p:cNvSpPr/>
          <p:nvPr/>
        </p:nvSpPr>
        <p:spPr>
          <a:xfrm>
            <a:off x="3378790"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01" name="Rectangle 300"/>
          <p:cNvSpPr/>
          <p:nvPr/>
        </p:nvSpPr>
        <p:spPr>
          <a:xfrm>
            <a:off x="3454986"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2" name="Rectangle 301"/>
          <p:cNvSpPr/>
          <p:nvPr/>
        </p:nvSpPr>
        <p:spPr>
          <a:xfrm>
            <a:off x="3616436"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3" name="Rectangle 302"/>
          <p:cNvSpPr/>
          <p:nvPr/>
        </p:nvSpPr>
        <p:spPr>
          <a:xfrm>
            <a:off x="3777887"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4" name="Rounded Rectangle 303"/>
          <p:cNvSpPr/>
          <p:nvPr/>
        </p:nvSpPr>
        <p:spPr>
          <a:xfrm>
            <a:off x="4109781"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06" name="Rectangle 305"/>
          <p:cNvSpPr/>
          <p:nvPr/>
        </p:nvSpPr>
        <p:spPr>
          <a:xfrm>
            <a:off x="418636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7" name="Rectangle 306"/>
          <p:cNvSpPr/>
          <p:nvPr/>
        </p:nvSpPr>
        <p:spPr>
          <a:xfrm>
            <a:off x="434781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8" name="Rectangle 307"/>
          <p:cNvSpPr/>
          <p:nvPr/>
        </p:nvSpPr>
        <p:spPr>
          <a:xfrm>
            <a:off x="4509270"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9" name="Rounded Rectangle 308"/>
          <p:cNvSpPr/>
          <p:nvPr/>
        </p:nvSpPr>
        <p:spPr>
          <a:xfrm>
            <a:off x="4849538"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11" name="Rectangle 310"/>
          <p:cNvSpPr/>
          <p:nvPr/>
        </p:nvSpPr>
        <p:spPr>
          <a:xfrm>
            <a:off x="4935284"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2" name="Rectangle 311"/>
          <p:cNvSpPr/>
          <p:nvPr/>
        </p:nvSpPr>
        <p:spPr>
          <a:xfrm>
            <a:off x="5096734"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3" name="Rectangle 312"/>
          <p:cNvSpPr/>
          <p:nvPr/>
        </p:nvSpPr>
        <p:spPr>
          <a:xfrm>
            <a:off x="5258185"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4" name="Rounded Rectangle 313"/>
          <p:cNvSpPr/>
          <p:nvPr/>
        </p:nvSpPr>
        <p:spPr>
          <a:xfrm>
            <a:off x="5574536"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16" name="Rectangle 315"/>
          <p:cNvSpPr/>
          <p:nvPr/>
        </p:nvSpPr>
        <p:spPr>
          <a:xfrm>
            <a:off x="566176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7" name="Rectangle 316"/>
          <p:cNvSpPr/>
          <p:nvPr/>
        </p:nvSpPr>
        <p:spPr>
          <a:xfrm>
            <a:off x="5816131"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8" name="Rectangle 317"/>
          <p:cNvSpPr/>
          <p:nvPr/>
        </p:nvSpPr>
        <p:spPr>
          <a:xfrm>
            <a:off x="5977582"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9" name="Rounded Rectangle 318"/>
          <p:cNvSpPr/>
          <p:nvPr/>
        </p:nvSpPr>
        <p:spPr>
          <a:xfrm>
            <a:off x="6299739"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21" name="Rectangle 320"/>
          <p:cNvSpPr/>
          <p:nvPr/>
        </p:nvSpPr>
        <p:spPr>
          <a:xfrm>
            <a:off x="637448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22" name="Rectangle 321"/>
          <p:cNvSpPr/>
          <p:nvPr/>
        </p:nvSpPr>
        <p:spPr>
          <a:xfrm>
            <a:off x="653593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23" name="Rectangle 322"/>
          <p:cNvSpPr/>
          <p:nvPr/>
        </p:nvSpPr>
        <p:spPr>
          <a:xfrm>
            <a:off x="6697390"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74" name="Rectangle 173"/>
          <p:cNvSpPr/>
          <p:nvPr/>
        </p:nvSpPr>
        <p:spPr>
          <a:xfrm>
            <a:off x="3766384" y="2906425"/>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3" name="Rectangle 222"/>
          <p:cNvSpPr/>
          <p:nvPr/>
        </p:nvSpPr>
        <p:spPr>
          <a:xfrm>
            <a:off x="5966079" y="2906425"/>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pic>
        <p:nvPicPr>
          <p:cNvPr id="96" name="Picture 95"/>
          <p:cNvPicPr>
            <a:picLocks noChangeAspect="1"/>
          </p:cNvPicPr>
          <p:nvPr/>
        </p:nvPicPr>
        <p:blipFill rotWithShape="1">
          <a:blip r:embed="rId3"/>
          <a:srcRect l="14798" t="25201" r="15740" b="22493"/>
          <a:stretch/>
        </p:blipFill>
        <p:spPr>
          <a:xfrm rot="21030557">
            <a:off x="65202" y="2994277"/>
            <a:ext cx="1695381" cy="1084552"/>
          </a:xfrm>
          <a:prstGeom prst="rect">
            <a:avLst/>
          </a:prstGeom>
        </p:spPr>
      </p:pic>
      <p:sp>
        <p:nvSpPr>
          <p:cNvPr id="97" name="TextBox 96"/>
          <p:cNvSpPr txBox="1"/>
          <p:nvPr/>
        </p:nvSpPr>
        <p:spPr>
          <a:xfrm>
            <a:off x="47203" y="2562967"/>
            <a:ext cx="1725793" cy="369332"/>
          </a:xfrm>
          <a:prstGeom prst="rect">
            <a:avLst/>
          </a:prstGeom>
          <a:noFill/>
          <a:ln>
            <a:noFill/>
          </a:ln>
        </p:spPr>
        <p:txBody>
          <a:bodyPr wrap="square" rtlCol="0">
            <a:spAutoFit/>
          </a:bodyPr>
          <a:lstStyle/>
          <a:p>
            <a:pPr algn="ctr"/>
            <a:r>
              <a:rPr lang="en-US" dirty="0">
                <a:latin typeface="Helvetica Neue" charset="0"/>
                <a:ea typeface="Helvetica Neue" charset="0"/>
                <a:cs typeface="Helvetica Neue" charset="0"/>
              </a:rPr>
              <a:t>Packet Stream</a:t>
            </a:r>
          </a:p>
        </p:txBody>
      </p:sp>
      <p:pic>
        <p:nvPicPr>
          <p:cNvPr id="98" name="Picture 97"/>
          <p:cNvPicPr>
            <a:picLocks noChangeAspect="1"/>
          </p:cNvPicPr>
          <p:nvPr/>
        </p:nvPicPr>
        <p:blipFill rotWithShape="1">
          <a:blip r:embed="rId4"/>
          <a:srcRect t="36998" b="34473"/>
          <a:stretch/>
        </p:blipFill>
        <p:spPr>
          <a:xfrm rot="10800000">
            <a:off x="342581" y="3980234"/>
            <a:ext cx="1040644" cy="200753"/>
          </a:xfrm>
          <a:prstGeom prst="rect">
            <a:avLst/>
          </a:prstGeom>
        </p:spPr>
      </p:pic>
      <p:pic>
        <p:nvPicPr>
          <p:cNvPr id="101" name="Picture 100"/>
          <p:cNvPicPr>
            <a:picLocks noChangeAspect="1"/>
          </p:cNvPicPr>
          <p:nvPr/>
        </p:nvPicPr>
        <p:blipFill rotWithShape="1">
          <a:blip r:embed="rId4"/>
          <a:srcRect t="36998" b="34473"/>
          <a:stretch/>
        </p:blipFill>
        <p:spPr>
          <a:xfrm rot="10800000">
            <a:off x="6996381" y="3623783"/>
            <a:ext cx="1040644" cy="200753"/>
          </a:xfrm>
          <a:prstGeom prst="rect">
            <a:avLst/>
          </a:prstGeom>
        </p:spPr>
      </p:pic>
      <p:pic>
        <p:nvPicPr>
          <p:cNvPr id="102" name="Picture 101"/>
          <p:cNvPicPr>
            <a:picLocks noChangeAspect="1"/>
          </p:cNvPicPr>
          <p:nvPr/>
        </p:nvPicPr>
        <p:blipFill rotWithShape="1">
          <a:blip r:embed="rId3"/>
          <a:srcRect l="14798" t="25201" r="15740" b="22493"/>
          <a:stretch/>
        </p:blipFill>
        <p:spPr>
          <a:xfrm rot="20687839">
            <a:off x="7224444" y="3107344"/>
            <a:ext cx="586215" cy="441431"/>
          </a:xfrm>
          <a:prstGeom prst="rect">
            <a:avLst/>
          </a:prstGeom>
        </p:spPr>
      </p:pic>
      <p:sp>
        <p:nvSpPr>
          <p:cNvPr id="103" name="TextBox 102"/>
          <p:cNvSpPr txBox="1"/>
          <p:nvPr/>
        </p:nvSpPr>
        <p:spPr>
          <a:xfrm>
            <a:off x="8118176" y="3456442"/>
            <a:ext cx="882198" cy="523220"/>
          </a:xfrm>
          <a:prstGeom prst="rect">
            <a:avLst/>
          </a:prstGeom>
          <a:noFill/>
          <a:ln>
            <a:noFill/>
          </a:ln>
        </p:spPr>
        <p:txBody>
          <a:bodyPr wrap="square" rtlCol="0">
            <a:spAutoFit/>
          </a:bodyPr>
          <a:lstStyle/>
          <a:p>
            <a:pPr algn="ctr"/>
            <a:r>
              <a:rPr lang="en-US" sz="2800" dirty="0" err="1">
                <a:latin typeface="Helvetica Neue" charset="0"/>
                <a:ea typeface="Helvetica Neue" charset="0"/>
                <a:cs typeface="Helvetica Neue" charset="0"/>
              </a:rPr>
              <a:t>t+W</a:t>
            </a:r>
            <a:endParaRPr lang="en-US" sz="2800" dirty="0">
              <a:latin typeface="Helvetica Neue" charset="0"/>
              <a:ea typeface="Helvetica Neue" charset="0"/>
              <a:cs typeface="Helvetica Neue" charset="0"/>
            </a:endParaRPr>
          </a:p>
        </p:txBody>
      </p:sp>
      <p:sp>
        <p:nvSpPr>
          <p:cNvPr id="2" name="Title 1">
            <a:extLst>
              <a:ext uri="{FF2B5EF4-FFF2-40B4-BE49-F238E27FC236}">
                <a16:creationId xmlns="" xmlns:a16="http://schemas.microsoft.com/office/drawing/2014/main" id="{60031FAC-0404-BD46-8985-7CFC8AB9C6D3}"/>
              </a:ext>
            </a:extLst>
          </p:cNvPr>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Iterative Query Refinement</a:t>
            </a:r>
          </a:p>
        </p:txBody>
      </p:sp>
      <p:sp>
        <p:nvSpPr>
          <p:cNvPr id="3" name="Slide Number Placeholder 2">
            <a:extLst>
              <a:ext uri="{FF2B5EF4-FFF2-40B4-BE49-F238E27FC236}">
                <a16:creationId xmlns="" xmlns:a16="http://schemas.microsoft.com/office/drawing/2014/main" id="{E7A92EAD-0E9D-6443-9A4C-435B3187E4D7}"/>
              </a:ext>
            </a:extLst>
          </p:cNvPr>
          <p:cNvSpPr>
            <a:spLocks noGrp="1"/>
          </p:cNvSpPr>
          <p:nvPr>
            <p:ph type="sldNum" sz="quarter" idx="12"/>
          </p:nvPr>
        </p:nvSpPr>
        <p:spPr/>
        <p:txBody>
          <a:bodyPr/>
          <a:lstStyle/>
          <a:p>
            <a:fld id="{4748F3B0-5290-A241-88FF-F03DD1126586}" type="slidenum">
              <a:rPr lang="en-US" smtClean="0"/>
              <a:t>25</a:t>
            </a:fld>
            <a:endParaRPr lang="en-US"/>
          </a:p>
        </p:txBody>
      </p:sp>
      <p:sp>
        <p:nvSpPr>
          <p:cNvPr id="99" name="Rounded Rectangle 98"/>
          <p:cNvSpPr/>
          <p:nvPr/>
        </p:nvSpPr>
        <p:spPr>
          <a:xfrm>
            <a:off x="1917740" y="3539832"/>
            <a:ext cx="620640" cy="693018"/>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Neue" charset="0"/>
                <a:ea typeface="Helvetica Neue" charset="0"/>
                <a:cs typeface="Helvetica Neue" charset="0"/>
              </a:rPr>
              <a:t>Map</a:t>
            </a:r>
          </a:p>
          <a:p>
            <a:pPr algn="ctr"/>
            <a:r>
              <a:rPr lang="en-US" sz="1400" dirty="0">
                <a:solidFill>
                  <a:schemeClr val="bg1">
                    <a:lumMod val="65000"/>
                  </a:schemeClr>
                </a:solidFill>
                <a:latin typeface="Helvetica Neue" charset="0"/>
                <a:ea typeface="Helvetica Neue" charset="0"/>
                <a:cs typeface="Helvetica Neue" charset="0"/>
              </a:rPr>
              <a:t>Filter  Map</a:t>
            </a:r>
          </a:p>
        </p:txBody>
      </p:sp>
      <p:sp>
        <p:nvSpPr>
          <p:cNvPr id="105" name="Rectangular Callout 104">
            <a:extLst>
              <a:ext uri="{FF2B5EF4-FFF2-40B4-BE49-F238E27FC236}">
                <a16:creationId xmlns="" xmlns:a16="http://schemas.microsoft.com/office/drawing/2014/main" id="{BB0E81AE-62D8-DD40-9950-1E6F60012D9A}"/>
              </a:ext>
            </a:extLst>
          </p:cNvPr>
          <p:cNvSpPr/>
          <p:nvPr/>
        </p:nvSpPr>
        <p:spPr>
          <a:xfrm>
            <a:off x="7743463" y="2477650"/>
            <a:ext cx="1256911" cy="383470"/>
          </a:xfrm>
          <a:prstGeom prst="wedgeRectCallout">
            <a:avLst>
              <a:gd name="adj1" fmla="val 18732"/>
              <a:gd name="adj2" fmla="val 22638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accent6"/>
                </a:solidFill>
                <a:latin typeface="Helvetica Neue" charset="0"/>
                <a:ea typeface="Helvetica Neue" charset="0"/>
                <a:cs typeface="Helvetica Neue" charset="0"/>
              </a:rPr>
              <a:t>Window</a:t>
            </a:r>
          </a:p>
        </p:txBody>
      </p:sp>
      <p:sp>
        <p:nvSpPr>
          <p:cNvPr id="106" name="Rectangular Callout 105">
            <a:extLst>
              <a:ext uri="{FF2B5EF4-FFF2-40B4-BE49-F238E27FC236}">
                <a16:creationId xmlns="" xmlns:a16="http://schemas.microsoft.com/office/drawing/2014/main" id="{BB0E81AE-62D8-DD40-9950-1E6F60012D9A}"/>
              </a:ext>
            </a:extLst>
          </p:cNvPr>
          <p:cNvSpPr/>
          <p:nvPr/>
        </p:nvSpPr>
        <p:spPr>
          <a:xfrm>
            <a:off x="1096738" y="1674329"/>
            <a:ext cx="2828058" cy="423430"/>
          </a:xfrm>
          <a:prstGeom prst="wedgeRectCallout">
            <a:avLst>
              <a:gd name="adj1" fmla="val -13345"/>
              <a:gd name="adj2" fmla="val 39225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6"/>
                </a:solidFill>
                <a:latin typeface="Consolas" charset="0"/>
                <a:ea typeface="Consolas" charset="0"/>
                <a:cs typeface="Consolas" charset="0"/>
              </a:rPr>
              <a:t>map(</a:t>
            </a:r>
            <a:r>
              <a:rPr lang="en-US" sz="2400" dirty="0" err="1">
                <a:solidFill>
                  <a:schemeClr val="accent6"/>
                </a:solidFill>
                <a:latin typeface="Consolas" charset="0"/>
                <a:ea typeface="Consolas" charset="0"/>
                <a:cs typeface="Consolas" charset="0"/>
              </a:rPr>
              <a:t>dIP</a:t>
            </a:r>
            <a:r>
              <a:rPr lang="en-US" sz="2400" dirty="0">
                <a:solidFill>
                  <a:schemeClr val="accent6"/>
                </a:solidFill>
                <a:latin typeface="Consolas" charset="0"/>
                <a:ea typeface="Consolas" charset="0"/>
                <a:cs typeface="Consolas" charset="0"/>
              </a:rPr>
              <a:t>=&gt;</a:t>
            </a:r>
            <a:r>
              <a:rPr lang="en-US" sz="2400" dirty="0" err="1">
                <a:solidFill>
                  <a:schemeClr val="accent6"/>
                </a:solidFill>
                <a:latin typeface="Consolas" charset="0"/>
                <a:ea typeface="Consolas" charset="0"/>
                <a:cs typeface="Consolas" charset="0"/>
              </a:rPr>
              <a:t>dIP</a:t>
            </a:r>
            <a:r>
              <a:rPr lang="en-US" sz="2400" dirty="0">
                <a:solidFill>
                  <a:schemeClr val="accent6"/>
                </a:solidFill>
                <a:latin typeface="Consolas" charset="0"/>
                <a:ea typeface="Consolas" charset="0"/>
                <a:cs typeface="Consolas" charset="0"/>
              </a:rPr>
              <a:t>/8)</a:t>
            </a:r>
          </a:p>
        </p:txBody>
      </p:sp>
      <p:sp>
        <p:nvSpPr>
          <p:cNvPr id="110" name="TextBox 109"/>
          <p:cNvSpPr txBox="1"/>
          <p:nvPr/>
        </p:nvSpPr>
        <p:spPr>
          <a:xfrm>
            <a:off x="2748151" y="5388731"/>
            <a:ext cx="3655378" cy="461665"/>
          </a:xfrm>
          <a:prstGeom prst="rect">
            <a:avLst/>
          </a:prstGeom>
          <a:noFill/>
          <a:ln>
            <a:noFill/>
          </a:ln>
        </p:spPr>
        <p:txBody>
          <a:bodyPr wrap="square" rtlCol="0">
            <a:spAutoFit/>
          </a:bodyPr>
          <a:lstStyle/>
          <a:p>
            <a:pPr algn="ctr"/>
            <a:r>
              <a:rPr lang="en-US" sz="2400" dirty="0">
                <a:latin typeface="Helvetica Neue" charset="0"/>
                <a:ea typeface="Helvetica Neue" charset="0"/>
                <a:cs typeface="Helvetica Neue" charset="0"/>
              </a:rPr>
              <a:t>PISA Target</a:t>
            </a:r>
          </a:p>
        </p:txBody>
      </p:sp>
      <p:sp>
        <p:nvSpPr>
          <p:cNvPr id="108" name="Rounded Rectangle 107">
            <a:extLst>
              <a:ext uri="{FF2B5EF4-FFF2-40B4-BE49-F238E27FC236}">
                <a16:creationId xmlns="" xmlns:a16="http://schemas.microsoft.com/office/drawing/2014/main" id="{DDB78E1C-FFA3-A746-B5BE-00F41780BD82}"/>
              </a:ext>
            </a:extLst>
          </p:cNvPr>
          <p:cNvSpPr/>
          <p:nvPr/>
        </p:nvSpPr>
        <p:spPr>
          <a:xfrm>
            <a:off x="206976" y="5494738"/>
            <a:ext cx="8762999" cy="737543"/>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First, execute query at </a:t>
            </a:r>
            <a:r>
              <a:rPr lang="en-US" sz="3600" b="1" dirty="0">
                <a:solidFill>
                  <a:srgbClr val="FF0000"/>
                </a:solidFill>
                <a:latin typeface="Helvetica Neue" charset="0"/>
                <a:ea typeface="Helvetica Neue" charset="0"/>
                <a:cs typeface="Helvetica Neue" charset="0"/>
              </a:rPr>
              <a:t>coarser level</a:t>
            </a:r>
            <a:endParaRPr lang="en-US" sz="3600" dirty="0">
              <a:solidFill>
                <a:srgbClr val="FF0000"/>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57035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0" animBg="1"/>
      <p:bldP spid="286" grpId="0" animBg="1"/>
      <p:bldP spid="287" grpId="0" animBg="1"/>
      <p:bldP spid="288" grpId="0" animBg="1"/>
      <p:bldP spid="289" grpId="0" animBg="1"/>
      <p:bldP spid="290" grpId="0" animBg="1"/>
      <p:bldP spid="174" grpId="0" animBg="1"/>
      <p:bldP spid="223" grpId="0" animBg="1"/>
      <p:bldP spid="103" grpId="0"/>
      <p:bldP spid="99" grpId="0" animBg="1"/>
      <p:bldP spid="105" grpId="0" animBg="1"/>
      <p:bldP spid="106" grpId="0" animBg="1"/>
      <p:bldP spid="10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0207" y="3462507"/>
            <a:ext cx="638937" cy="187830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2" name="Trapezoid 11"/>
          <p:cNvSpPr/>
          <p:nvPr/>
        </p:nvSpPr>
        <p:spPr>
          <a:xfrm rot="5400000">
            <a:off x="2197273" y="3689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 name="Rectangle 17"/>
          <p:cNvSpPr/>
          <p:nvPr/>
        </p:nvSpPr>
        <p:spPr>
          <a:xfrm>
            <a:off x="2032307" y="3590253"/>
            <a:ext cx="205399" cy="1657968"/>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0" name="Rounded Rectangle 19"/>
          <p:cNvSpPr/>
          <p:nvPr/>
        </p:nvSpPr>
        <p:spPr>
          <a:xfrm>
            <a:off x="1920207"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49" name="Trapezoid 148"/>
          <p:cNvSpPr/>
          <p:nvPr/>
        </p:nvSpPr>
        <p:spPr>
          <a:xfrm rot="5400000">
            <a:off x="2215329" y="424599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0" name="Trapezoid 149"/>
          <p:cNvSpPr/>
          <p:nvPr/>
        </p:nvSpPr>
        <p:spPr>
          <a:xfrm rot="5400000">
            <a:off x="2220006" y="480293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5" name="Rectangle 154"/>
          <p:cNvSpPr/>
          <p:nvPr/>
        </p:nvSpPr>
        <p:spPr>
          <a:xfrm>
            <a:off x="2650806" y="3449998"/>
            <a:ext cx="638937" cy="189081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56" name="Trapezoid 155"/>
          <p:cNvSpPr/>
          <p:nvPr/>
        </p:nvSpPr>
        <p:spPr>
          <a:xfrm rot="5400000">
            <a:off x="2927872" y="367654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7" name="Rectangle 156"/>
          <p:cNvSpPr/>
          <p:nvPr/>
        </p:nvSpPr>
        <p:spPr>
          <a:xfrm>
            <a:off x="2762907" y="3577742"/>
            <a:ext cx="191232" cy="167047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58" name="Rounded Rectangle 157"/>
          <p:cNvSpPr/>
          <p:nvPr/>
        </p:nvSpPr>
        <p:spPr>
          <a:xfrm>
            <a:off x="2650806"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60" name="Trapezoid 159"/>
          <p:cNvSpPr/>
          <p:nvPr/>
        </p:nvSpPr>
        <p:spPr>
          <a:xfrm rot="5400000">
            <a:off x="2945928" y="423348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1" name="Trapezoid 160"/>
          <p:cNvSpPr/>
          <p:nvPr/>
        </p:nvSpPr>
        <p:spPr>
          <a:xfrm rot="5400000">
            <a:off x="2950605" y="479042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5" name="Rectangle 164"/>
          <p:cNvSpPr/>
          <p:nvPr/>
        </p:nvSpPr>
        <p:spPr>
          <a:xfrm>
            <a:off x="3378790" y="3449998"/>
            <a:ext cx="638937" cy="189081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66" name="Trapezoid 165"/>
          <p:cNvSpPr/>
          <p:nvPr/>
        </p:nvSpPr>
        <p:spPr>
          <a:xfrm rot="5400000">
            <a:off x="3658471" y="367654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7" name="Rectangle 166"/>
          <p:cNvSpPr/>
          <p:nvPr/>
        </p:nvSpPr>
        <p:spPr>
          <a:xfrm>
            <a:off x="3493506" y="3577742"/>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70" name="Trapezoid 169"/>
          <p:cNvSpPr/>
          <p:nvPr/>
        </p:nvSpPr>
        <p:spPr>
          <a:xfrm rot="5400000">
            <a:off x="3676527" y="423348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2" name="Trapezoid 171"/>
          <p:cNvSpPr/>
          <p:nvPr/>
        </p:nvSpPr>
        <p:spPr>
          <a:xfrm rot="5400000">
            <a:off x="3681204" y="479042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5" name="Rectangle 174"/>
          <p:cNvSpPr/>
          <p:nvPr/>
        </p:nvSpPr>
        <p:spPr>
          <a:xfrm>
            <a:off x="4109781" y="3459007"/>
            <a:ext cx="638937" cy="188180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76" name="Trapezoid 175"/>
          <p:cNvSpPr/>
          <p:nvPr/>
        </p:nvSpPr>
        <p:spPr>
          <a:xfrm rot="5400000">
            <a:off x="4389070" y="368554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7" name="Rectangle 176"/>
          <p:cNvSpPr/>
          <p:nvPr/>
        </p:nvSpPr>
        <p:spPr>
          <a:xfrm>
            <a:off x="4224105" y="3586751"/>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80" name="Trapezoid 179"/>
          <p:cNvSpPr/>
          <p:nvPr/>
        </p:nvSpPr>
        <p:spPr>
          <a:xfrm rot="5400000">
            <a:off x="4407126" y="42424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2" name="Trapezoid 181"/>
          <p:cNvSpPr/>
          <p:nvPr/>
        </p:nvSpPr>
        <p:spPr>
          <a:xfrm rot="5400000">
            <a:off x="4411803" y="479943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21" name="Rectangle 220"/>
          <p:cNvSpPr/>
          <p:nvPr/>
        </p:nvSpPr>
        <p:spPr>
          <a:xfrm>
            <a:off x="4849538" y="3459007"/>
            <a:ext cx="638937" cy="188180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31" name="Trapezoid 230"/>
          <p:cNvSpPr/>
          <p:nvPr/>
        </p:nvSpPr>
        <p:spPr>
          <a:xfrm rot="5400000">
            <a:off x="5119669" y="368554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2" name="Rectangle 231"/>
          <p:cNvSpPr/>
          <p:nvPr/>
        </p:nvSpPr>
        <p:spPr>
          <a:xfrm>
            <a:off x="4954704" y="3586751"/>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35" name="Trapezoid 234"/>
          <p:cNvSpPr/>
          <p:nvPr/>
        </p:nvSpPr>
        <p:spPr>
          <a:xfrm rot="5400000">
            <a:off x="5137725" y="42424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6" name="Trapezoid 235"/>
          <p:cNvSpPr/>
          <p:nvPr/>
        </p:nvSpPr>
        <p:spPr>
          <a:xfrm rot="5400000">
            <a:off x="5142402" y="479943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48" name="Rectangle 247"/>
          <p:cNvSpPr/>
          <p:nvPr/>
        </p:nvSpPr>
        <p:spPr>
          <a:xfrm>
            <a:off x="5574536" y="3462508"/>
            <a:ext cx="638937" cy="187830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52" name="Trapezoid 251"/>
          <p:cNvSpPr/>
          <p:nvPr/>
        </p:nvSpPr>
        <p:spPr>
          <a:xfrm rot="5400000">
            <a:off x="5850268" y="3689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3" name="Rectangle 252"/>
          <p:cNvSpPr/>
          <p:nvPr/>
        </p:nvSpPr>
        <p:spPr>
          <a:xfrm>
            <a:off x="5685303" y="3590252"/>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56" name="Trapezoid 255"/>
          <p:cNvSpPr/>
          <p:nvPr/>
        </p:nvSpPr>
        <p:spPr>
          <a:xfrm rot="5400000">
            <a:off x="5868324" y="424599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7" name="Trapezoid 256"/>
          <p:cNvSpPr/>
          <p:nvPr/>
        </p:nvSpPr>
        <p:spPr>
          <a:xfrm rot="5400000">
            <a:off x="5873001" y="480293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60" name="Rectangle 259"/>
          <p:cNvSpPr/>
          <p:nvPr/>
        </p:nvSpPr>
        <p:spPr>
          <a:xfrm>
            <a:off x="6299739" y="3462508"/>
            <a:ext cx="638937" cy="187830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62" name="Trapezoid 261"/>
          <p:cNvSpPr/>
          <p:nvPr/>
        </p:nvSpPr>
        <p:spPr>
          <a:xfrm rot="5400000">
            <a:off x="6580867" y="3689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63" name="Rectangle 262"/>
          <p:cNvSpPr/>
          <p:nvPr/>
        </p:nvSpPr>
        <p:spPr>
          <a:xfrm>
            <a:off x="6415902" y="3590252"/>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73" name="Trapezoid 272"/>
          <p:cNvSpPr/>
          <p:nvPr/>
        </p:nvSpPr>
        <p:spPr>
          <a:xfrm rot="5400000">
            <a:off x="6598923" y="424599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74" name="Trapezoid 273"/>
          <p:cNvSpPr/>
          <p:nvPr/>
        </p:nvSpPr>
        <p:spPr>
          <a:xfrm rot="5400000">
            <a:off x="6603600" y="480293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85" name="Rounded Rectangle 284"/>
          <p:cNvSpPr/>
          <p:nvPr/>
        </p:nvSpPr>
        <p:spPr>
          <a:xfrm>
            <a:off x="6308887"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Filter</a:t>
            </a:r>
          </a:p>
        </p:txBody>
      </p:sp>
      <p:sp>
        <p:nvSpPr>
          <p:cNvPr id="286" name="Rounded Rectangle 285"/>
          <p:cNvSpPr/>
          <p:nvPr/>
        </p:nvSpPr>
        <p:spPr>
          <a:xfrm>
            <a:off x="2659954"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D1</a:t>
            </a:r>
          </a:p>
        </p:txBody>
      </p:sp>
      <p:sp>
        <p:nvSpPr>
          <p:cNvPr id="287" name="Rounded Rectangle 286"/>
          <p:cNvSpPr/>
          <p:nvPr/>
        </p:nvSpPr>
        <p:spPr>
          <a:xfrm>
            <a:off x="3387938"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D2</a:t>
            </a:r>
          </a:p>
        </p:txBody>
      </p:sp>
      <p:sp>
        <p:nvSpPr>
          <p:cNvPr id="288" name="Rounded Rectangle 287"/>
          <p:cNvSpPr/>
          <p:nvPr/>
        </p:nvSpPr>
        <p:spPr>
          <a:xfrm>
            <a:off x="4118929"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Map</a:t>
            </a:r>
          </a:p>
        </p:txBody>
      </p:sp>
      <p:sp>
        <p:nvSpPr>
          <p:cNvPr id="289" name="Rounded Rectangle 288"/>
          <p:cNvSpPr/>
          <p:nvPr/>
        </p:nvSpPr>
        <p:spPr>
          <a:xfrm>
            <a:off x="4858686"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R1</a:t>
            </a:r>
          </a:p>
        </p:txBody>
      </p:sp>
      <p:sp>
        <p:nvSpPr>
          <p:cNvPr id="290" name="Rounded Rectangle 289"/>
          <p:cNvSpPr/>
          <p:nvPr/>
        </p:nvSpPr>
        <p:spPr>
          <a:xfrm>
            <a:off x="5583684"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R2</a:t>
            </a:r>
          </a:p>
        </p:txBody>
      </p:sp>
      <p:sp>
        <p:nvSpPr>
          <p:cNvPr id="293" name="Rectangle 292"/>
          <p:cNvSpPr/>
          <p:nvPr/>
        </p:nvSpPr>
        <p:spPr>
          <a:xfrm>
            <a:off x="2729618"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4" name="Rectangle 293"/>
          <p:cNvSpPr/>
          <p:nvPr/>
        </p:nvSpPr>
        <p:spPr>
          <a:xfrm>
            <a:off x="2891068"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5" name="Rectangle 294"/>
          <p:cNvSpPr/>
          <p:nvPr/>
        </p:nvSpPr>
        <p:spPr>
          <a:xfrm>
            <a:off x="305251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9" name="Rounded Rectangle 298"/>
          <p:cNvSpPr/>
          <p:nvPr/>
        </p:nvSpPr>
        <p:spPr>
          <a:xfrm>
            <a:off x="3378790"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01" name="Rectangle 300"/>
          <p:cNvSpPr/>
          <p:nvPr/>
        </p:nvSpPr>
        <p:spPr>
          <a:xfrm>
            <a:off x="3454986"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2" name="Rectangle 301"/>
          <p:cNvSpPr/>
          <p:nvPr/>
        </p:nvSpPr>
        <p:spPr>
          <a:xfrm>
            <a:off x="3616436"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3" name="Rectangle 302"/>
          <p:cNvSpPr/>
          <p:nvPr/>
        </p:nvSpPr>
        <p:spPr>
          <a:xfrm>
            <a:off x="3777887"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4" name="Rounded Rectangle 303"/>
          <p:cNvSpPr/>
          <p:nvPr/>
        </p:nvSpPr>
        <p:spPr>
          <a:xfrm>
            <a:off x="4109781"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06" name="Rectangle 305"/>
          <p:cNvSpPr/>
          <p:nvPr/>
        </p:nvSpPr>
        <p:spPr>
          <a:xfrm>
            <a:off x="418636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7" name="Rectangle 306"/>
          <p:cNvSpPr/>
          <p:nvPr/>
        </p:nvSpPr>
        <p:spPr>
          <a:xfrm>
            <a:off x="434781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8" name="Rectangle 307"/>
          <p:cNvSpPr/>
          <p:nvPr/>
        </p:nvSpPr>
        <p:spPr>
          <a:xfrm>
            <a:off x="4509270"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9" name="Rounded Rectangle 308"/>
          <p:cNvSpPr/>
          <p:nvPr/>
        </p:nvSpPr>
        <p:spPr>
          <a:xfrm>
            <a:off x="4849538"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11" name="Rectangle 310"/>
          <p:cNvSpPr/>
          <p:nvPr/>
        </p:nvSpPr>
        <p:spPr>
          <a:xfrm>
            <a:off x="4935284"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2" name="Rectangle 311"/>
          <p:cNvSpPr/>
          <p:nvPr/>
        </p:nvSpPr>
        <p:spPr>
          <a:xfrm>
            <a:off x="5096734"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3" name="Rectangle 312"/>
          <p:cNvSpPr/>
          <p:nvPr/>
        </p:nvSpPr>
        <p:spPr>
          <a:xfrm>
            <a:off x="5258185"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4" name="Rounded Rectangle 313"/>
          <p:cNvSpPr/>
          <p:nvPr/>
        </p:nvSpPr>
        <p:spPr>
          <a:xfrm>
            <a:off x="5574536"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16" name="Rectangle 315"/>
          <p:cNvSpPr/>
          <p:nvPr/>
        </p:nvSpPr>
        <p:spPr>
          <a:xfrm>
            <a:off x="566176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7" name="Rectangle 316"/>
          <p:cNvSpPr/>
          <p:nvPr/>
        </p:nvSpPr>
        <p:spPr>
          <a:xfrm>
            <a:off x="5816131"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8" name="Rectangle 317"/>
          <p:cNvSpPr/>
          <p:nvPr/>
        </p:nvSpPr>
        <p:spPr>
          <a:xfrm>
            <a:off x="5977582"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9" name="Rounded Rectangle 318"/>
          <p:cNvSpPr/>
          <p:nvPr/>
        </p:nvSpPr>
        <p:spPr>
          <a:xfrm>
            <a:off x="6299739"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21" name="Rectangle 320"/>
          <p:cNvSpPr/>
          <p:nvPr/>
        </p:nvSpPr>
        <p:spPr>
          <a:xfrm>
            <a:off x="637448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22" name="Rectangle 321"/>
          <p:cNvSpPr/>
          <p:nvPr/>
        </p:nvSpPr>
        <p:spPr>
          <a:xfrm>
            <a:off x="653593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23" name="Rectangle 322"/>
          <p:cNvSpPr/>
          <p:nvPr/>
        </p:nvSpPr>
        <p:spPr>
          <a:xfrm>
            <a:off x="6697390"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74" name="Rectangle 173"/>
          <p:cNvSpPr/>
          <p:nvPr/>
        </p:nvSpPr>
        <p:spPr>
          <a:xfrm>
            <a:off x="3766384" y="2906425"/>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3" name="Rectangle 222"/>
          <p:cNvSpPr/>
          <p:nvPr/>
        </p:nvSpPr>
        <p:spPr>
          <a:xfrm>
            <a:off x="5966079" y="2906425"/>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97" name="TextBox 96"/>
          <p:cNvSpPr txBox="1"/>
          <p:nvPr/>
        </p:nvSpPr>
        <p:spPr>
          <a:xfrm>
            <a:off x="38191" y="3973218"/>
            <a:ext cx="1725793" cy="646331"/>
          </a:xfrm>
          <a:prstGeom prst="rect">
            <a:avLst/>
          </a:prstGeom>
          <a:noFill/>
          <a:ln>
            <a:noFill/>
          </a:ln>
        </p:spPr>
        <p:txBody>
          <a:bodyPr wrap="square" rtlCol="0">
            <a:spAutoFit/>
          </a:bodyPr>
          <a:lstStyle/>
          <a:p>
            <a:pPr algn="ctr"/>
            <a:r>
              <a:rPr lang="en-US">
                <a:latin typeface="Helvetica Neue" charset="0"/>
                <a:ea typeface="Helvetica Neue" charset="0"/>
                <a:cs typeface="Helvetica Neue" charset="0"/>
              </a:rPr>
              <a:t>Filtered</a:t>
            </a:r>
          </a:p>
          <a:p>
            <a:pPr algn="ctr"/>
            <a:r>
              <a:rPr lang="en-US" dirty="0">
                <a:latin typeface="Helvetica Neue" charset="0"/>
                <a:ea typeface="Helvetica Neue" charset="0"/>
                <a:cs typeface="Helvetica Neue" charset="0"/>
              </a:rPr>
              <a:t>Packet Stream</a:t>
            </a:r>
          </a:p>
        </p:txBody>
      </p:sp>
      <p:sp>
        <p:nvSpPr>
          <p:cNvPr id="2" name="Title 1">
            <a:extLst>
              <a:ext uri="{FF2B5EF4-FFF2-40B4-BE49-F238E27FC236}">
                <a16:creationId xmlns="" xmlns:a16="http://schemas.microsoft.com/office/drawing/2014/main" id="{60031FAC-0404-BD46-8985-7CFC8AB9C6D3}"/>
              </a:ext>
            </a:extLst>
          </p:cNvPr>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Iterative Query Refinement</a:t>
            </a:r>
          </a:p>
        </p:txBody>
      </p:sp>
      <p:sp>
        <p:nvSpPr>
          <p:cNvPr id="3" name="Slide Number Placeholder 2">
            <a:extLst>
              <a:ext uri="{FF2B5EF4-FFF2-40B4-BE49-F238E27FC236}">
                <a16:creationId xmlns="" xmlns:a16="http://schemas.microsoft.com/office/drawing/2014/main" id="{E7A92EAD-0E9D-6443-9A4C-435B3187E4D7}"/>
              </a:ext>
            </a:extLst>
          </p:cNvPr>
          <p:cNvSpPr>
            <a:spLocks noGrp="1"/>
          </p:cNvSpPr>
          <p:nvPr>
            <p:ph type="sldNum" sz="quarter" idx="12"/>
          </p:nvPr>
        </p:nvSpPr>
        <p:spPr/>
        <p:txBody>
          <a:bodyPr/>
          <a:lstStyle/>
          <a:p>
            <a:fld id="{4748F3B0-5290-A241-88FF-F03DD1126586}" type="slidenum">
              <a:rPr lang="en-US" smtClean="0"/>
              <a:t>26</a:t>
            </a:fld>
            <a:endParaRPr lang="en-US"/>
          </a:p>
        </p:txBody>
      </p:sp>
      <p:sp>
        <p:nvSpPr>
          <p:cNvPr id="99" name="Rounded Rectangle 98"/>
          <p:cNvSpPr/>
          <p:nvPr/>
        </p:nvSpPr>
        <p:spPr>
          <a:xfrm>
            <a:off x="1917740" y="3539832"/>
            <a:ext cx="620640" cy="693018"/>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Map</a:t>
            </a:r>
          </a:p>
          <a:p>
            <a:pPr algn="ctr"/>
            <a:r>
              <a:rPr lang="en-US" sz="1400" dirty="0">
                <a:solidFill>
                  <a:schemeClr val="bg1">
                    <a:lumMod val="65000"/>
                  </a:schemeClr>
                </a:solidFill>
                <a:latin typeface="Helvetica Neue" charset="0"/>
                <a:ea typeface="Helvetica Neue" charset="0"/>
                <a:cs typeface="Helvetica Neue" charset="0"/>
              </a:rPr>
              <a:t>Filter  Map</a:t>
            </a:r>
          </a:p>
        </p:txBody>
      </p:sp>
      <p:sp>
        <p:nvSpPr>
          <p:cNvPr id="105" name="Rectangular Callout 104">
            <a:extLst>
              <a:ext uri="{FF2B5EF4-FFF2-40B4-BE49-F238E27FC236}">
                <a16:creationId xmlns="" xmlns:a16="http://schemas.microsoft.com/office/drawing/2014/main" id="{BB0E81AE-62D8-DD40-9950-1E6F60012D9A}"/>
              </a:ext>
            </a:extLst>
          </p:cNvPr>
          <p:cNvSpPr/>
          <p:nvPr/>
        </p:nvSpPr>
        <p:spPr>
          <a:xfrm>
            <a:off x="7407797" y="2907972"/>
            <a:ext cx="1592577" cy="722710"/>
          </a:xfrm>
          <a:prstGeom prst="wedgeRectCallout">
            <a:avLst>
              <a:gd name="adj1" fmla="val 21639"/>
              <a:gd name="adj2" fmla="val 16454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accent6"/>
                </a:solidFill>
                <a:latin typeface="Helvetica Neue" charset="0"/>
                <a:ea typeface="Helvetica Neue" charset="0"/>
                <a:cs typeface="Helvetica Neue" charset="0"/>
              </a:rPr>
              <a:t>Detection</a:t>
            </a:r>
          </a:p>
          <a:p>
            <a:pPr algn="ctr"/>
            <a:r>
              <a:rPr lang="en-US" sz="2000" b="1" dirty="0">
                <a:solidFill>
                  <a:schemeClr val="accent6"/>
                </a:solidFill>
                <a:latin typeface="Helvetica Neue" charset="0"/>
                <a:ea typeface="Helvetica Neue" charset="0"/>
                <a:cs typeface="Helvetica Neue" charset="0"/>
              </a:rPr>
              <a:t>Delay</a:t>
            </a:r>
          </a:p>
        </p:txBody>
      </p:sp>
      <p:sp>
        <p:nvSpPr>
          <p:cNvPr id="83" name="Rounded Rectangle 82"/>
          <p:cNvSpPr/>
          <p:nvPr/>
        </p:nvSpPr>
        <p:spPr>
          <a:xfrm>
            <a:off x="1930372" y="4535156"/>
            <a:ext cx="620640" cy="693018"/>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Helvetica Neue" charset="0"/>
                <a:ea typeface="Helvetica Neue" charset="0"/>
                <a:cs typeface="Helvetica Neue" charset="0"/>
              </a:rPr>
              <a:t>Filter</a:t>
            </a:r>
          </a:p>
          <a:p>
            <a:pPr algn="ctr"/>
            <a:r>
              <a:rPr lang="en-US" sz="1350" dirty="0">
                <a:solidFill>
                  <a:schemeClr val="bg1">
                    <a:lumMod val="65000"/>
                  </a:schemeClr>
                </a:solidFill>
                <a:latin typeface="Helvetica Neue" charset="0"/>
                <a:ea typeface="Helvetica Neue" charset="0"/>
                <a:cs typeface="Helvetica Neue" charset="0"/>
              </a:rPr>
              <a:t>Filter  Map</a:t>
            </a:r>
          </a:p>
        </p:txBody>
      </p:sp>
      <p:pic>
        <p:nvPicPr>
          <p:cNvPr id="84" name="Picture 83"/>
          <p:cNvPicPr>
            <a:picLocks noChangeAspect="1"/>
          </p:cNvPicPr>
          <p:nvPr/>
        </p:nvPicPr>
        <p:blipFill rotWithShape="1">
          <a:blip r:embed="rId3"/>
          <a:srcRect t="36998" b="34473"/>
          <a:stretch/>
        </p:blipFill>
        <p:spPr>
          <a:xfrm rot="10800000">
            <a:off x="324770" y="5016044"/>
            <a:ext cx="1040644" cy="200753"/>
          </a:xfrm>
          <a:prstGeom prst="rect">
            <a:avLst/>
          </a:prstGeom>
        </p:spPr>
      </p:pic>
      <p:pic>
        <p:nvPicPr>
          <p:cNvPr id="85" name="Picture 84"/>
          <p:cNvPicPr>
            <a:picLocks noChangeAspect="1"/>
          </p:cNvPicPr>
          <p:nvPr/>
        </p:nvPicPr>
        <p:blipFill rotWithShape="1">
          <a:blip r:embed="rId4"/>
          <a:srcRect l="14798" t="25201" r="15740" b="22493"/>
          <a:stretch/>
        </p:blipFill>
        <p:spPr>
          <a:xfrm rot="20687839">
            <a:off x="552833" y="4602700"/>
            <a:ext cx="586215" cy="441431"/>
          </a:xfrm>
          <a:prstGeom prst="rect">
            <a:avLst/>
          </a:prstGeom>
        </p:spPr>
      </p:pic>
      <p:sp>
        <p:nvSpPr>
          <p:cNvPr id="86" name="Rounded Rectangle 85"/>
          <p:cNvSpPr/>
          <p:nvPr/>
        </p:nvSpPr>
        <p:spPr>
          <a:xfrm>
            <a:off x="6276121" y="4533561"/>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Filter</a:t>
            </a:r>
          </a:p>
        </p:txBody>
      </p:sp>
      <p:sp>
        <p:nvSpPr>
          <p:cNvPr id="87" name="Rounded Rectangle 86"/>
          <p:cNvSpPr/>
          <p:nvPr/>
        </p:nvSpPr>
        <p:spPr>
          <a:xfrm>
            <a:off x="2627188" y="4533561"/>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D1</a:t>
            </a:r>
          </a:p>
        </p:txBody>
      </p:sp>
      <p:sp>
        <p:nvSpPr>
          <p:cNvPr id="88" name="Rounded Rectangle 87"/>
          <p:cNvSpPr/>
          <p:nvPr/>
        </p:nvSpPr>
        <p:spPr>
          <a:xfrm>
            <a:off x="3355172" y="4533561"/>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D2</a:t>
            </a:r>
          </a:p>
        </p:txBody>
      </p:sp>
      <p:sp>
        <p:nvSpPr>
          <p:cNvPr id="89" name="Rounded Rectangle 88"/>
          <p:cNvSpPr/>
          <p:nvPr/>
        </p:nvSpPr>
        <p:spPr>
          <a:xfrm>
            <a:off x="4086163" y="4533561"/>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Map</a:t>
            </a:r>
          </a:p>
        </p:txBody>
      </p:sp>
      <p:sp>
        <p:nvSpPr>
          <p:cNvPr id="90" name="Rounded Rectangle 89"/>
          <p:cNvSpPr/>
          <p:nvPr/>
        </p:nvSpPr>
        <p:spPr>
          <a:xfrm>
            <a:off x="4825920" y="4533561"/>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R1</a:t>
            </a:r>
          </a:p>
        </p:txBody>
      </p:sp>
      <p:sp>
        <p:nvSpPr>
          <p:cNvPr id="91" name="Rounded Rectangle 90"/>
          <p:cNvSpPr/>
          <p:nvPr/>
        </p:nvSpPr>
        <p:spPr>
          <a:xfrm>
            <a:off x="5550918" y="4533561"/>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R2</a:t>
            </a:r>
          </a:p>
        </p:txBody>
      </p:sp>
      <p:pic>
        <p:nvPicPr>
          <p:cNvPr id="92" name="Picture 91"/>
          <p:cNvPicPr>
            <a:picLocks noChangeAspect="1"/>
          </p:cNvPicPr>
          <p:nvPr/>
        </p:nvPicPr>
        <p:blipFill rotWithShape="1">
          <a:blip r:embed="rId3"/>
          <a:srcRect t="36998" b="34473"/>
          <a:stretch/>
        </p:blipFill>
        <p:spPr>
          <a:xfrm rot="10800000">
            <a:off x="7031864" y="4565472"/>
            <a:ext cx="1040644" cy="200753"/>
          </a:xfrm>
          <a:prstGeom prst="rect">
            <a:avLst/>
          </a:prstGeom>
        </p:spPr>
      </p:pic>
      <p:sp>
        <p:nvSpPr>
          <p:cNvPr id="93" name="TextBox 92"/>
          <p:cNvSpPr txBox="1"/>
          <p:nvPr/>
        </p:nvSpPr>
        <p:spPr>
          <a:xfrm>
            <a:off x="8023198" y="4392716"/>
            <a:ext cx="1038522" cy="523220"/>
          </a:xfrm>
          <a:prstGeom prst="rect">
            <a:avLst/>
          </a:prstGeom>
          <a:noFill/>
          <a:ln>
            <a:noFill/>
          </a:ln>
        </p:spPr>
        <p:txBody>
          <a:bodyPr wrap="square" rtlCol="0">
            <a:spAutoFit/>
          </a:bodyPr>
          <a:lstStyle/>
          <a:p>
            <a:pPr algn="ctr"/>
            <a:r>
              <a:rPr lang="en-US" sz="2800">
                <a:latin typeface="Helvetica Neue" charset="0"/>
                <a:ea typeface="Helvetica Neue" charset="0"/>
                <a:cs typeface="Helvetica Neue" charset="0"/>
              </a:rPr>
              <a:t>t+2W</a:t>
            </a:r>
            <a:endParaRPr lang="en-US" sz="2800" dirty="0">
              <a:latin typeface="Helvetica Neue" charset="0"/>
              <a:ea typeface="Helvetica Neue" charset="0"/>
              <a:cs typeface="Helvetica Neue" charset="0"/>
            </a:endParaRPr>
          </a:p>
        </p:txBody>
      </p:sp>
      <p:sp>
        <p:nvSpPr>
          <p:cNvPr id="95" name="TextBox 94"/>
          <p:cNvSpPr txBox="1"/>
          <p:nvPr/>
        </p:nvSpPr>
        <p:spPr>
          <a:xfrm>
            <a:off x="3030363" y="1965106"/>
            <a:ext cx="3655378" cy="830997"/>
          </a:xfrm>
          <a:prstGeom prst="rect">
            <a:avLst/>
          </a:prstGeom>
          <a:noFill/>
          <a:ln>
            <a:noFill/>
          </a:ln>
        </p:spPr>
        <p:txBody>
          <a:bodyPr wrap="square" rtlCol="0">
            <a:spAutoFit/>
          </a:bodyPr>
          <a:lstStyle/>
          <a:p>
            <a:pPr algn="ctr"/>
            <a:r>
              <a:rPr lang="en-US" sz="2400" b="1" dirty="0">
                <a:solidFill>
                  <a:schemeClr val="accent6"/>
                </a:solidFill>
                <a:latin typeface="Helvetica Neue" charset="0"/>
                <a:ea typeface="Helvetica Neue" charset="0"/>
                <a:cs typeface="Helvetica Neue" charset="0"/>
              </a:rPr>
              <a:t>Smaller </a:t>
            </a:r>
          </a:p>
          <a:p>
            <a:pPr algn="ctr"/>
            <a:r>
              <a:rPr lang="en-US" sz="2400" b="1" dirty="0">
                <a:solidFill>
                  <a:schemeClr val="accent6"/>
                </a:solidFill>
                <a:latin typeface="Helvetica Neue" charset="0"/>
                <a:ea typeface="Helvetica Neue" charset="0"/>
                <a:cs typeface="Helvetica Neue" charset="0"/>
              </a:rPr>
              <a:t>memory footprint</a:t>
            </a:r>
          </a:p>
        </p:txBody>
      </p:sp>
      <p:sp>
        <p:nvSpPr>
          <p:cNvPr id="100" name="Rectangle 99"/>
          <p:cNvSpPr/>
          <p:nvPr/>
        </p:nvSpPr>
        <p:spPr>
          <a:xfrm>
            <a:off x="3444251" y="2906425"/>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04" name="Rectangle 103"/>
          <p:cNvSpPr/>
          <p:nvPr/>
        </p:nvSpPr>
        <p:spPr>
          <a:xfrm>
            <a:off x="5621303" y="2906528"/>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07" name="TextBox 106"/>
          <p:cNvSpPr txBox="1"/>
          <p:nvPr/>
        </p:nvSpPr>
        <p:spPr>
          <a:xfrm>
            <a:off x="2748151" y="5388731"/>
            <a:ext cx="3655378" cy="461665"/>
          </a:xfrm>
          <a:prstGeom prst="rect">
            <a:avLst/>
          </a:prstGeom>
          <a:noFill/>
          <a:ln>
            <a:noFill/>
          </a:ln>
        </p:spPr>
        <p:txBody>
          <a:bodyPr wrap="square" rtlCol="0">
            <a:spAutoFit/>
          </a:bodyPr>
          <a:lstStyle/>
          <a:p>
            <a:pPr algn="ctr"/>
            <a:r>
              <a:rPr lang="en-US" sz="2400" dirty="0">
                <a:latin typeface="Helvetica Neue" charset="0"/>
                <a:ea typeface="Helvetica Neue" charset="0"/>
                <a:cs typeface="Helvetica Neue" charset="0"/>
              </a:rPr>
              <a:t>PISA Target</a:t>
            </a:r>
          </a:p>
        </p:txBody>
      </p:sp>
      <p:sp>
        <p:nvSpPr>
          <p:cNvPr id="108" name="Rounded Rectangle 107">
            <a:extLst>
              <a:ext uri="{FF2B5EF4-FFF2-40B4-BE49-F238E27FC236}">
                <a16:creationId xmlns="" xmlns:a16="http://schemas.microsoft.com/office/drawing/2014/main" id="{DDB78E1C-FFA3-A746-B5BE-00F41780BD82}"/>
              </a:ext>
            </a:extLst>
          </p:cNvPr>
          <p:cNvSpPr/>
          <p:nvPr/>
        </p:nvSpPr>
        <p:spPr>
          <a:xfrm>
            <a:off x="237375" y="5503718"/>
            <a:ext cx="8762999" cy="737543"/>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Then, execute query at </a:t>
            </a:r>
            <a:r>
              <a:rPr lang="en-US" sz="3600" b="1" dirty="0">
                <a:solidFill>
                  <a:srgbClr val="FF0000"/>
                </a:solidFill>
                <a:latin typeface="Helvetica Neue" charset="0"/>
                <a:ea typeface="Helvetica Neue" charset="0"/>
                <a:cs typeface="Helvetica Neue" charset="0"/>
              </a:rPr>
              <a:t>finer level(s)</a:t>
            </a:r>
            <a:endParaRPr lang="en-US" sz="3600" dirty="0">
              <a:solidFill>
                <a:srgbClr val="FF0000"/>
              </a:solidFill>
              <a:latin typeface="Helvetica Neue" charset="0"/>
              <a:ea typeface="Helvetica Neue" charset="0"/>
              <a:cs typeface="Helvetica Neue" charset="0"/>
            </a:endParaRPr>
          </a:p>
        </p:txBody>
      </p:sp>
      <p:sp>
        <p:nvSpPr>
          <p:cNvPr id="94" name="Rectangle 93">
            <a:extLst>
              <a:ext uri="{FF2B5EF4-FFF2-40B4-BE49-F238E27FC236}">
                <a16:creationId xmlns="" xmlns:a16="http://schemas.microsoft.com/office/drawing/2014/main" id="{656510BB-822C-FD44-A7F3-BACCAB426E7A}"/>
              </a:ext>
            </a:extLst>
          </p:cNvPr>
          <p:cNvSpPr/>
          <p:nvPr/>
        </p:nvSpPr>
        <p:spPr>
          <a:xfrm>
            <a:off x="16476" y="1965106"/>
            <a:ext cx="9144000" cy="4366246"/>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96" name="Rounded Rectangle 95">
            <a:extLst>
              <a:ext uri="{FF2B5EF4-FFF2-40B4-BE49-F238E27FC236}">
                <a16:creationId xmlns="" xmlns:a16="http://schemas.microsoft.com/office/drawing/2014/main" id="{DDB78E1C-FFA3-A746-B5BE-00F41780BD82}"/>
              </a:ext>
            </a:extLst>
          </p:cNvPr>
          <p:cNvSpPr/>
          <p:nvPr/>
        </p:nvSpPr>
        <p:spPr>
          <a:xfrm>
            <a:off x="91054" y="3399025"/>
            <a:ext cx="8909320" cy="1791381"/>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Smaller </a:t>
            </a:r>
            <a:r>
              <a:rPr lang="en-US" sz="3600" b="1" dirty="0">
                <a:solidFill>
                  <a:srgbClr val="FF0000"/>
                </a:solidFill>
                <a:latin typeface="Helvetica Neue" charset="0"/>
                <a:ea typeface="Helvetica Neue" charset="0"/>
                <a:cs typeface="Helvetica Neue" charset="0"/>
              </a:rPr>
              <a:t>memory footprint </a:t>
            </a:r>
            <a:r>
              <a:rPr lang="en-US" sz="3600" b="1" dirty="0">
                <a:solidFill>
                  <a:schemeClr val="tx1"/>
                </a:solidFill>
                <a:latin typeface="Helvetica Neue" charset="0"/>
                <a:ea typeface="Helvetica Neue" charset="0"/>
                <a:cs typeface="Helvetica Neue" charset="0"/>
              </a:rPr>
              <a:t>at </a:t>
            </a:r>
          </a:p>
          <a:p>
            <a:pPr algn="ctr"/>
            <a:r>
              <a:rPr lang="en-US" sz="3600" b="1" dirty="0">
                <a:solidFill>
                  <a:schemeClr val="tx1"/>
                </a:solidFill>
                <a:latin typeface="Helvetica Neue" charset="0"/>
                <a:ea typeface="Helvetica Neue" charset="0"/>
                <a:cs typeface="Helvetica Neue" charset="0"/>
              </a:rPr>
              <a:t>the cost of additional </a:t>
            </a:r>
            <a:r>
              <a:rPr lang="en-US" sz="3600" b="1" dirty="0">
                <a:solidFill>
                  <a:srgbClr val="FF0000"/>
                </a:solidFill>
                <a:latin typeface="Helvetica Neue" charset="0"/>
                <a:ea typeface="Helvetica Neue" charset="0"/>
                <a:cs typeface="Helvetica Neue" charset="0"/>
              </a:rPr>
              <a:t>detection delay</a:t>
            </a:r>
          </a:p>
        </p:txBody>
      </p:sp>
    </p:spTree>
    <p:extLst>
      <p:ext uri="{BB962C8B-B14F-4D97-AF65-F5344CB8AC3E}">
        <p14:creationId xmlns:p14="http://schemas.microsoft.com/office/powerpoint/2010/main" val="74669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par>
                                <p:cTn id="35" presetID="10" presetClass="entr" presetSubtype="0"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fade">
                                      <p:cBhvr>
                                        <p:cTn id="37" dur="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86" grpId="0" animBg="1"/>
      <p:bldP spid="87" grpId="0" animBg="1"/>
      <p:bldP spid="88" grpId="0" animBg="1"/>
      <p:bldP spid="89" grpId="0" animBg="1"/>
      <p:bldP spid="90" grpId="0" animBg="1"/>
      <p:bldP spid="91" grpId="0" animBg="1"/>
      <p:bldP spid="93" grpId="0"/>
      <p:bldP spid="95" grpId="0"/>
      <p:bldP spid="100" grpId="0" animBg="1"/>
      <p:bldP spid="104" grpId="0" animBg="1"/>
      <p:bldP spid="94" grpId="0" animBg="1"/>
      <p:bldP spid="9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27</a:t>
            </a:fld>
            <a:endParaRPr lang="en-US" dirty="0"/>
          </a:p>
        </p:txBody>
      </p:sp>
      <p:sp>
        <p:nvSpPr>
          <p:cNvPr id="10" name="Title 1"/>
          <p:cNvSpPr>
            <a:spLocks noGrp="1"/>
          </p:cNvSpPr>
          <p:nvPr>
            <p:ph type="title"/>
          </p:nvPr>
        </p:nvSpPr>
        <p:spPr>
          <a:xfrm>
            <a:off x="152400" y="290513"/>
            <a:ext cx="8991600" cy="1143000"/>
          </a:xfrm>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Query Planning Problem</a:t>
            </a:r>
          </a:p>
        </p:txBody>
      </p:sp>
      <p:sp>
        <p:nvSpPr>
          <p:cNvPr id="7" name="Content Placeholder 3"/>
          <p:cNvSpPr>
            <a:spLocks noGrp="1"/>
          </p:cNvSpPr>
          <p:nvPr>
            <p:ph idx="1"/>
          </p:nvPr>
        </p:nvSpPr>
        <p:spPr>
          <a:xfrm>
            <a:off x="422770" y="1585403"/>
            <a:ext cx="8472966" cy="4525963"/>
          </a:xfrm>
        </p:spPr>
        <p:txBody>
          <a:bodyPr/>
          <a:lstStyle/>
          <a:p>
            <a:pPr>
              <a:lnSpc>
                <a:spcPct val="120000"/>
              </a:lnSpc>
            </a:pPr>
            <a:r>
              <a:rPr lang="en-US" b="1" dirty="0">
                <a:solidFill>
                  <a:schemeClr val="accent2"/>
                </a:solidFill>
              </a:rPr>
              <a:t>Goal</a:t>
            </a:r>
          </a:p>
          <a:p>
            <a:pPr marL="457200" lvl="1" indent="0">
              <a:lnSpc>
                <a:spcPct val="120000"/>
              </a:lnSpc>
              <a:buNone/>
            </a:pPr>
            <a:r>
              <a:rPr lang="en-US" dirty="0"/>
              <a:t>Minimize tuples sent to the stream processor</a:t>
            </a:r>
          </a:p>
          <a:p>
            <a:pPr>
              <a:lnSpc>
                <a:spcPct val="120000"/>
              </a:lnSpc>
            </a:pPr>
            <a:r>
              <a:rPr lang="en-US" b="1" dirty="0">
                <a:solidFill>
                  <a:schemeClr val="accent2"/>
                </a:solidFill>
              </a:rPr>
              <a:t>Given</a:t>
            </a:r>
            <a:endParaRPr lang="en-US" dirty="0">
              <a:solidFill>
                <a:schemeClr val="accent2"/>
              </a:solidFill>
            </a:endParaRPr>
          </a:p>
          <a:p>
            <a:pPr marL="457200" lvl="1" indent="0">
              <a:lnSpc>
                <a:spcPct val="120000"/>
              </a:lnSpc>
              <a:buNone/>
            </a:pPr>
            <a:r>
              <a:rPr lang="en-US" dirty="0"/>
              <a:t>Queries, packet traces</a:t>
            </a:r>
            <a:endParaRPr lang="en-US" b="1" dirty="0"/>
          </a:p>
          <a:p>
            <a:pPr>
              <a:lnSpc>
                <a:spcPct val="120000"/>
              </a:lnSpc>
            </a:pPr>
            <a:r>
              <a:rPr lang="en-US" b="1" dirty="0">
                <a:solidFill>
                  <a:schemeClr val="accent2"/>
                </a:solidFill>
              </a:rPr>
              <a:t>Determine</a:t>
            </a:r>
          </a:p>
          <a:p>
            <a:pPr lvl="1">
              <a:lnSpc>
                <a:spcPct val="120000"/>
              </a:lnSpc>
            </a:pPr>
            <a:r>
              <a:rPr lang="en-US" dirty="0"/>
              <a:t>Which packet field to use for iterative refinement?</a:t>
            </a:r>
          </a:p>
          <a:p>
            <a:pPr lvl="1">
              <a:lnSpc>
                <a:spcPct val="120000"/>
              </a:lnSpc>
            </a:pPr>
            <a:r>
              <a:rPr lang="en-US" dirty="0"/>
              <a:t>What levels to use for iterative refinement?</a:t>
            </a:r>
          </a:p>
          <a:p>
            <a:pPr lvl="1">
              <a:lnSpc>
                <a:spcPct val="120000"/>
              </a:lnSpc>
            </a:pPr>
            <a:r>
              <a:rPr lang="en-US" dirty="0"/>
              <a:t>What’s the partitioning plan for each refined query?</a:t>
            </a:r>
          </a:p>
          <a:p>
            <a:pPr marL="457200" lvl="1" indent="0">
              <a:lnSpc>
                <a:spcPct val="120000"/>
              </a:lnSpc>
              <a:buNone/>
            </a:pPr>
            <a:endParaRPr lang="en-US" b="1" dirty="0">
              <a:solidFill>
                <a:schemeClr val="accent2"/>
              </a:solidFill>
            </a:endParaRPr>
          </a:p>
        </p:txBody>
      </p:sp>
      <p:sp>
        <p:nvSpPr>
          <p:cNvPr id="8" name="Rounded Rectangle 7">
            <a:extLst>
              <a:ext uri="{FF2B5EF4-FFF2-40B4-BE49-F238E27FC236}">
                <a16:creationId xmlns="" xmlns:a16="http://schemas.microsoft.com/office/drawing/2014/main" id="{DDB78E1C-FFA3-A746-B5BE-00F41780BD82}"/>
              </a:ext>
            </a:extLst>
          </p:cNvPr>
          <p:cNvSpPr/>
          <p:nvPr/>
        </p:nvSpPr>
        <p:spPr>
          <a:xfrm>
            <a:off x="152400" y="4487180"/>
            <a:ext cx="8909320" cy="145976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Augment partitioning ILP to compute both </a:t>
            </a:r>
            <a:r>
              <a:rPr lang="en-US" sz="3600" b="1" dirty="0">
                <a:solidFill>
                  <a:srgbClr val="FF0000"/>
                </a:solidFill>
                <a:latin typeface="Helvetica Neue" charset="0"/>
                <a:ea typeface="Helvetica Neue" charset="0"/>
                <a:cs typeface="Helvetica Neue" charset="0"/>
              </a:rPr>
              <a:t>refinement</a:t>
            </a:r>
            <a:r>
              <a:rPr lang="en-US" sz="3600" b="1" dirty="0">
                <a:solidFill>
                  <a:schemeClr val="tx1"/>
                </a:solidFill>
                <a:latin typeface="Helvetica Neue" charset="0"/>
                <a:ea typeface="Helvetica Neue" charset="0"/>
                <a:cs typeface="Helvetica Neue" charset="0"/>
              </a:rPr>
              <a:t> and </a:t>
            </a:r>
            <a:r>
              <a:rPr lang="en-US" sz="3600" b="1" dirty="0">
                <a:solidFill>
                  <a:srgbClr val="FF0000"/>
                </a:solidFill>
                <a:latin typeface="Helvetica Neue" charset="0"/>
                <a:ea typeface="Helvetica Neue" charset="0"/>
                <a:cs typeface="Helvetica Neue" charset="0"/>
              </a:rPr>
              <a:t>partitioning</a:t>
            </a:r>
            <a:r>
              <a:rPr lang="en-US" sz="3600" b="1" dirty="0">
                <a:solidFill>
                  <a:schemeClr val="tx1"/>
                </a:solidFill>
                <a:latin typeface="Helvetica Neue" charset="0"/>
                <a:ea typeface="Helvetica Neue" charset="0"/>
                <a:cs typeface="Helvetica Neue" charset="0"/>
              </a:rPr>
              <a:t> plans</a:t>
            </a:r>
            <a:endParaRPr lang="en-US" sz="36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97478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28</a:t>
            </a:fld>
            <a:endParaRPr lang="en-US"/>
          </a:p>
        </p:txBody>
      </p:sp>
      <p:sp>
        <p:nvSpPr>
          <p:cNvPr id="152" name="TextBox 151"/>
          <p:cNvSpPr txBox="1"/>
          <p:nvPr/>
        </p:nvSpPr>
        <p:spPr>
          <a:xfrm>
            <a:off x="8031166" y="4427669"/>
            <a:ext cx="184731" cy="369332"/>
          </a:xfrm>
          <a:prstGeom prst="rect">
            <a:avLst/>
          </a:prstGeom>
          <a:noFill/>
        </p:spPr>
        <p:txBody>
          <a:bodyPr wrap="none" rtlCol="0">
            <a:spAutoFit/>
          </a:bodyPr>
          <a:lstStyle/>
          <a:p>
            <a:endParaRPr lang="en-US" dirty="0">
              <a:latin typeface="Helvetica Neue" charset="0"/>
              <a:ea typeface="Helvetica Neue" charset="0"/>
              <a:cs typeface="Helvetica Neue" charset="0"/>
            </a:endParaRPr>
          </a:p>
        </p:txBody>
      </p:sp>
      <p:sp>
        <p:nvSpPr>
          <p:cNvPr id="44" name="Title 1"/>
          <p:cNvSpPr>
            <a:spLocks noGrp="1"/>
          </p:cNvSpPr>
          <p:nvPr>
            <p:ph type="title"/>
          </p:nvPr>
        </p:nvSpPr>
        <p:spPr>
          <a:xfrm>
            <a:off x="152400" y="290513"/>
            <a:ext cx="8763000" cy="1143000"/>
          </a:xfrm>
        </p:spPr>
        <p:txBody>
          <a:bodyPr/>
          <a:lstStyle/>
          <a:p>
            <a:pPr defTabSz="914400"/>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Sonata’s Performance</a:t>
            </a:r>
          </a:p>
        </p:txBody>
      </p:sp>
      <p:graphicFrame>
        <p:nvGraphicFramePr>
          <p:cNvPr id="2" name="Chart 1"/>
          <p:cNvGraphicFramePr/>
          <p:nvPr>
            <p:extLst>
              <p:ext uri="{D42A27DB-BD31-4B8C-83A1-F6EECF244321}">
                <p14:modId xmlns:p14="http://schemas.microsoft.com/office/powerpoint/2010/main" val="808700261"/>
              </p:ext>
            </p:extLst>
          </p:nvPr>
        </p:nvGraphicFramePr>
        <p:xfrm>
          <a:off x="614065" y="1433513"/>
          <a:ext cx="6145162" cy="3531777"/>
        </p:xfrm>
        <a:graphic>
          <a:graphicData uri="http://schemas.openxmlformats.org/drawingml/2006/chart">
            <c:chart xmlns:c="http://schemas.openxmlformats.org/drawingml/2006/chart" xmlns:r="http://schemas.openxmlformats.org/officeDocument/2006/relationships" r:id="rId3"/>
          </a:graphicData>
        </a:graphic>
      </p:graphicFrame>
      <p:sp>
        <p:nvSpPr>
          <p:cNvPr id="56" name="TextBox 55"/>
          <p:cNvSpPr txBox="1"/>
          <p:nvPr/>
        </p:nvSpPr>
        <p:spPr>
          <a:xfrm rot="16200000">
            <a:off x="-948251" y="2999346"/>
            <a:ext cx="2662967" cy="400110"/>
          </a:xfrm>
          <a:prstGeom prst="rect">
            <a:avLst/>
          </a:prstGeom>
          <a:solidFill>
            <a:srgbClr val="FFFFFF"/>
          </a:solidFill>
        </p:spPr>
        <p:txBody>
          <a:bodyPr wrap="square" rtlCol="0">
            <a:spAutoFit/>
          </a:bodyPr>
          <a:lstStyle/>
          <a:p>
            <a:pPr algn="ctr"/>
            <a:r>
              <a:rPr lang="en-US" sz="2000" dirty="0">
                <a:latin typeface="Helvetica Neue" charset="0"/>
                <a:ea typeface="Helvetica Neue" charset="0"/>
                <a:cs typeface="Helvetica Neue" charset="0"/>
              </a:rPr>
              <a:t>Log Scale</a:t>
            </a:r>
          </a:p>
        </p:txBody>
      </p:sp>
      <p:sp>
        <p:nvSpPr>
          <p:cNvPr id="68" name="TextBox 67"/>
          <p:cNvSpPr txBox="1"/>
          <p:nvPr/>
        </p:nvSpPr>
        <p:spPr>
          <a:xfrm>
            <a:off x="183177" y="6343006"/>
            <a:ext cx="4016485" cy="400110"/>
          </a:xfrm>
          <a:prstGeom prst="rect">
            <a:avLst/>
          </a:prstGeom>
          <a:solidFill>
            <a:schemeClr val="bg1"/>
          </a:solidFill>
        </p:spPr>
        <p:txBody>
          <a:bodyPr wrap="square" rtlCol="0">
            <a:spAutoFit/>
          </a:bodyPr>
          <a:lstStyle/>
          <a:p>
            <a:pPr algn="ctr"/>
            <a:r>
              <a:rPr lang="en-US" sz="2000" dirty="0">
                <a:latin typeface="Helvetica Neue" charset="0"/>
                <a:ea typeface="Helvetica Neue" charset="0"/>
                <a:cs typeface="Helvetica Neue" charset="0"/>
              </a:rPr>
              <a:t>8 Tasks, 100 </a:t>
            </a:r>
            <a:r>
              <a:rPr lang="en-US" sz="2000" dirty="0" err="1">
                <a:latin typeface="Helvetica Neue" charset="0"/>
                <a:ea typeface="Helvetica Neue" charset="0"/>
                <a:cs typeface="Helvetica Neue" charset="0"/>
              </a:rPr>
              <a:t>Gbps</a:t>
            </a:r>
            <a:r>
              <a:rPr lang="en-US" sz="2000" dirty="0">
                <a:latin typeface="Helvetica Neue" charset="0"/>
                <a:ea typeface="Helvetica Neue" charset="0"/>
                <a:cs typeface="Helvetica Neue" charset="0"/>
              </a:rPr>
              <a:t> Workload </a:t>
            </a:r>
          </a:p>
        </p:txBody>
      </p:sp>
      <p:sp>
        <p:nvSpPr>
          <p:cNvPr id="10" name="TextBox 9">
            <a:extLst>
              <a:ext uri="{FF2B5EF4-FFF2-40B4-BE49-F238E27FC236}">
                <a16:creationId xmlns="" xmlns:a16="http://schemas.microsoft.com/office/drawing/2014/main" id="{375A29FC-75D4-3F43-8884-474B36FA65DA}"/>
              </a:ext>
            </a:extLst>
          </p:cNvPr>
          <p:cNvSpPr txBox="1"/>
          <p:nvPr/>
        </p:nvSpPr>
        <p:spPr>
          <a:xfrm>
            <a:off x="2787157" y="2045199"/>
            <a:ext cx="1079142" cy="461665"/>
          </a:xfrm>
          <a:prstGeom prst="rect">
            <a:avLst/>
          </a:prstGeom>
          <a:noFill/>
          <a:ln>
            <a:noFill/>
          </a:ln>
        </p:spPr>
        <p:txBody>
          <a:bodyPr wrap="none" rtlCol="0">
            <a:spAutoFit/>
          </a:bodyPr>
          <a:lstStyle/>
          <a:p>
            <a:r>
              <a:rPr lang="en-US" sz="2400" b="1">
                <a:latin typeface="Helvetica Neue" charset="0"/>
                <a:ea typeface="Helvetica Neue" charset="0"/>
                <a:cs typeface="Helvetica Neue" charset="0"/>
              </a:rPr>
              <a:t>O(1 B)</a:t>
            </a:r>
            <a:endParaRPr lang="en-US" sz="2400" b="1" dirty="0">
              <a:latin typeface="Helvetica Neue" charset="0"/>
              <a:ea typeface="Helvetica Neue" charset="0"/>
              <a:cs typeface="Helvetica Neue" charset="0"/>
            </a:endParaRPr>
          </a:p>
        </p:txBody>
      </p:sp>
      <p:sp>
        <p:nvSpPr>
          <p:cNvPr id="11" name="TextBox 10">
            <a:extLst>
              <a:ext uri="{FF2B5EF4-FFF2-40B4-BE49-F238E27FC236}">
                <a16:creationId xmlns="" xmlns:a16="http://schemas.microsoft.com/office/drawing/2014/main" id="{375A29FC-75D4-3F43-8884-474B36FA65DA}"/>
              </a:ext>
            </a:extLst>
          </p:cNvPr>
          <p:cNvSpPr txBox="1"/>
          <p:nvPr/>
        </p:nvSpPr>
        <p:spPr>
          <a:xfrm>
            <a:off x="4421258" y="2566233"/>
            <a:ext cx="1484702" cy="461665"/>
          </a:xfrm>
          <a:prstGeom prst="rect">
            <a:avLst/>
          </a:prstGeom>
          <a:noFill/>
          <a:ln>
            <a:noFill/>
          </a:ln>
        </p:spPr>
        <p:txBody>
          <a:bodyPr wrap="none" rtlCol="0">
            <a:spAutoFit/>
          </a:bodyPr>
          <a:lstStyle/>
          <a:p>
            <a:r>
              <a:rPr lang="en-US" sz="2400" b="1">
                <a:latin typeface="Helvetica Neue" charset="0"/>
                <a:ea typeface="Helvetica Neue" charset="0"/>
                <a:cs typeface="Helvetica Neue" charset="0"/>
              </a:rPr>
              <a:t>O(100 M)</a:t>
            </a:r>
            <a:endParaRPr lang="en-US" sz="2400" b="1" dirty="0">
              <a:latin typeface="Helvetica Neue" charset="0"/>
              <a:ea typeface="Helvetica Neue" charset="0"/>
              <a:cs typeface="Helvetica Neue" charset="0"/>
            </a:endParaRPr>
          </a:p>
        </p:txBody>
      </p:sp>
      <p:sp>
        <p:nvSpPr>
          <p:cNvPr id="13" name="TextBox 12">
            <a:extLst>
              <a:ext uri="{FF2B5EF4-FFF2-40B4-BE49-F238E27FC236}">
                <a16:creationId xmlns="" xmlns:a16="http://schemas.microsoft.com/office/drawing/2014/main" id="{375A29FC-75D4-3F43-8884-474B36FA65DA}"/>
              </a:ext>
            </a:extLst>
          </p:cNvPr>
          <p:cNvSpPr txBox="1"/>
          <p:nvPr/>
        </p:nvSpPr>
        <p:spPr>
          <a:xfrm>
            <a:off x="6047653" y="3708923"/>
            <a:ext cx="1428596" cy="461665"/>
          </a:xfrm>
          <a:prstGeom prst="rect">
            <a:avLst/>
          </a:prstGeom>
          <a:noFill/>
          <a:ln>
            <a:noFill/>
          </a:ln>
        </p:spPr>
        <p:txBody>
          <a:bodyPr wrap="none" rtlCol="0">
            <a:spAutoFit/>
          </a:bodyPr>
          <a:lstStyle/>
          <a:p>
            <a:r>
              <a:rPr lang="en-US" sz="2400" b="1" dirty="0">
                <a:latin typeface="Helvetica Neue" charset="0"/>
                <a:ea typeface="Helvetica Neue" charset="0"/>
                <a:cs typeface="Helvetica Neue" charset="0"/>
              </a:rPr>
              <a:t>O(100 K)</a:t>
            </a:r>
          </a:p>
        </p:txBody>
      </p:sp>
      <p:sp>
        <p:nvSpPr>
          <p:cNvPr id="14" name="Rounded Rectangle 13">
            <a:extLst>
              <a:ext uri="{FF2B5EF4-FFF2-40B4-BE49-F238E27FC236}">
                <a16:creationId xmlns="" xmlns:a16="http://schemas.microsoft.com/office/drawing/2014/main" id="{DDB78E1C-FFA3-A746-B5BE-00F41780BD82}"/>
              </a:ext>
            </a:extLst>
          </p:cNvPr>
          <p:cNvSpPr/>
          <p:nvPr/>
        </p:nvSpPr>
        <p:spPr>
          <a:xfrm>
            <a:off x="79240" y="4969267"/>
            <a:ext cx="8909320" cy="1139023"/>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Up to </a:t>
            </a:r>
            <a:r>
              <a:rPr lang="en-US" sz="3600" b="1" dirty="0">
                <a:solidFill>
                  <a:srgbClr val="FF0000"/>
                </a:solidFill>
                <a:latin typeface="Helvetica Neue" charset="0"/>
                <a:ea typeface="Helvetica Neue" charset="0"/>
                <a:cs typeface="Helvetica Neue" charset="0"/>
              </a:rPr>
              <a:t>4 orders of magnitude</a:t>
            </a:r>
            <a:r>
              <a:rPr lang="en-US" sz="3600" b="1" dirty="0">
                <a:solidFill>
                  <a:schemeClr val="tx1"/>
                </a:solidFill>
                <a:latin typeface="Helvetica Neue" charset="0"/>
                <a:ea typeface="Helvetica Neue" charset="0"/>
                <a:cs typeface="Helvetica Neue" charset="0"/>
              </a:rPr>
              <a:t> reduction</a:t>
            </a:r>
            <a:endParaRPr lang="en-US" sz="36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652668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Sonata’s Architecture</a:t>
            </a: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29</a:t>
            </a:fld>
            <a:endParaRPr lang="en-US"/>
          </a:p>
        </p:txBody>
      </p:sp>
      <p:sp>
        <p:nvSpPr>
          <p:cNvPr id="120" name="TextBox 119"/>
          <p:cNvSpPr txBox="1"/>
          <p:nvPr/>
        </p:nvSpPr>
        <p:spPr>
          <a:xfrm>
            <a:off x="5656780" y="4206981"/>
            <a:ext cx="1977464" cy="369332"/>
          </a:xfrm>
          <a:prstGeom prst="rect">
            <a:avLst/>
          </a:prstGeom>
          <a:noFill/>
        </p:spPr>
        <p:txBody>
          <a:bodyPr wrap="none" rtlCol="0">
            <a:spAutoFit/>
          </a:bodyPr>
          <a:lstStyle/>
          <a:p>
            <a:r>
              <a:rPr lang="en-US" dirty="0">
                <a:latin typeface="Helvetica Neue Regular" charset="0"/>
                <a:ea typeface="Helvetica Neue Regular" charset="0"/>
                <a:cs typeface="Helvetica Neue Regular" charset="0"/>
              </a:rPr>
              <a:t>Streaming Driver</a:t>
            </a:r>
          </a:p>
        </p:txBody>
      </p:sp>
      <p:pic>
        <p:nvPicPr>
          <p:cNvPr id="121" name="droppedImage.pdf"/>
          <p:cNvPicPr/>
          <p:nvPr/>
        </p:nvPicPr>
        <p:blipFill>
          <a:blip r:embed="rId3">
            <a:extLst/>
          </a:blip>
          <a:stretch>
            <a:fillRect/>
          </a:stretch>
        </p:blipFill>
        <p:spPr>
          <a:xfrm>
            <a:off x="1614231" y="5804552"/>
            <a:ext cx="1346903" cy="553540"/>
          </a:xfrm>
          <a:prstGeom prst="rect">
            <a:avLst/>
          </a:prstGeom>
          <a:ln w="12700">
            <a:miter lim="400000"/>
          </a:ln>
        </p:spPr>
      </p:pic>
      <p:cxnSp>
        <p:nvCxnSpPr>
          <p:cNvPr id="123" name="Straight Arrow Connector 122"/>
          <p:cNvCxnSpPr/>
          <p:nvPr/>
        </p:nvCxnSpPr>
        <p:spPr>
          <a:xfrm>
            <a:off x="727182" y="6075195"/>
            <a:ext cx="918219" cy="0"/>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4" name="TextBox 123"/>
          <p:cNvSpPr txBox="1"/>
          <p:nvPr/>
        </p:nvSpPr>
        <p:spPr>
          <a:xfrm>
            <a:off x="760411" y="6408039"/>
            <a:ext cx="3311596" cy="369332"/>
          </a:xfrm>
          <a:prstGeom prst="rect">
            <a:avLst/>
          </a:prstGeom>
          <a:noFill/>
          <a:ln>
            <a:noFill/>
          </a:ln>
        </p:spPr>
        <p:txBody>
          <a:bodyPr wrap="square" rtlCol="0">
            <a:spAutoFit/>
          </a:bodyPr>
          <a:lstStyle/>
          <a:p>
            <a:pPr algn="ctr"/>
            <a:r>
              <a:rPr lang="en-US" dirty="0">
                <a:latin typeface="Helvetica Neue Regular" charset="0"/>
                <a:ea typeface="Helvetica Neue Regular" charset="0"/>
                <a:cs typeface="Helvetica Neue Regular" charset="0"/>
              </a:rPr>
              <a:t>Programmable Data Plane</a:t>
            </a:r>
          </a:p>
        </p:txBody>
      </p:sp>
      <p:sp>
        <p:nvSpPr>
          <p:cNvPr id="125" name="TextBox 124"/>
          <p:cNvSpPr txBox="1"/>
          <p:nvPr/>
        </p:nvSpPr>
        <p:spPr>
          <a:xfrm>
            <a:off x="497799" y="5680890"/>
            <a:ext cx="1308371" cy="369332"/>
          </a:xfrm>
          <a:prstGeom prst="rect">
            <a:avLst/>
          </a:prstGeom>
          <a:noFill/>
          <a:ln>
            <a:noFill/>
          </a:ln>
        </p:spPr>
        <p:txBody>
          <a:bodyPr wrap="none" rtlCol="0">
            <a:spAutoFit/>
          </a:bodyPr>
          <a:lstStyle/>
          <a:p>
            <a:pPr algn="ctr"/>
            <a:r>
              <a:rPr lang="en-US" dirty="0">
                <a:latin typeface="Helvetica Neue Regular" charset="0"/>
                <a:ea typeface="Helvetica Neue Regular" charset="0"/>
                <a:cs typeface="Helvetica Neue Regular" charset="0"/>
              </a:rPr>
              <a:t>Packets In</a:t>
            </a:r>
          </a:p>
        </p:txBody>
      </p:sp>
      <p:sp>
        <p:nvSpPr>
          <p:cNvPr id="126" name="Rectangle 125"/>
          <p:cNvSpPr/>
          <p:nvPr/>
        </p:nvSpPr>
        <p:spPr>
          <a:xfrm>
            <a:off x="5232531" y="5115660"/>
            <a:ext cx="2902772" cy="64265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Regular" charset="0"/>
              <a:ea typeface="Helvetica Neue Regular" charset="0"/>
              <a:cs typeface="Helvetica Neue Regular" charset="0"/>
            </a:endParaRPr>
          </a:p>
        </p:txBody>
      </p:sp>
      <p:sp>
        <p:nvSpPr>
          <p:cNvPr id="127" name="TextBox 126"/>
          <p:cNvSpPr txBox="1"/>
          <p:nvPr/>
        </p:nvSpPr>
        <p:spPr>
          <a:xfrm>
            <a:off x="5453773" y="5247871"/>
            <a:ext cx="2466463" cy="369332"/>
          </a:xfrm>
          <a:prstGeom prst="rect">
            <a:avLst/>
          </a:prstGeom>
          <a:noFill/>
          <a:ln>
            <a:noFill/>
          </a:ln>
        </p:spPr>
        <p:txBody>
          <a:bodyPr wrap="square" rtlCol="0">
            <a:spAutoFit/>
          </a:bodyPr>
          <a:lstStyle/>
          <a:p>
            <a:pPr algn="ctr"/>
            <a:r>
              <a:rPr lang="en-US" dirty="0">
                <a:latin typeface="Helvetica Neue Regular" charset="0"/>
                <a:ea typeface="Helvetica Neue Regular" charset="0"/>
                <a:cs typeface="Helvetica Neue Regular" charset="0"/>
              </a:rPr>
              <a:t>Stream Processor</a:t>
            </a:r>
          </a:p>
        </p:txBody>
      </p:sp>
      <p:sp>
        <p:nvSpPr>
          <p:cNvPr id="128" name="Rectangle 127"/>
          <p:cNvSpPr/>
          <p:nvPr/>
        </p:nvSpPr>
        <p:spPr>
          <a:xfrm>
            <a:off x="2853187" y="1979679"/>
            <a:ext cx="745649" cy="65690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Regular" charset="0"/>
              <a:ea typeface="Helvetica Neue Regular" charset="0"/>
              <a:cs typeface="Helvetica Neue Regular" charset="0"/>
            </a:endParaRPr>
          </a:p>
        </p:txBody>
      </p:sp>
      <p:sp>
        <p:nvSpPr>
          <p:cNvPr id="129" name="Rectangle 128"/>
          <p:cNvSpPr/>
          <p:nvPr/>
        </p:nvSpPr>
        <p:spPr>
          <a:xfrm>
            <a:off x="3789307" y="1979679"/>
            <a:ext cx="745649" cy="65690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Regular" charset="0"/>
              <a:ea typeface="Helvetica Neue Regular" charset="0"/>
              <a:cs typeface="Helvetica Neue Regular" charset="0"/>
            </a:endParaRPr>
          </a:p>
        </p:txBody>
      </p:sp>
      <p:sp>
        <p:nvSpPr>
          <p:cNvPr id="130" name="Rectangle 129"/>
          <p:cNvSpPr/>
          <p:nvPr/>
        </p:nvSpPr>
        <p:spPr>
          <a:xfrm>
            <a:off x="5088534" y="1979678"/>
            <a:ext cx="745649" cy="6569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Regular" charset="0"/>
              <a:ea typeface="Helvetica Neue Regular" charset="0"/>
              <a:cs typeface="Helvetica Neue Regular" charset="0"/>
            </a:endParaRPr>
          </a:p>
        </p:txBody>
      </p:sp>
      <p:cxnSp>
        <p:nvCxnSpPr>
          <p:cNvPr id="131" name="Straight Connector 130"/>
          <p:cNvCxnSpPr/>
          <p:nvPr/>
        </p:nvCxnSpPr>
        <p:spPr>
          <a:xfrm flipV="1">
            <a:off x="4534955" y="2308129"/>
            <a:ext cx="553578" cy="1"/>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377104" y="2084396"/>
            <a:ext cx="2266967" cy="430887"/>
          </a:xfrm>
          <a:prstGeom prst="rect">
            <a:avLst/>
          </a:prstGeom>
          <a:noFill/>
          <a:ln>
            <a:noFill/>
          </a:ln>
        </p:spPr>
        <p:txBody>
          <a:bodyPr wrap="none" rtlCol="0">
            <a:spAutoFit/>
          </a:bodyPr>
          <a:lstStyle/>
          <a:p>
            <a:pPr algn="ctr"/>
            <a:r>
              <a:rPr lang="en-US" sz="2200" b="1" dirty="0">
                <a:latin typeface="Helvetica Neue Regular" charset="0"/>
                <a:ea typeface="Helvetica Neue Regular" charset="0"/>
                <a:cs typeface="Helvetica Neue Regular" charset="0"/>
              </a:rPr>
              <a:t>Query Interface</a:t>
            </a:r>
          </a:p>
        </p:txBody>
      </p:sp>
      <p:sp>
        <p:nvSpPr>
          <p:cNvPr id="133" name="TextBox 132"/>
          <p:cNvSpPr txBox="1"/>
          <p:nvPr/>
        </p:nvSpPr>
        <p:spPr>
          <a:xfrm>
            <a:off x="1793318" y="3641254"/>
            <a:ext cx="1369473" cy="369332"/>
          </a:xfrm>
          <a:prstGeom prst="rect">
            <a:avLst/>
          </a:prstGeom>
          <a:noFill/>
          <a:ln>
            <a:noFill/>
          </a:ln>
        </p:spPr>
        <p:txBody>
          <a:bodyPr wrap="square" rtlCol="0">
            <a:spAutoFit/>
          </a:bodyPr>
          <a:lstStyle/>
          <a:p>
            <a:pPr algn="ctr"/>
            <a:r>
              <a:rPr lang="en-US" dirty="0">
                <a:latin typeface="Helvetica Neue Regular" charset="0"/>
                <a:ea typeface="Helvetica Neue Regular" charset="0"/>
                <a:cs typeface="Helvetica Neue Regular" charset="0"/>
              </a:rPr>
              <a:t>Queries</a:t>
            </a:r>
          </a:p>
        </p:txBody>
      </p:sp>
      <p:sp>
        <p:nvSpPr>
          <p:cNvPr id="134" name="TextBox 133"/>
          <p:cNvSpPr txBox="1"/>
          <p:nvPr/>
        </p:nvSpPr>
        <p:spPr>
          <a:xfrm>
            <a:off x="2900464" y="2138851"/>
            <a:ext cx="643975" cy="338554"/>
          </a:xfrm>
          <a:prstGeom prst="rect">
            <a:avLst/>
          </a:prstGeom>
          <a:noFill/>
          <a:ln>
            <a:noFill/>
          </a:ln>
        </p:spPr>
        <p:txBody>
          <a:bodyPr wrap="square" rtlCol="0">
            <a:spAutoFit/>
          </a:bodyPr>
          <a:lstStyle/>
          <a:p>
            <a:pPr algn="ctr"/>
            <a:r>
              <a:rPr lang="en-US" sz="1600" dirty="0">
                <a:latin typeface="Helvetica Neue Regular" charset="0"/>
                <a:ea typeface="Helvetica Neue Regular" charset="0"/>
                <a:cs typeface="Helvetica Neue Regular" charset="0"/>
              </a:rPr>
              <a:t>Q</a:t>
            </a:r>
            <a:r>
              <a:rPr lang="en-US" sz="1600" baseline="-25000" dirty="0">
                <a:latin typeface="Helvetica Neue Regular" charset="0"/>
                <a:ea typeface="Helvetica Neue Regular" charset="0"/>
                <a:cs typeface="Helvetica Neue Regular" charset="0"/>
              </a:rPr>
              <a:t>1</a:t>
            </a:r>
          </a:p>
        </p:txBody>
      </p:sp>
      <p:sp>
        <p:nvSpPr>
          <p:cNvPr id="135" name="TextBox 134"/>
          <p:cNvSpPr txBox="1"/>
          <p:nvPr/>
        </p:nvSpPr>
        <p:spPr>
          <a:xfrm>
            <a:off x="5939058" y="2774072"/>
            <a:ext cx="1835375" cy="369332"/>
          </a:xfrm>
          <a:prstGeom prst="rect">
            <a:avLst/>
          </a:prstGeom>
          <a:noFill/>
          <a:ln>
            <a:noFill/>
          </a:ln>
        </p:spPr>
        <p:txBody>
          <a:bodyPr wrap="square" rtlCol="0">
            <a:spAutoFit/>
          </a:bodyPr>
          <a:lstStyle/>
          <a:p>
            <a:pPr algn="ctr"/>
            <a:r>
              <a:rPr lang="en-US" dirty="0">
                <a:latin typeface="Helvetica Neue Regular" charset="0"/>
                <a:ea typeface="Helvetica Neue Regular" charset="0"/>
                <a:cs typeface="Helvetica Neue Regular" charset="0"/>
              </a:rPr>
              <a:t>Output</a:t>
            </a:r>
          </a:p>
        </p:txBody>
      </p:sp>
      <p:sp>
        <p:nvSpPr>
          <p:cNvPr id="136" name="TextBox 135"/>
          <p:cNvSpPr txBox="1"/>
          <p:nvPr/>
        </p:nvSpPr>
        <p:spPr>
          <a:xfrm>
            <a:off x="3750529" y="5247871"/>
            <a:ext cx="851130" cy="369332"/>
          </a:xfrm>
          <a:prstGeom prst="rect">
            <a:avLst/>
          </a:prstGeom>
          <a:noFill/>
          <a:ln>
            <a:noFill/>
          </a:ln>
        </p:spPr>
        <p:txBody>
          <a:bodyPr wrap="none" rtlCol="0">
            <a:spAutoFit/>
          </a:bodyPr>
          <a:lstStyle/>
          <a:p>
            <a:pPr algn="ctr"/>
            <a:r>
              <a:rPr lang="en-US" dirty="0">
                <a:latin typeface="Helvetica Neue Regular" charset="0"/>
                <a:ea typeface="Helvetica Neue Regular" charset="0"/>
                <a:cs typeface="Helvetica Neue Regular" charset="0"/>
              </a:rPr>
              <a:t>Tuples</a:t>
            </a:r>
          </a:p>
        </p:txBody>
      </p:sp>
      <p:sp>
        <p:nvSpPr>
          <p:cNvPr id="137" name="TextBox 136"/>
          <p:cNvSpPr txBox="1"/>
          <p:nvPr/>
        </p:nvSpPr>
        <p:spPr>
          <a:xfrm>
            <a:off x="3845783" y="2134617"/>
            <a:ext cx="643975" cy="338554"/>
          </a:xfrm>
          <a:prstGeom prst="rect">
            <a:avLst/>
          </a:prstGeom>
          <a:noFill/>
          <a:ln>
            <a:noFill/>
          </a:ln>
        </p:spPr>
        <p:txBody>
          <a:bodyPr wrap="square" rtlCol="0">
            <a:spAutoFit/>
          </a:bodyPr>
          <a:lstStyle/>
          <a:p>
            <a:pPr algn="ctr"/>
            <a:r>
              <a:rPr lang="en-US" sz="1600" dirty="0">
                <a:latin typeface="Helvetica Neue Regular" charset="0"/>
                <a:ea typeface="Helvetica Neue Regular" charset="0"/>
                <a:cs typeface="Helvetica Neue Regular" charset="0"/>
              </a:rPr>
              <a:t>Q</a:t>
            </a:r>
            <a:r>
              <a:rPr lang="en-US" sz="1600" baseline="-25000" dirty="0">
                <a:latin typeface="Helvetica Neue Regular" charset="0"/>
                <a:ea typeface="Helvetica Neue Regular" charset="0"/>
                <a:cs typeface="Helvetica Neue Regular" charset="0"/>
              </a:rPr>
              <a:t>2</a:t>
            </a:r>
          </a:p>
        </p:txBody>
      </p:sp>
      <p:sp>
        <p:nvSpPr>
          <p:cNvPr id="138" name="TextBox 137"/>
          <p:cNvSpPr txBox="1"/>
          <p:nvPr/>
        </p:nvSpPr>
        <p:spPr>
          <a:xfrm>
            <a:off x="5139865" y="2134617"/>
            <a:ext cx="643975" cy="338554"/>
          </a:xfrm>
          <a:prstGeom prst="rect">
            <a:avLst/>
          </a:prstGeom>
          <a:noFill/>
          <a:ln>
            <a:noFill/>
          </a:ln>
        </p:spPr>
        <p:txBody>
          <a:bodyPr wrap="square" rtlCol="0">
            <a:spAutoFit/>
          </a:bodyPr>
          <a:lstStyle/>
          <a:p>
            <a:pPr algn="ctr"/>
            <a:r>
              <a:rPr lang="en-US" sz="1600" dirty="0">
                <a:latin typeface="Helvetica Neue Regular" charset="0"/>
                <a:ea typeface="Helvetica Neue Regular" charset="0"/>
                <a:cs typeface="Helvetica Neue Regular" charset="0"/>
              </a:rPr>
              <a:t>Q</a:t>
            </a:r>
            <a:r>
              <a:rPr lang="en-US" sz="1600" baseline="-25000" dirty="0">
                <a:latin typeface="Helvetica Neue Regular" charset="0"/>
                <a:ea typeface="Helvetica Neue Regular" charset="0"/>
                <a:cs typeface="Helvetica Neue Regular" charset="0"/>
              </a:rPr>
              <a:t>N</a:t>
            </a:r>
          </a:p>
        </p:txBody>
      </p:sp>
      <p:cxnSp>
        <p:nvCxnSpPr>
          <p:cNvPr id="139" name="Straight Arrow Connector 138"/>
          <p:cNvCxnSpPr/>
          <p:nvPr/>
        </p:nvCxnSpPr>
        <p:spPr>
          <a:xfrm flipH="1">
            <a:off x="4169708" y="2636579"/>
            <a:ext cx="1291651" cy="223411"/>
          </a:xfrm>
          <a:prstGeom prst="straightConnector1">
            <a:avLst/>
          </a:prstGeom>
          <a:ln w="25400">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p:nvPr/>
        </p:nvCxnSpPr>
        <p:spPr>
          <a:xfrm>
            <a:off x="4162131" y="2636579"/>
            <a:ext cx="7576" cy="223410"/>
          </a:xfrm>
          <a:prstGeom prst="straightConnector1">
            <a:avLst/>
          </a:prstGeom>
          <a:ln w="25400">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41" name="TextBox 140"/>
          <p:cNvSpPr txBox="1"/>
          <p:nvPr/>
        </p:nvSpPr>
        <p:spPr>
          <a:xfrm>
            <a:off x="5435332" y="3637543"/>
            <a:ext cx="1438313" cy="369332"/>
          </a:xfrm>
          <a:prstGeom prst="rect">
            <a:avLst/>
          </a:prstGeom>
          <a:noFill/>
          <a:ln>
            <a:noFill/>
          </a:ln>
        </p:spPr>
        <p:txBody>
          <a:bodyPr wrap="square" rtlCol="0">
            <a:spAutoFit/>
          </a:bodyPr>
          <a:lstStyle/>
          <a:p>
            <a:pPr algn="ctr"/>
            <a:r>
              <a:rPr lang="en-US" dirty="0">
                <a:latin typeface="Helvetica Neue Regular" charset="0"/>
                <a:ea typeface="Helvetica Neue Regular" charset="0"/>
                <a:cs typeface="Helvetica Neue Regular" charset="0"/>
              </a:rPr>
              <a:t>Queries</a:t>
            </a:r>
          </a:p>
        </p:txBody>
      </p:sp>
      <p:sp>
        <p:nvSpPr>
          <p:cNvPr id="142" name="Rectangle 141"/>
          <p:cNvSpPr/>
          <p:nvPr/>
        </p:nvSpPr>
        <p:spPr>
          <a:xfrm>
            <a:off x="2644071" y="1931871"/>
            <a:ext cx="3478870" cy="747606"/>
          </a:xfrm>
          <a:prstGeom prst="rect">
            <a:avLst/>
          </a:prstGeom>
          <a:noFill/>
          <a:ln w="254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Regular" charset="0"/>
              <a:ea typeface="Helvetica Neue Regular" charset="0"/>
              <a:cs typeface="Helvetica Neue Regular" charset="0"/>
            </a:endParaRPr>
          </a:p>
        </p:txBody>
      </p:sp>
      <p:sp>
        <p:nvSpPr>
          <p:cNvPr id="143" name="TextBox 142"/>
          <p:cNvSpPr txBox="1"/>
          <p:nvPr/>
        </p:nvSpPr>
        <p:spPr>
          <a:xfrm>
            <a:off x="3826918" y="2979816"/>
            <a:ext cx="680636" cy="369332"/>
          </a:xfrm>
          <a:prstGeom prst="rect">
            <a:avLst/>
          </a:prstGeom>
          <a:noFill/>
          <a:ln>
            <a:noFill/>
          </a:ln>
        </p:spPr>
        <p:txBody>
          <a:bodyPr wrap="none" rtlCol="0">
            <a:spAutoFit/>
          </a:bodyPr>
          <a:lstStyle/>
          <a:p>
            <a:pPr algn="ctr"/>
            <a:r>
              <a:rPr lang="en-US" dirty="0">
                <a:latin typeface="Helvetica Neue Regular" charset="0"/>
                <a:ea typeface="Helvetica Neue Regular" charset="0"/>
                <a:cs typeface="Helvetica Neue Regular" charset="0"/>
              </a:rPr>
              <a:t>Core</a:t>
            </a:r>
          </a:p>
        </p:txBody>
      </p:sp>
      <p:sp>
        <p:nvSpPr>
          <p:cNvPr id="144" name="Rectangle 143"/>
          <p:cNvSpPr/>
          <p:nvPr/>
        </p:nvSpPr>
        <p:spPr>
          <a:xfrm>
            <a:off x="1253297" y="4229017"/>
            <a:ext cx="2093890" cy="35335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Neue Regular" charset="0"/>
                <a:ea typeface="Helvetica Neue Regular" charset="0"/>
                <a:cs typeface="Helvetica Neue Regular" charset="0"/>
              </a:rPr>
              <a:t>Data Plane Driver</a:t>
            </a:r>
          </a:p>
        </p:txBody>
      </p:sp>
      <p:sp>
        <p:nvSpPr>
          <p:cNvPr id="145" name="Rectangle 144"/>
          <p:cNvSpPr/>
          <p:nvPr/>
        </p:nvSpPr>
        <p:spPr>
          <a:xfrm>
            <a:off x="5572701" y="4214967"/>
            <a:ext cx="2228215" cy="35335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Regular" charset="0"/>
              <a:ea typeface="Helvetica Neue Regular" charset="0"/>
              <a:cs typeface="Helvetica Neue Regular" charset="0"/>
            </a:endParaRPr>
          </a:p>
        </p:txBody>
      </p:sp>
      <p:cxnSp>
        <p:nvCxnSpPr>
          <p:cNvPr id="146" name="Straight Arrow Connector 145"/>
          <p:cNvCxnSpPr>
            <a:stCxn id="144" idx="2"/>
            <a:endCxn id="121" idx="0"/>
          </p:cNvCxnSpPr>
          <p:nvPr/>
        </p:nvCxnSpPr>
        <p:spPr>
          <a:xfrm flipH="1">
            <a:off x="2287683" y="4582376"/>
            <a:ext cx="12559" cy="1222176"/>
          </a:xfrm>
          <a:prstGeom prst="straightConnector1">
            <a:avLst/>
          </a:prstGeom>
          <a:ln w="254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flipH="1">
            <a:off x="6683917" y="4563459"/>
            <a:ext cx="1250" cy="552200"/>
          </a:xfrm>
          <a:prstGeom prst="straightConnector1">
            <a:avLst/>
          </a:prstGeom>
          <a:ln w="254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a:endCxn id="126" idx="1"/>
          </p:cNvCxnSpPr>
          <p:nvPr/>
        </p:nvCxnSpPr>
        <p:spPr>
          <a:xfrm flipV="1">
            <a:off x="2961134" y="5436989"/>
            <a:ext cx="2271397" cy="400143"/>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0" name="Elbow Connector 149"/>
          <p:cNvCxnSpPr>
            <a:stCxn id="155" idx="3"/>
            <a:endCxn id="126" idx="3"/>
          </p:cNvCxnSpPr>
          <p:nvPr/>
        </p:nvCxnSpPr>
        <p:spPr>
          <a:xfrm>
            <a:off x="5169690" y="3164589"/>
            <a:ext cx="2965613" cy="2272400"/>
          </a:xfrm>
          <a:prstGeom prst="bentConnector3">
            <a:avLst>
              <a:gd name="adj1" fmla="val 107708"/>
            </a:avLst>
          </a:prstGeom>
          <a:ln w="25400">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8031166" y="4427669"/>
            <a:ext cx="184731" cy="369332"/>
          </a:xfrm>
          <a:prstGeom prst="rect">
            <a:avLst/>
          </a:prstGeom>
          <a:noFill/>
        </p:spPr>
        <p:txBody>
          <a:bodyPr wrap="none" rtlCol="0">
            <a:spAutoFit/>
          </a:bodyPr>
          <a:lstStyle/>
          <a:p>
            <a:endParaRPr lang="en-US" dirty="0">
              <a:latin typeface="Helvetica Neue Regular" charset="0"/>
            </a:endParaRPr>
          </a:p>
        </p:txBody>
      </p:sp>
      <p:cxnSp>
        <p:nvCxnSpPr>
          <p:cNvPr id="153" name="Straight Arrow Connector 152"/>
          <p:cNvCxnSpPr>
            <a:stCxn id="128" idx="2"/>
          </p:cNvCxnSpPr>
          <p:nvPr/>
        </p:nvCxnSpPr>
        <p:spPr>
          <a:xfrm>
            <a:off x="3226012" y="2636580"/>
            <a:ext cx="943695" cy="223410"/>
          </a:xfrm>
          <a:prstGeom prst="straightConnector1">
            <a:avLst/>
          </a:prstGeom>
          <a:ln w="25400">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3169724" y="2859991"/>
            <a:ext cx="1999966" cy="60919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Regular" charset="0"/>
              <a:ea typeface="Helvetica Neue Regular" charset="0"/>
              <a:cs typeface="Helvetica Neue Regular" charset="0"/>
            </a:endParaRPr>
          </a:p>
        </p:txBody>
      </p:sp>
      <p:cxnSp>
        <p:nvCxnSpPr>
          <p:cNvPr id="156" name="Straight Arrow Connector 155"/>
          <p:cNvCxnSpPr>
            <a:stCxn id="155" idx="2"/>
            <a:endCxn id="144" idx="0"/>
          </p:cNvCxnSpPr>
          <p:nvPr/>
        </p:nvCxnSpPr>
        <p:spPr>
          <a:xfrm flipH="1">
            <a:off x="2300242" y="3469186"/>
            <a:ext cx="1869465" cy="759831"/>
          </a:xfrm>
          <a:prstGeom prst="straightConnector1">
            <a:avLst/>
          </a:prstGeom>
          <a:ln w="254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a:stCxn id="155" idx="2"/>
            <a:endCxn id="120" idx="0"/>
          </p:cNvCxnSpPr>
          <p:nvPr/>
        </p:nvCxnSpPr>
        <p:spPr>
          <a:xfrm>
            <a:off x="4169707" y="3469186"/>
            <a:ext cx="2475805" cy="737795"/>
          </a:xfrm>
          <a:prstGeom prst="straightConnector1">
            <a:avLst/>
          </a:prstGeom>
          <a:ln w="254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388" name="Straight Arrow Connector 1387"/>
          <p:cNvCxnSpPr/>
          <p:nvPr/>
        </p:nvCxnSpPr>
        <p:spPr>
          <a:xfrm>
            <a:off x="2927905" y="6059708"/>
            <a:ext cx="918219" cy="0"/>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89" name="TextBox 1388"/>
          <p:cNvSpPr txBox="1"/>
          <p:nvPr/>
        </p:nvSpPr>
        <p:spPr>
          <a:xfrm>
            <a:off x="3779527" y="5881068"/>
            <a:ext cx="1508747" cy="369332"/>
          </a:xfrm>
          <a:prstGeom prst="rect">
            <a:avLst/>
          </a:prstGeom>
          <a:noFill/>
          <a:ln>
            <a:noFill/>
          </a:ln>
        </p:spPr>
        <p:txBody>
          <a:bodyPr wrap="none" rtlCol="0">
            <a:spAutoFit/>
          </a:bodyPr>
          <a:lstStyle/>
          <a:p>
            <a:pPr algn="ctr"/>
            <a:r>
              <a:rPr lang="en-US" dirty="0">
                <a:latin typeface="Helvetica Neue Regular" charset="0"/>
                <a:ea typeface="Helvetica Neue Regular" charset="0"/>
                <a:cs typeface="Helvetica Neue Regular" charset="0"/>
              </a:rPr>
              <a:t>Packets Out</a:t>
            </a:r>
          </a:p>
        </p:txBody>
      </p:sp>
      <p:sp>
        <p:nvSpPr>
          <p:cNvPr id="43" name="TextBox 42"/>
          <p:cNvSpPr txBox="1"/>
          <p:nvPr/>
        </p:nvSpPr>
        <p:spPr>
          <a:xfrm>
            <a:off x="2937165" y="3798011"/>
            <a:ext cx="2880971" cy="430887"/>
          </a:xfrm>
          <a:prstGeom prst="rect">
            <a:avLst/>
          </a:prstGeom>
          <a:noFill/>
          <a:ln>
            <a:noFill/>
          </a:ln>
        </p:spPr>
        <p:txBody>
          <a:bodyPr wrap="square" rtlCol="0">
            <a:spAutoFit/>
          </a:bodyPr>
          <a:lstStyle/>
          <a:p>
            <a:pPr algn="ctr"/>
            <a:r>
              <a:rPr lang="en-US" sz="2200" b="1" dirty="0">
                <a:latin typeface="Helvetica Neue Regular" charset="0"/>
                <a:ea typeface="Helvetica Neue Regular" charset="0"/>
                <a:cs typeface="Helvetica Neue Regular" charset="0"/>
              </a:rPr>
              <a:t>Query Partitioning</a:t>
            </a:r>
          </a:p>
        </p:txBody>
      </p:sp>
      <p:sp>
        <p:nvSpPr>
          <p:cNvPr id="45" name="TextBox 44"/>
          <p:cNvSpPr txBox="1"/>
          <p:nvPr/>
        </p:nvSpPr>
        <p:spPr>
          <a:xfrm>
            <a:off x="6103615" y="2423957"/>
            <a:ext cx="2880971" cy="430887"/>
          </a:xfrm>
          <a:prstGeom prst="rect">
            <a:avLst/>
          </a:prstGeom>
          <a:noFill/>
          <a:ln>
            <a:noFill/>
          </a:ln>
        </p:spPr>
        <p:txBody>
          <a:bodyPr wrap="square" rtlCol="0">
            <a:spAutoFit/>
          </a:bodyPr>
          <a:lstStyle/>
          <a:p>
            <a:pPr algn="ctr"/>
            <a:r>
              <a:rPr lang="en-US" sz="2200" b="1" dirty="0">
                <a:latin typeface="Helvetica Neue Regular" charset="0"/>
                <a:ea typeface="Helvetica Neue Regular" charset="0"/>
                <a:cs typeface="Helvetica Neue Regular" charset="0"/>
              </a:rPr>
              <a:t>Iterative Refinement</a:t>
            </a:r>
          </a:p>
        </p:txBody>
      </p:sp>
    </p:spTree>
    <p:extLst>
      <p:ext uri="{BB962C8B-B14F-4D97-AF65-F5344CB8AC3E}">
        <p14:creationId xmlns:p14="http://schemas.microsoft.com/office/powerpoint/2010/main" val="304027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4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2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4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8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38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5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3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4" grpId="0"/>
      <p:bldP spid="125" grpId="0"/>
      <p:bldP spid="126" grpId="0" animBg="1"/>
      <p:bldP spid="127" grpId="0"/>
      <p:bldP spid="128" grpId="0" animBg="1"/>
      <p:bldP spid="129" grpId="0" animBg="1"/>
      <p:bldP spid="130" grpId="0" animBg="1"/>
      <p:bldP spid="132" grpId="0"/>
      <p:bldP spid="133" grpId="0"/>
      <p:bldP spid="134" grpId="0"/>
      <p:bldP spid="135" grpId="0"/>
      <p:bldP spid="136" grpId="0"/>
      <p:bldP spid="137" grpId="0"/>
      <p:bldP spid="138" grpId="0"/>
      <p:bldP spid="141" grpId="0"/>
      <p:bldP spid="142" grpId="0" animBg="1"/>
      <p:bldP spid="143" grpId="0"/>
      <p:bldP spid="144" grpId="0" animBg="1"/>
      <p:bldP spid="145" grpId="0" animBg="1"/>
      <p:bldP spid="155" grpId="0" animBg="1"/>
      <p:bldP spid="1389" grpId="0"/>
      <p:bldP spid="43"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A6AA5D-6969-F64B-A854-096B25C37D43}"/>
              </a:ext>
            </a:extLst>
          </p:cNvPr>
          <p:cNvSpPr>
            <a:spLocks noGrp="1"/>
          </p:cNvSpPr>
          <p:nvPr>
            <p:ph type="title"/>
          </p:nvPr>
        </p:nvSpPr>
        <p:spPr>
          <a:xfrm>
            <a:off x="152400" y="313662"/>
            <a:ext cx="8763000" cy="1143000"/>
          </a:xfrm>
        </p:spPr>
        <p:txBody>
          <a:bodyPr>
            <a:normAutofit/>
          </a:bodyPr>
          <a:lstStyle/>
          <a:p>
            <a:r>
              <a:rPr lang="en-US" b="1" dirty="0">
                <a:solidFill>
                  <a:schemeClr val="tx1"/>
                </a:solidFill>
                <a:latin typeface="Helvetica Neue Condensed" charset="0"/>
                <a:ea typeface="Helvetica Neue Condensed" charset="0"/>
                <a:cs typeface="Helvetica Neue Condensed" charset="0"/>
              </a:rPr>
              <a:t>Network Monitoring Requirements</a:t>
            </a:r>
          </a:p>
        </p:txBody>
      </p:sp>
      <p:sp>
        <p:nvSpPr>
          <p:cNvPr id="4" name="Slide Number Placeholder 3">
            <a:extLst>
              <a:ext uri="{FF2B5EF4-FFF2-40B4-BE49-F238E27FC236}">
                <a16:creationId xmlns="" xmlns:a16="http://schemas.microsoft.com/office/drawing/2014/main" id="{53894EC2-1A01-794B-9E9A-F750AC004141}"/>
              </a:ext>
            </a:extLst>
          </p:cNvPr>
          <p:cNvSpPr>
            <a:spLocks noGrp="1"/>
          </p:cNvSpPr>
          <p:nvPr>
            <p:ph type="sldNum" sz="quarter" idx="12"/>
          </p:nvPr>
        </p:nvSpPr>
        <p:spPr>
          <a:xfrm>
            <a:off x="7010400" y="6500149"/>
            <a:ext cx="2133600" cy="228600"/>
          </a:xfrm>
        </p:spPr>
        <p:txBody>
          <a:bodyPr/>
          <a:lstStyle/>
          <a:p>
            <a:fld id="{4748F3B0-5290-A241-88FF-F03DD1126586}" type="slidenum">
              <a:rPr lang="en-US" smtClean="0"/>
              <a:pPr/>
              <a:t>3</a:t>
            </a:fld>
            <a:endParaRPr lang="en-US" dirty="0"/>
          </a:p>
        </p:txBody>
      </p:sp>
      <p:sp>
        <p:nvSpPr>
          <p:cNvPr id="5" name="Cloud 4">
            <a:extLst>
              <a:ext uri="{FF2B5EF4-FFF2-40B4-BE49-F238E27FC236}">
                <a16:creationId xmlns="" xmlns:a16="http://schemas.microsoft.com/office/drawing/2014/main" id="{B466617B-ED54-FD47-AC40-6788CDAE2FB7}"/>
              </a:ext>
            </a:extLst>
          </p:cNvPr>
          <p:cNvSpPr/>
          <p:nvPr/>
        </p:nvSpPr>
        <p:spPr>
          <a:xfrm>
            <a:off x="3049502" y="2636049"/>
            <a:ext cx="3060210" cy="1833135"/>
          </a:xfrm>
          <a:prstGeom prst="cloud">
            <a:avLst/>
          </a:prstGeom>
          <a:solidFill>
            <a:schemeClr val="bg1"/>
          </a:solidFill>
          <a:effectLst>
            <a:outerShdw blurRad="101600" dist="50800" dir="2700000" algn="br"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i="1" dirty="0">
              <a:solidFill>
                <a:schemeClr val="tx1"/>
              </a:solidFill>
              <a:latin typeface="Helvetica Neue" charset="0"/>
              <a:ea typeface="Helvetica Neue" charset="0"/>
              <a:cs typeface="Helvetica Neue" charset="0"/>
            </a:endParaRPr>
          </a:p>
        </p:txBody>
      </p:sp>
      <p:grpSp>
        <p:nvGrpSpPr>
          <p:cNvPr id="6" name="Group 5">
            <a:extLst>
              <a:ext uri="{FF2B5EF4-FFF2-40B4-BE49-F238E27FC236}">
                <a16:creationId xmlns="" xmlns:a16="http://schemas.microsoft.com/office/drawing/2014/main" id="{68151764-5F7F-EF4A-A5EA-7911EDEBA44F}"/>
              </a:ext>
            </a:extLst>
          </p:cNvPr>
          <p:cNvGrpSpPr/>
          <p:nvPr/>
        </p:nvGrpSpPr>
        <p:grpSpPr>
          <a:xfrm>
            <a:off x="4195535" y="2346418"/>
            <a:ext cx="768142" cy="625130"/>
            <a:chOff x="4857394" y="2350956"/>
            <a:chExt cx="768142" cy="625130"/>
          </a:xfrm>
        </p:grpSpPr>
        <p:pic>
          <p:nvPicPr>
            <p:cNvPr id="7" name="Picture 6">
              <a:extLst>
                <a:ext uri="{FF2B5EF4-FFF2-40B4-BE49-F238E27FC236}">
                  <a16:creationId xmlns="" xmlns:a16="http://schemas.microsoft.com/office/drawing/2014/main" id="{83D8D25B-3450-7942-A057-BB5C518FA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8" name="Oval 7">
              <a:extLst>
                <a:ext uri="{FF2B5EF4-FFF2-40B4-BE49-F238E27FC236}">
                  <a16:creationId xmlns="" xmlns:a16="http://schemas.microsoft.com/office/drawing/2014/main" id="{AB39D1E7-963F-AA45-BA68-C7C4553D2C6D}"/>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nvGrpSpPr>
          <p:cNvPr id="9" name="Group 8">
            <a:extLst>
              <a:ext uri="{FF2B5EF4-FFF2-40B4-BE49-F238E27FC236}">
                <a16:creationId xmlns="" xmlns:a16="http://schemas.microsoft.com/office/drawing/2014/main" id="{730D0E91-1A33-3B42-BA0F-9ACE65B46440}"/>
              </a:ext>
            </a:extLst>
          </p:cNvPr>
          <p:cNvGrpSpPr/>
          <p:nvPr/>
        </p:nvGrpSpPr>
        <p:grpSpPr>
          <a:xfrm>
            <a:off x="4187929" y="4133685"/>
            <a:ext cx="768142" cy="625130"/>
            <a:chOff x="4857394" y="2350956"/>
            <a:chExt cx="768142" cy="625130"/>
          </a:xfrm>
        </p:grpSpPr>
        <p:pic>
          <p:nvPicPr>
            <p:cNvPr id="10" name="Picture 9">
              <a:extLst>
                <a:ext uri="{FF2B5EF4-FFF2-40B4-BE49-F238E27FC236}">
                  <a16:creationId xmlns="" xmlns:a16="http://schemas.microsoft.com/office/drawing/2014/main" id="{EE50A912-C388-874C-BF51-0B7221BE7B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11" name="Oval 10">
              <a:extLst>
                <a:ext uri="{FF2B5EF4-FFF2-40B4-BE49-F238E27FC236}">
                  <a16:creationId xmlns="" xmlns:a16="http://schemas.microsoft.com/office/drawing/2014/main" id="{863E6308-239A-EF41-85CB-2E31DE976CD5}"/>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nvGrpSpPr>
          <p:cNvPr id="12" name="Group 11">
            <a:extLst>
              <a:ext uri="{FF2B5EF4-FFF2-40B4-BE49-F238E27FC236}">
                <a16:creationId xmlns="" xmlns:a16="http://schemas.microsoft.com/office/drawing/2014/main" id="{389DEB22-96F0-C643-8B7E-A1813ED8539A}"/>
              </a:ext>
            </a:extLst>
          </p:cNvPr>
          <p:cNvGrpSpPr/>
          <p:nvPr/>
        </p:nvGrpSpPr>
        <p:grpSpPr>
          <a:xfrm>
            <a:off x="5632676" y="3139584"/>
            <a:ext cx="768142" cy="625130"/>
            <a:chOff x="4857394" y="2350956"/>
            <a:chExt cx="768142" cy="625130"/>
          </a:xfrm>
        </p:grpSpPr>
        <p:pic>
          <p:nvPicPr>
            <p:cNvPr id="13" name="Picture 12">
              <a:extLst>
                <a:ext uri="{FF2B5EF4-FFF2-40B4-BE49-F238E27FC236}">
                  <a16:creationId xmlns="" xmlns:a16="http://schemas.microsoft.com/office/drawing/2014/main" id="{E4A17420-3731-0540-B336-B5A9E6747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14" name="Oval 13">
              <a:extLst>
                <a:ext uri="{FF2B5EF4-FFF2-40B4-BE49-F238E27FC236}">
                  <a16:creationId xmlns="" xmlns:a16="http://schemas.microsoft.com/office/drawing/2014/main" id="{5703C604-DF5A-264D-8917-84D4B81695F0}"/>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sp>
        <p:nvSpPr>
          <p:cNvPr id="16" name="TextBox 15">
            <a:extLst>
              <a:ext uri="{FF2B5EF4-FFF2-40B4-BE49-F238E27FC236}">
                <a16:creationId xmlns="" xmlns:a16="http://schemas.microsoft.com/office/drawing/2014/main" id="{BDEF3BD2-86A4-CD49-967C-44F770B2B892}"/>
              </a:ext>
            </a:extLst>
          </p:cNvPr>
          <p:cNvSpPr txBox="1"/>
          <p:nvPr/>
        </p:nvSpPr>
        <p:spPr>
          <a:xfrm>
            <a:off x="1397303" y="3051521"/>
            <a:ext cx="877163" cy="923330"/>
          </a:xfrm>
          <a:prstGeom prst="rect">
            <a:avLst/>
          </a:prstGeom>
          <a:noFill/>
        </p:spPr>
        <p:txBody>
          <a:bodyPr wrap="none" rtlCol="0">
            <a:spAutoFit/>
          </a:bodyPr>
          <a:lstStyle/>
          <a:p>
            <a:r>
              <a:rPr lang="en-US" sz="5400" dirty="0">
                <a:latin typeface="Helvetica Neue" charset="0"/>
                <a:ea typeface="Helvetica Neue" charset="0"/>
                <a:cs typeface="Helvetica Neue" charset="0"/>
              </a:rPr>
              <a:t>👺</a:t>
            </a:r>
          </a:p>
        </p:txBody>
      </p:sp>
      <p:pic>
        <p:nvPicPr>
          <p:cNvPr id="25" name="Picture 24">
            <a:extLst>
              <a:ext uri="{FF2B5EF4-FFF2-40B4-BE49-F238E27FC236}">
                <a16:creationId xmlns="" xmlns:a16="http://schemas.microsoft.com/office/drawing/2014/main" id="{A1657614-E661-164D-B631-6BB40D2D6235}"/>
              </a:ext>
            </a:extLst>
          </p:cNvPr>
          <p:cNvPicPr>
            <a:picLocks noChangeAspect="1"/>
          </p:cNvPicPr>
          <p:nvPr/>
        </p:nvPicPr>
        <p:blipFill>
          <a:blip r:embed="rId4"/>
          <a:stretch>
            <a:fillRect/>
          </a:stretch>
        </p:blipFill>
        <p:spPr>
          <a:xfrm>
            <a:off x="4168788" y="1539995"/>
            <a:ext cx="806423" cy="806423"/>
          </a:xfrm>
          <a:prstGeom prst="rect">
            <a:avLst/>
          </a:prstGeom>
        </p:spPr>
      </p:pic>
      <p:pic>
        <p:nvPicPr>
          <p:cNvPr id="27" name="Picture 26">
            <a:extLst>
              <a:ext uri="{FF2B5EF4-FFF2-40B4-BE49-F238E27FC236}">
                <a16:creationId xmlns="" xmlns:a16="http://schemas.microsoft.com/office/drawing/2014/main" id="{2CD1A9C9-4F2C-124E-AD5D-B21432C24F5C}"/>
              </a:ext>
            </a:extLst>
          </p:cNvPr>
          <p:cNvPicPr>
            <a:picLocks noChangeAspect="1"/>
          </p:cNvPicPr>
          <p:nvPr/>
        </p:nvPicPr>
        <p:blipFill>
          <a:blip r:embed="rId5"/>
          <a:stretch>
            <a:fillRect/>
          </a:stretch>
        </p:blipFill>
        <p:spPr>
          <a:xfrm>
            <a:off x="6446297" y="2910165"/>
            <a:ext cx="806423" cy="806423"/>
          </a:xfrm>
          <a:prstGeom prst="rect">
            <a:avLst/>
          </a:prstGeom>
        </p:spPr>
      </p:pic>
      <p:sp>
        <p:nvSpPr>
          <p:cNvPr id="35" name="Rectangle 34">
            <a:extLst>
              <a:ext uri="{FF2B5EF4-FFF2-40B4-BE49-F238E27FC236}">
                <a16:creationId xmlns="" xmlns:a16="http://schemas.microsoft.com/office/drawing/2014/main" id="{49D552AC-6DD0-5D4C-A71C-C95FC6E6529E}"/>
              </a:ext>
            </a:extLst>
          </p:cNvPr>
          <p:cNvSpPr/>
          <p:nvPr/>
        </p:nvSpPr>
        <p:spPr>
          <a:xfrm>
            <a:off x="4060747" y="4923467"/>
            <a:ext cx="1034184" cy="830997"/>
          </a:xfrm>
          <a:prstGeom prst="rect">
            <a:avLst/>
          </a:prstGeom>
        </p:spPr>
        <p:txBody>
          <a:bodyPr wrap="square">
            <a:spAutoFit/>
          </a:bodyPr>
          <a:lstStyle/>
          <a:p>
            <a:pPr algn="ctr"/>
            <a:r>
              <a:rPr lang="en-US" sz="4800" dirty="0">
                <a:latin typeface="Helvetica Neue" charset="0"/>
                <a:ea typeface="Helvetica Neue" charset="0"/>
                <a:cs typeface="Helvetica Neue" charset="0"/>
              </a:rPr>
              <a:t>😵</a:t>
            </a:r>
          </a:p>
        </p:txBody>
      </p:sp>
      <p:grpSp>
        <p:nvGrpSpPr>
          <p:cNvPr id="36" name="Group 35">
            <a:extLst>
              <a:ext uri="{FF2B5EF4-FFF2-40B4-BE49-F238E27FC236}">
                <a16:creationId xmlns="" xmlns:a16="http://schemas.microsoft.com/office/drawing/2014/main" id="{B63BDB28-473E-2C4F-A882-EDC1B9CA631B}"/>
              </a:ext>
            </a:extLst>
          </p:cNvPr>
          <p:cNvGrpSpPr/>
          <p:nvPr/>
        </p:nvGrpSpPr>
        <p:grpSpPr>
          <a:xfrm>
            <a:off x="2372325" y="2646927"/>
            <a:ext cx="1200314" cy="695879"/>
            <a:chOff x="2372325" y="2623778"/>
            <a:chExt cx="1200314" cy="695879"/>
          </a:xfrm>
        </p:grpSpPr>
        <p:grpSp>
          <p:nvGrpSpPr>
            <p:cNvPr id="17" name="Group 16">
              <a:extLst>
                <a:ext uri="{FF2B5EF4-FFF2-40B4-BE49-F238E27FC236}">
                  <a16:creationId xmlns="" xmlns:a16="http://schemas.microsoft.com/office/drawing/2014/main" id="{0B5276B0-FA97-6F4E-9256-8F8E860F493E}"/>
                </a:ext>
              </a:extLst>
            </p:cNvPr>
            <p:cNvGrpSpPr/>
            <p:nvPr/>
          </p:nvGrpSpPr>
          <p:grpSpPr>
            <a:xfrm>
              <a:off x="2388945" y="2623778"/>
              <a:ext cx="1080633" cy="695879"/>
              <a:chOff x="695898" y="2897841"/>
              <a:chExt cx="378836" cy="249815"/>
            </a:xfrm>
            <a:solidFill>
              <a:schemeClr val="tx1">
                <a:lumMod val="50000"/>
                <a:lumOff val="50000"/>
              </a:schemeClr>
            </a:solidFill>
          </p:grpSpPr>
          <p:sp>
            <p:nvSpPr>
              <p:cNvPr id="18" name="Rectangle 17">
                <a:extLst>
                  <a:ext uri="{FF2B5EF4-FFF2-40B4-BE49-F238E27FC236}">
                    <a16:creationId xmlns="" xmlns:a16="http://schemas.microsoft.com/office/drawing/2014/main" id="{7659D378-B6DA-6D41-8FBA-863C61FE8770}"/>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sp>
            <p:nvSpPr>
              <p:cNvPr id="19" name="Triangle 18">
                <a:extLst>
                  <a:ext uri="{FF2B5EF4-FFF2-40B4-BE49-F238E27FC236}">
                    <a16:creationId xmlns="" xmlns:a16="http://schemas.microsoft.com/office/drawing/2014/main" id="{D632B2CD-A103-3A42-A7C8-DAB3AD1E17FC}"/>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sp>
          <p:nvSpPr>
            <p:cNvPr id="20" name="TextBox 19">
              <a:extLst>
                <a:ext uri="{FF2B5EF4-FFF2-40B4-BE49-F238E27FC236}">
                  <a16:creationId xmlns="" xmlns:a16="http://schemas.microsoft.com/office/drawing/2014/main" id="{49B87F3C-D98C-9E4D-AC9A-EA7543C7CD94}"/>
                </a:ext>
              </a:extLst>
            </p:cNvPr>
            <p:cNvSpPr txBox="1"/>
            <p:nvPr/>
          </p:nvSpPr>
          <p:spPr>
            <a:xfrm>
              <a:off x="2372325" y="2625233"/>
              <a:ext cx="1200314" cy="523220"/>
            </a:xfrm>
            <a:prstGeom prst="rect">
              <a:avLst/>
            </a:prstGeom>
            <a:noFill/>
          </p:spPr>
          <p:txBody>
            <a:bodyPr wrap="square" rtlCol="0">
              <a:spAutoFit/>
            </a:bodyPr>
            <a:lstStyle/>
            <a:p>
              <a:r>
                <a:rPr lang="en-US" sz="1400" b="1" dirty="0" err="1">
                  <a:solidFill>
                    <a:schemeClr val="bg1"/>
                  </a:solidFill>
                  <a:latin typeface="Helvetica Neue" charset="0"/>
                  <a:ea typeface="Helvetica Neue" charset="0"/>
                  <a:cs typeface="Helvetica Neue" charset="0"/>
                </a:rPr>
                <a:t>Src</a:t>
              </a:r>
              <a:r>
                <a:rPr lang="en-US" sz="1400" b="1" dirty="0">
                  <a:solidFill>
                    <a:schemeClr val="bg1"/>
                  </a:solidFill>
                  <a:latin typeface="Helvetica Neue" charset="0"/>
                  <a:ea typeface="Helvetica Neue" charset="0"/>
                  <a:cs typeface="Helvetica Neue" charset="0"/>
                </a:rPr>
                <a:t>: </a:t>
              </a:r>
              <a:r>
                <a:rPr lang="en-US" sz="1400" b="1" dirty="0">
                  <a:solidFill>
                    <a:srgbClr val="FFFF00"/>
                  </a:solidFill>
                  <a:latin typeface="Helvetica Neue" charset="0"/>
                  <a:ea typeface="Helvetica Neue" charset="0"/>
                  <a:cs typeface="Helvetica Neue" charset="0"/>
                </a:rPr>
                <a:t>Victim</a:t>
              </a:r>
            </a:p>
            <a:p>
              <a:r>
                <a:rPr lang="en-US" sz="1400" b="1" dirty="0" err="1">
                  <a:solidFill>
                    <a:schemeClr val="bg1"/>
                  </a:solidFill>
                  <a:latin typeface="Helvetica Neue" charset="0"/>
                  <a:ea typeface="Helvetica Neue" charset="0"/>
                  <a:cs typeface="Helvetica Neue" charset="0"/>
                </a:rPr>
                <a:t>Dst</a:t>
              </a:r>
              <a:r>
                <a:rPr lang="en-US" sz="1400" b="1" dirty="0">
                  <a:solidFill>
                    <a:schemeClr val="bg1"/>
                  </a:solidFill>
                  <a:latin typeface="Helvetica Neue" charset="0"/>
                  <a:ea typeface="Helvetica Neue" charset="0"/>
                  <a:cs typeface="Helvetica Neue" charset="0"/>
                </a:rPr>
                <a:t>: </a:t>
              </a:r>
              <a:r>
                <a:rPr lang="en-US" sz="1400" b="1" dirty="0">
                  <a:solidFill>
                    <a:srgbClr val="FF9300"/>
                  </a:solidFill>
                  <a:latin typeface="Helvetica Neue" charset="0"/>
                  <a:ea typeface="Helvetica Neue" charset="0"/>
                  <a:cs typeface="Helvetica Neue" charset="0"/>
                </a:rPr>
                <a:t>DNS</a:t>
              </a:r>
              <a:endParaRPr lang="en-US" sz="1400" b="1" baseline="-25000" dirty="0">
                <a:solidFill>
                  <a:srgbClr val="FF9300"/>
                </a:solidFill>
                <a:latin typeface="Helvetica Neue" charset="0"/>
                <a:ea typeface="Helvetica Neue" charset="0"/>
                <a:cs typeface="Helvetica Neue" charset="0"/>
              </a:endParaRPr>
            </a:p>
          </p:txBody>
        </p:sp>
      </p:grpSp>
      <p:grpSp>
        <p:nvGrpSpPr>
          <p:cNvPr id="37" name="Group 36">
            <a:extLst>
              <a:ext uri="{FF2B5EF4-FFF2-40B4-BE49-F238E27FC236}">
                <a16:creationId xmlns="" xmlns:a16="http://schemas.microsoft.com/office/drawing/2014/main" id="{9E393CF6-12B3-B641-BAC3-BE6875E05F71}"/>
              </a:ext>
            </a:extLst>
          </p:cNvPr>
          <p:cNvGrpSpPr/>
          <p:nvPr/>
        </p:nvGrpSpPr>
        <p:grpSpPr>
          <a:xfrm>
            <a:off x="2376055" y="3485899"/>
            <a:ext cx="1200314" cy="695879"/>
            <a:chOff x="2376055" y="3462750"/>
            <a:chExt cx="1200314" cy="695879"/>
          </a:xfrm>
        </p:grpSpPr>
        <p:grpSp>
          <p:nvGrpSpPr>
            <p:cNvPr id="28" name="Group 27">
              <a:extLst>
                <a:ext uri="{FF2B5EF4-FFF2-40B4-BE49-F238E27FC236}">
                  <a16:creationId xmlns="" xmlns:a16="http://schemas.microsoft.com/office/drawing/2014/main" id="{7A5ECA65-5DAD-FF40-B647-321BE44902D6}"/>
                </a:ext>
              </a:extLst>
            </p:cNvPr>
            <p:cNvGrpSpPr/>
            <p:nvPr/>
          </p:nvGrpSpPr>
          <p:grpSpPr>
            <a:xfrm>
              <a:off x="2392675" y="3462750"/>
              <a:ext cx="1080633" cy="695879"/>
              <a:chOff x="695898" y="2897841"/>
              <a:chExt cx="378836" cy="249815"/>
            </a:xfrm>
            <a:solidFill>
              <a:schemeClr val="tx1">
                <a:lumMod val="50000"/>
                <a:lumOff val="50000"/>
              </a:schemeClr>
            </a:solidFill>
          </p:grpSpPr>
          <p:sp>
            <p:nvSpPr>
              <p:cNvPr id="29" name="Rectangle 28">
                <a:extLst>
                  <a:ext uri="{FF2B5EF4-FFF2-40B4-BE49-F238E27FC236}">
                    <a16:creationId xmlns="" xmlns:a16="http://schemas.microsoft.com/office/drawing/2014/main" id="{755E3AB0-73A6-7149-8F5E-3FA863C613DC}"/>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sp>
            <p:nvSpPr>
              <p:cNvPr id="30" name="Triangle 29">
                <a:extLst>
                  <a:ext uri="{FF2B5EF4-FFF2-40B4-BE49-F238E27FC236}">
                    <a16:creationId xmlns="" xmlns:a16="http://schemas.microsoft.com/office/drawing/2014/main" id="{07F15FA7-9F74-1246-9798-C6E6B8C92B7C}"/>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sp>
          <p:nvSpPr>
            <p:cNvPr id="31" name="TextBox 30">
              <a:extLst>
                <a:ext uri="{FF2B5EF4-FFF2-40B4-BE49-F238E27FC236}">
                  <a16:creationId xmlns="" xmlns:a16="http://schemas.microsoft.com/office/drawing/2014/main" id="{65ED9264-9D22-E047-99A7-A1EDDAA5B5F1}"/>
                </a:ext>
              </a:extLst>
            </p:cNvPr>
            <p:cNvSpPr txBox="1"/>
            <p:nvPr/>
          </p:nvSpPr>
          <p:spPr>
            <a:xfrm>
              <a:off x="2376055" y="3464205"/>
              <a:ext cx="1200314" cy="523220"/>
            </a:xfrm>
            <a:prstGeom prst="rect">
              <a:avLst/>
            </a:prstGeom>
            <a:noFill/>
          </p:spPr>
          <p:txBody>
            <a:bodyPr wrap="square" rtlCol="0">
              <a:spAutoFit/>
            </a:bodyPr>
            <a:lstStyle/>
            <a:p>
              <a:r>
                <a:rPr lang="en-US" sz="1400" b="1" dirty="0" err="1">
                  <a:solidFill>
                    <a:schemeClr val="bg1"/>
                  </a:solidFill>
                  <a:latin typeface="Helvetica Neue" charset="0"/>
                  <a:ea typeface="Helvetica Neue" charset="0"/>
                  <a:cs typeface="Helvetica Neue" charset="0"/>
                </a:rPr>
                <a:t>Src</a:t>
              </a:r>
              <a:r>
                <a:rPr lang="en-US" sz="1400" b="1" dirty="0">
                  <a:solidFill>
                    <a:schemeClr val="bg1"/>
                  </a:solidFill>
                  <a:latin typeface="Helvetica Neue" charset="0"/>
                  <a:ea typeface="Helvetica Neue" charset="0"/>
                  <a:cs typeface="Helvetica Neue" charset="0"/>
                </a:rPr>
                <a:t>: </a:t>
              </a:r>
              <a:r>
                <a:rPr lang="en-US" sz="1400" b="1" dirty="0">
                  <a:solidFill>
                    <a:srgbClr val="FFFF00"/>
                  </a:solidFill>
                  <a:latin typeface="Helvetica Neue" charset="0"/>
                  <a:ea typeface="Helvetica Neue" charset="0"/>
                  <a:cs typeface="Helvetica Neue" charset="0"/>
                </a:rPr>
                <a:t>Victim</a:t>
              </a:r>
            </a:p>
            <a:p>
              <a:r>
                <a:rPr lang="en-US" sz="1400" b="1" dirty="0" err="1">
                  <a:solidFill>
                    <a:schemeClr val="bg1"/>
                  </a:solidFill>
                  <a:latin typeface="Helvetica Neue" charset="0"/>
                  <a:ea typeface="Helvetica Neue" charset="0"/>
                  <a:cs typeface="Helvetica Neue" charset="0"/>
                </a:rPr>
                <a:t>Dst</a:t>
              </a:r>
              <a:r>
                <a:rPr lang="en-US" sz="1400" b="1" dirty="0">
                  <a:solidFill>
                    <a:schemeClr val="bg1"/>
                  </a:solidFill>
                  <a:latin typeface="Helvetica Neue" charset="0"/>
                  <a:ea typeface="Helvetica Neue" charset="0"/>
                  <a:cs typeface="Helvetica Neue" charset="0"/>
                </a:rPr>
                <a:t>: </a:t>
              </a:r>
              <a:r>
                <a:rPr lang="en-US" sz="1400" b="1" dirty="0">
                  <a:solidFill>
                    <a:srgbClr val="008000"/>
                  </a:solidFill>
                  <a:latin typeface="Helvetica Neue" charset="0"/>
                  <a:ea typeface="Helvetica Neue" charset="0"/>
                  <a:cs typeface="Helvetica Neue" charset="0"/>
                </a:rPr>
                <a:t>DNS</a:t>
              </a:r>
              <a:endParaRPr lang="en-US" sz="1400" b="1" baseline="-25000" dirty="0">
                <a:solidFill>
                  <a:srgbClr val="008000"/>
                </a:solidFill>
                <a:latin typeface="Helvetica Neue" charset="0"/>
                <a:ea typeface="Helvetica Neue" charset="0"/>
                <a:cs typeface="Helvetica Neue" charset="0"/>
              </a:endParaRPr>
            </a:p>
          </p:txBody>
        </p:sp>
      </p:grpSp>
      <p:grpSp>
        <p:nvGrpSpPr>
          <p:cNvPr id="38" name="Group 37">
            <a:extLst>
              <a:ext uri="{FF2B5EF4-FFF2-40B4-BE49-F238E27FC236}">
                <a16:creationId xmlns="" xmlns:a16="http://schemas.microsoft.com/office/drawing/2014/main" id="{F3648A48-BA7F-3047-BDA1-4F62DC2DB4C0}"/>
              </a:ext>
            </a:extLst>
          </p:cNvPr>
          <p:cNvGrpSpPr/>
          <p:nvPr/>
        </p:nvGrpSpPr>
        <p:grpSpPr>
          <a:xfrm>
            <a:off x="6351565" y="3101126"/>
            <a:ext cx="1265359" cy="695879"/>
            <a:chOff x="2372324" y="2623778"/>
            <a:chExt cx="1265359" cy="695879"/>
          </a:xfrm>
        </p:grpSpPr>
        <p:grpSp>
          <p:nvGrpSpPr>
            <p:cNvPr id="39" name="Group 38">
              <a:extLst>
                <a:ext uri="{FF2B5EF4-FFF2-40B4-BE49-F238E27FC236}">
                  <a16:creationId xmlns="" xmlns:a16="http://schemas.microsoft.com/office/drawing/2014/main" id="{3D36B6EE-E55F-E242-AD3C-96CBAEF01965}"/>
                </a:ext>
              </a:extLst>
            </p:cNvPr>
            <p:cNvGrpSpPr/>
            <p:nvPr/>
          </p:nvGrpSpPr>
          <p:grpSpPr>
            <a:xfrm>
              <a:off x="2388945" y="2623778"/>
              <a:ext cx="1080633" cy="695879"/>
              <a:chOff x="695898" y="2897841"/>
              <a:chExt cx="378836" cy="249815"/>
            </a:xfrm>
            <a:solidFill>
              <a:schemeClr val="tx1">
                <a:lumMod val="50000"/>
                <a:lumOff val="50000"/>
              </a:schemeClr>
            </a:solidFill>
          </p:grpSpPr>
          <p:sp>
            <p:nvSpPr>
              <p:cNvPr id="41" name="Rectangle 40">
                <a:extLst>
                  <a:ext uri="{FF2B5EF4-FFF2-40B4-BE49-F238E27FC236}">
                    <a16:creationId xmlns="" xmlns:a16="http://schemas.microsoft.com/office/drawing/2014/main" id="{F0AF0FE9-30A7-A54B-84F8-67A7B8985777}"/>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sp>
            <p:nvSpPr>
              <p:cNvPr id="42" name="Triangle 41">
                <a:extLst>
                  <a:ext uri="{FF2B5EF4-FFF2-40B4-BE49-F238E27FC236}">
                    <a16:creationId xmlns="" xmlns:a16="http://schemas.microsoft.com/office/drawing/2014/main" id="{EEAF5660-84CF-0042-90B6-8742ABEF0997}"/>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sp>
          <p:nvSpPr>
            <p:cNvPr id="40" name="TextBox 39">
              <a:extLst>
                <a:ext uri="{FF2B5EF4-FFF2-40B4-BE49-F238E27FC236}">
                  <a16:creationId xmlns="" xmlns:a16="http://schemas.microsoft.com/office/drawing/2014/main" id="{E26EA645-324D-674B-B716-F5AB58FA73DD}"/>
                </a:ext>
              </a:extLst>
            </p:cNvPr>
            <p:cNvSpPr txBox="1"/>
            <p:nvPr/>
          </p:nvSpPr>
          <p:spPr>
            <a:xfrm>
              <a:off x="2372324" y="2625233"/>
              <a:ext cx="1265359" cy="523220"/>
            </a:xfrm>
            <a:prstGeom prst="rect">
              <a:avLst/>
            </a:prstGeom>
            <a:noFill/>
          </p:spPr>
          <p:txBody>
            <a:bodyPr wrap="square" rtlCol="0">
              <a:spAutoFit/>
            </a:bodyPr>
            <a:lstStyle/>
            <a:p>
              <a:r>
                <a:rPr lang="en-US" sz="1400" b="1" dirty="0" err="1">
                  <a:solidFill>
                    <a:schemeClr val="bg1"/>
                  </a:solidFill>
                  <a:latin typeface="Helvetica Neue" charset="0"/>
                  <a:ea typeface="Helvetica Neue" charset="0"/>
                  <a:cs typeface="Helvetica Neue" charset="0"/>
                </a:rPr>
                <a:t>Src</a:t>
              </a:r>
              <a:r>
                <a:rPr lang="en-US" sz="1400" b="1" dirty="0">
                  <a:solidFill>
                    <a:schemeClr val="bg1"/>
                  </a:solidFill>
                  <a:latin typeface="Helvetica Neue" charset="0"/>
                  <a:ea typeface="Helvetica Neue" charset="0"/>
                  <a:cs typeface="Helvetica Neue" charset="0"/>
                </a:rPr>
                <a:t>: </a:t>
              </a:r>
              <a:r>
                <a:rPr lang="en-US" sz="1400" b="1" dirty="0">
                  <a:solidFill>
                    <a:srgbClr val="008000"/>
                  </a:solidFill>
                  <a:latin typeface="Helvetica Neue" charset="0"/>
                  <a:ea typeface="Helvetica Neue" charset="0"/>
                  <a:cs typeface="Helvetica Neue" charset="0"/>
                </a:rPr>
                <a:t>DNS</a:t>
              </a:r>
            </a:p>
            <a:p>
              <a:r>
                <a:rPr lang="en-US" sz="1400" b="1" dirty="0" err="1">
                  <a:solidFill>
                    <a:schemeClr val="bg1"/>
                  </a:solidFill>
                  <a:latin typeface="Helvetica Neue" charset="0"/>
                  <a:ea typeface="Helvetica Neue" charset="0"/>
                  <a:cs typeface="Helvetica Neue" charset="0"/>
                </a:rPr>
                <a:t>Dst</a:t>
              </a:r>
              <a:r>
                <a:rPr lang="en-US" sz="1400" b="1" dirty="0">
                  <a:solidFill>
                    <a:schemeClr val="bg1"/>
                  </a:solidFill>
                  <a:latin typeface="Helvetica Neue" charset="0"/>
                  <a:ea typeface="Helvetica Neue" charset="0"/>
                  <a:cs typeface="Helvetica Neue" charset="0"/>
                </a:rPr>
                <a:t>: </a:t>
              </a:r>
              <a:r>
                <a:rPr lang="en-US" sz="1400" b="1" dirty="0">
                  <a:solidFill>
                    <a:srgbClr val="FFFF00"/>
                  </a:solidFill>
                  <a:latin typeface="Helvetica Neue" charset="0"/>
                  <a:ea typeface="Helvetica Neue" charset="0"/>
                  <a:cs typeface="Helvetica Neue" charset="0"/>
                </a:rPr>
                <a:t>Victim</a:t>
              </a:r>
              <a:endParaRPr lang="en-US" sz="1400" b="1" baseline="-25000" dirty="0">
                <a:solidFill>
                  <a:srgbClr val="FFFF00"/>
                </a:solidFill>
                <a:latin typeface="Helvetica Neue" charset="0"/>
                <a:ea typeface="Helvetica Neue" charset="0"/>
                <a:cs typeface="Helvetica Neue" charset="0"/>
              </a:endParaRPr>
            </a:p>
          </p:txBody>
        </p:sp>
      </p:grpSp>
      <p:grpSp>
        <p:nvGrpSpPr>
          <p:cNvPr id="43" name="Group 42">
            <a:extLst>
              <a:ext uri="{FF2B5EF4-FFF2-40B4-BE49-F238E27FC236}">
                <a16:creationId xmlns="" xmlns:a16="http://schemas.microsoft.com/office/drawing/2014/main" id="{69E2EBDB-69FA-DF42-8A3A-071EC20DD7FE}"/>
              </a:ext>
            </a:extLst>
          </p:cNvPr>
          <p:cNvGrpSpPr/>
          <p:nvPr/>
        </p:nvGrpSpPr>
        <p:grpSpPr>
          <a:xfrm>
            <a:off x="4060747" y="1599729"/>
            <a:ext cx="1261628" cy="695879"/>
            <a:chOff x="2376055" y="3462750"/>
            <a:chExt cx="1261628" cy="695879"/>
          </a:xfrm>
        </p:grpSpPr>
        <p:grpSp>
          <p:nvGrpSpPr>
            <p:cNvPr id="44" name="Group 43">
              <a:extLst>
                <a:ext uri="{FF2B5EF4-FFF2-40B4-BE49-F238E27FC236}">
                  <a16:creationId xmlns="" xmlns:a16="http://schemas.microsoft.com/office/drawing/2014/main" id="{EDC17E48-1204-6E4F-A5B8-4C43539BABF5}"/>
                </a:ext>
              </a:extLst>
            </p:cNvPr>
            <p:cNvGrpSpPr/>
            <p:nvPr/>
          </p:nvGrpSpPr>
          <p:grpSpPr>
            <a:xfrm>
              <a:off x="2392675" y="3462750"/>
              <a:ext cx="1080633" cy="695879"/>
              <a:chOff x="695898" y="2897841"/>
              <a:chExt cx="378836" cy="249815"/>
            </a:xfrm>
            <a:solidFill>
              <a:schemeClr val="tx1">
                <a:lumMod val="50000"/>
                <a:lumOff val="50000"/>
              </a:schemeClr>
            </a:solidFill>
          </p:grpSpPr>
          <p:sp>
            <p:nvSpPr>
              <p:cNvPr id="46" name="Rectangle 45">
                <a:extLst>
                  <a:ext uri="{FF2B5EF4-FFF2-40B4-BE49-F238E27FC236}">
                    <a16:creationId xmlns="" xmlns:a16="http://schemas.microsoft.com/office/drawing/2014/main" id="{81D63680-C13E-524A-9B94-1D1290548838}"/>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sp>
            <p:nvSpPr>
              <p:cNvPr id="47" name="Triangle 46">
                <a:extLst>
                  <a:ext uri="{FF2B5EF4-FFF2-40B4-BE49-F238E27FC236}">
                    <a16:creationId xmlns="" xmlns:a16="http://schemas.microsoft.com/office/drawing/2014/main" id="{4109EDFE-B998-3040-8E85-91F8B2443D69}"/>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sp>
          <p:nvSpPr>
            <p:cNvPr id="45" name="TextBox 44">
              <a:extLst>
                <a:ext uri="{FF2B5EF4-FFF2-40B4-BE49-F238E27FC236}">
                  <a16:creationId xmlns="" xmlns:a16="http://schemas.microsoft.com/office/drawing/2014/main" id="{C6EDDCB2-830E-B141-BA75-6DEA8D345C54}"/>
                </a:ext>
              </a:extLst>
            </p:cNvPr>
            <p:cNvSpPr txBox="1"/>
            <p:nvPr/>
          </p:nvSpPr>
          <p:spPr>
            <a:xfrm>
              <a:off x="2376055" y="3464205"/>
              <a:ext cx="1261628" cy="523220"/>
            </a:xfrm>
            <a:prstGeom prst="rect">
              <a:avLst/>
            </a:prstGeom>
            <a:noFill/>
          </p:spPr>
          <p:txBody>
            <a:bodyPr wrap="square" rtlCol="0">
              <a:spAutoFit/>
            </a:bodyPr>
            <a:lstStyle/>
            <a:p>
              <a:r>
                <a:rPr lang="en-US" sz="1400" b="1" dirty="0" err="1">
                  <a:solidFill>
                    <a:schemeClr val="bg1"/>
                  </a:solidFill>
                  <a:latin typeface="Helvetica Neue" charset="0"/>
                  <a:ea typeface="Helvetica Neue" charset="0"/>
                  <a:cs typeface="Helvetica Neue" charset="0"/>
                </a:rPr>
                <a:t>Src</a:t>
              </a:r>
              <a:r>
                <a:rPr lang="en-US" sz="1400" b="1" dirty="0">
                  <a:solidFill>
                    <a:schemeClr val="bg1"/>
                  </a:solidFill>
                  <a:latin typeface="Helvetica Neue" charset="0"/>
                  <a:ea typeface="Helvetica Neue" charset="0"/>
                  <a:cs typeface="Helvetica Neue" charset="0"/>
                </a:rPr>
                <a:t>: </a:t>
              </a:r>
              <a:r>
                <a:rPr lang="en-US" sz="1400" b="1" dirty="0">
                  <a:solidFill>
                    <a:srgbClr val="FF9300"/>
                  </a:solidFill>
                  <a:latin typeface="Helvetica Neue" charset="0"/>
                  <a:ea typeface="Helvetica Neue" charset="0"/>
                  <a:cs typeface="Helvetica Neue" charset="0"/>
                </a:rPr>
                <a:t>DNS</a:t>
              </a:r>
            </a:p>
            <a:p>
              <a:r>
                <a:rPr lang="en-US" sz="1400" b="1" dirty="0" err="1">
                  <a:solidFill>
                    <a:schemeClr val="bg1"/>
                  </a:solidFill>
                  <a:latin typeface="Helvetica Neue" charset="0"/>
                  <a:ea typeface="Helvetica Neue" charset="0"/>
                  <a:cs typeface="Helvetica Neue" charset="0"/>
                </a:rPr>
                <a:t>Dst</a:t>
              </a:r>
              <a:r>
                <a:rPr lang="en-US" sz="1400" b="1" dirty="0">
                  <a:solidFill>
                    <a:schemeClr val="bg1"/>
                  </a:solidFill>
                  <a:latin typeface="Helvetica Neue" charset="0"/>
                  <a:ea typeface="Helvetica Neue" charset="0"/>
                  <a:cs typeface="Helvetica Neue" charset="0"/>
                </a:rPr>
                <a:t>: </a:t>
              </a:r>
              <a:r>
                <a:rPr lang="en-US" sz="1400" b="1" dirty="0">
                  <a:solidFill>
                    <a:srgbClr val="FFFF00"/>
                  </a:solidFill>
                  <a:latin typeface="Helvetica Neue" charset="0"/>
                  <a:ea typeface="Helvetica Neue" charset="0"/>
                  <a:cs typeface="Helvetica Neue" charset="0"/>
                </a:rPr>
                <a:t>Victim</a:t>
              </a:r>
              <a:endParaRPr lang="en-US" sz="1400" b="1" baseline="-25000" dirty="0">
                <a:solidFill>
                  <a:srgbClr val="FFFF00"/>
                </a:solidFill>
                <a:latin typeface="Helvetica Neue" charset="0"/>
                <a:ea typeface="Helvetica Neue" charset="0"/>
                <a:cs typeface="Helvetica Neue" charset="0"/>
              </a:endParaRPr>
            </a:p>
          </p:txBody>
        </p:sp>
      </p:grpSp>
      <p:sp>
        <p:nvSpPr>
          <p:cNvPr id="48" name="TextBox 47">
            <a:extLst>
              <a:ext uri="{FF2B5EF4-FFF2-40B4-BE49-F238E27FC236}">
                <a16:creationId xmlns="" xmlns:a16="http://schemas.microsoft.com/office/drawing/2014/main" id="{B3B34662-FDC6-B440-9058-4B809D14BC53}"/>
              </a:ext>
            </a:extLst>
          </p:cNvPr>
          <p:cNvSpPr txBox="1"/>
          <p:nvPr/>
        </p:nvSpPr>
        <p:spPr>
          <a:xfrm>
            <a:off x="4326577" y="1244843"/>
            <a:ext cx="670376" cy="369332"/>
          </a:xfrm>
          <a:prstGeom prst="rect">
            <a:avLst/>
          </a:prstGeom>
          <a:noFill/>
        </p:spPr>
        <p:txBody>
          <a:bodyPr wrap="none" rtlCol="0">
            <a:spAutoFit/>
          </a:bodyPr>
          <a:lstStyle/>
          <a:p>
            <a:r>
              <a:rPr lang="en-US" b="1" dirty="0">
                <a:solidFill>
                  <a:srgbClr val="FF9300"/>
                </a:solidFill>
                <a:latin typeface="Helvetica Neue" charset="0"/>
                <a:ea typeface="Helvetica Neue" charset="0"/>
                <a:cs typeface="Helvetica Neue" charset="0"/>
              </a:rPr>
              <a:t>DNS</a:t>
            </a:r>
          </a:p>
        </p:txBody>
      </p:sp>
      <p:sp>
        <p:nvSpPr>
          <p:cNvPr id="49" name="TextBox 48">
            <a:extLst>
              <a:ext uri="{FF2B5EF4-FFF2-40B4-BE49-F238E27FC236}">
                <a16:creationId xmlns="" xmlns:a16="http://schemas.microsoft.com/office/drawing/2014/main" id="{CDE026BB-6047-2045-9909-EFF6E9081BC2}"/>
              </a:ext>
            </a:extLst>
          </p:cNvPr>
          <p:cNvSpPr txBox="1"/>
          <p:nvPr/>
        </p:nvSpPr>
        <p:spPr>
          <a:xfrm>
            <a:off x="6612587" y="2599997"/>
            <a:ext cx="670376" cy="369332"/>
          </a:xfrm>
          <a:prstGeom prst="rect">
            <a:avLst/>
          </a:prstGeom>
          <a:noFill/>
        </p:spPr>
        <p:txBody>
          <a:bodyPr wrap="none" rtlCol="0">
            <a:spAutoFit/>
          </a:bodyPr>
          <a:lstStyle/>
          <a:p>
            <a:r>
              <a:rPr lang="en-US" b="1" dirty="0">
                <a:solidFill>
                  <a:srgbClr val="008000"/>
                </a:solidFill>
                <a:latin typeface="Helvetica Neue" charset="0"/>
                <a:ea typeface="Helvetica Neue" charset="0"/>
                <a:cs typeface="Helvetica Neue" charset="0"/>
              </a:rPr>
              <a:t>DNS</a:t>
            </a:r>
          </a:p>
        </p:txBody>
      </p:sp>
      <p:sp>
        <p:nvSpPr>
          <p:cNvPr id="50" name="TextBox 49">
            <a:extLst>
              <a:ext uri="{FF2B5EF4-FFF2-40B4-BE49-F238E27FC236}">
                <a16:creationId xmlns="" xmlns:a16="http://schemas.microsoft.com/office/drawing/2014/main" id="{51FA7F18-A22F-FC4B-9744-52D8E608A6CA}"/>
              </a:ext>
            </a:extLst>
          </p:cNvPr>
          <p:cNvSpPr txBox="1"/>
          <p:nvPr/>
        </p:nvSpPr>
        <p:spPr>
          <a:xfrm>
            <a:off x="1362282" y="3748075"/>
            <a:ext cx="1068306" cy="369332"/>
          </a:xfrm>
          <a:prstGeom prst="rect">
            <a:avLst/>
          </a:prstGeom>
          <a:noFill/>
        </p:spPr>
        <p:txBody>
          <a:bodyPr wrap="none" rtlCol="0">
            <a:spAutoFit/>
          </a:bodyPr>
          <a:lstStyle/>
          <a:p>
            <a:r>
              <a:rPr lang="en-US" dirty="0">
                <a:solidFill>
                  <a:srgbClr val="FF0000"/>
                </a:solidFill>
                <a:latin typeface="Helvetica Neue" charset="0"/>
                <a:ea typeface="Helvetica Neue" charset="0"/>
                <a:cs typeface="Helvetica Neue" charset="0"/>
              </a:rPr>
              <a:t>Attacker</a:t>
            </a:r>
          </a:p>
        </p:txBody>
      </p:sp>
      <p:sp>
        <p:nvSpPr>
          <p:cNvPr id="51" name="TextBox 50">
            <a:extLst>
              <a:ext uri="{FF2B5EF4-FFF2-40B4-BE49-F238E27FC236}">
                <a16:creationId xmlns="" xmlns:a16="http://schemas.microsoft.com/office/drawing/2014/main" id="{7DA4B667-FD06-4D4E-BBCF-26254B14D969}"/>
              </a:ext>
            </a:extLst>
          </p:cNvPr>
          <p:cNvSpPr txBox="1"/>
          <p:nvPr/>
        </p:nvSpPr>
        <p:spPr>
          <a:xfrm>
            <a:off x="4179332" y="5528196"/>
            <a:ext cx="840936" cy="369332"/>
          </a:xfrm>
          <a:prstGeom prst="rect">
            <a:avLst/>
          </a:prstGeom>
          <a:noFill/>
        </p:spPr>
        <p:txBody>
          <a:bodyPr wrap="none" rtlCol="0">
            <a:spAutoFit/>
          </a:bodyPr>
          <a:lstStyle/>
          <a:p>
            <a:r>
              <a:rPr lang="en-US" dirty="0">
                <a:latin typeface="Helvetica Neue" charset="0"/>
                <a:ea typeface="Helvetica Neue" charset="0"/>
                <a:cs typeface="Helvetica Neue" charset="0"/>
              </a:rPr>
              <a:t>Victim</a:t>
            </a:r>
          </a:p>
        </p:txBody>
      </p:sp>
      <p:sp>
        <p:nvSpPr>
          <p:cNvPr id="57" name="Rounded Rectangle 56">
            <a:extLst>
              <a:ext uri="{FF2B5EF4-FFF2-40B4-BE49-F238E27FC236}">
                <a16:creationId xmlns="" xmlns:a16="http://schemas.microsoft.com/office/drawing/2014/main" id="{DDB78E1C-FFA3-A746-B5BE-00F41780BD82}"/>
              </a:ext>
            </a:extLst>
          </p:cNvPr>
          <p:cNvSpPr/>
          <p:nvPr/>
        </p:nvSpPr>
        <p:spPr>
          <a:xfrm>
            <a:off x="152400" y="1825436"/>
            <a:ext cx="8762999" cy="1353159"/>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Neue" charset="0"/>
                <a:ea typeface="Helvetica Neue" charset="0"/>
                <a:cs typeface="Helvetica Neue" charset="0"/>
              </a:rPr>
              <a:t>Receive</a:t>
            </a:r>
            <a:r>
              <a:rPr lang="en-US" sz="3200" b="1" dirty="0">
                <a:solidFill>
                  <a:srgbClr val="C00000"/>
                </a:solidFill>
                <a:latin typeface="Helvetica Neue" charset="0"/>
                <a:ea typeface="Helvetica Neue" charset="0"/>
                <a:cs typeface="Helvetica Neue" charset="0"/>
              </a:rPr>
              <a:t> </a:t>
            </a:r>
          </a:p>
          <a:p>
            <a:pPr algn="ctr"/>
            <a:r>
              <a:rPr lang="en-US" sz="3200" b="1" dirty="0">
                <a:solidFill>
                  <a:srgbClr val="C00000"/>
                </a:solidFill>
                <a:latin typeface="Helvetica Neue" charset="0"/>
                <a:ea typeface="Helvetica Neue" charset="0"/>
                <a:cs typeface="Helvetica Neue" charset="0"/>
              </a:rPr>
              <a:t>DNS responses </a:t>
            </a:r>
            <a:r>
              <a:rPr lang="en-US" sz="3200" b="1" dirty="0">
                <a:solidFill>
                  <a:schemeClr val="tx1"/>
                </a:solidFill>
                <a:latin typeface="Helvetica Neue" charset="0"/>
                <a:ea typeface="Helvetica Neue" charset="0"/>
                <a:cs typeface="Helvetica Neue" charset="0"/>
              </a:rPr>
              <a:t>from many</a:t>
            </a:r>
            <a:r>
              <a:rPr lang="en-US" sz="3200" b="1" dirty="0">
                <a:solidFill>
                  <a:srgbClr val="C00000"/>
                </a:solidFill>
                <a:latin typeface="Helvetica Neue" charset="0"/>
                <a:ea typeface="Helvetica Neue" charset="0"/>
                <a:cs typeface="Helvetica Neue" charset="0"/>
              </a:rPr>
              <a:t> </a:t>
            </a:r>
            <a:r>
              <a:rPr lang="en-US" sz="3200" b="1" dirty="0">
                <a:solidFill>
                  <a:schemeClr val="accent2"/>
                </a:solidFill>
                <a:latin typeface="Helvetica Neue" charset="0"/>
                <a:ea typeface="Helvetica Neue" charset="0"/>
                <a:cs typeface="Helvetica Neue" charset="0"/>
              </a:rPr>
              <a:t>distinct sources </a:t>
            </a:r>
            <a:endParaRPr lang="en-US" sz="3200" dirty="0">
              <a:solidFill>
                <a:schemeClr val="accent2"/>
              </a:solidFill>
              <a:latin typeface="Helvetica Neue" charset="0"/>
              <a:ea typeface="Helvetica Neue" charset="0"/>
              <a:cs typeface="Helvetica Neue" charset="0"/>
            </a:endParaRPr>
          </a:p>
        </p:txBody>
      </p:sp>
      <p:grpSp>
        <p:nvGrpSpPr>
          <p:cNvPr id="58" name="Group 57">
            <a:extLst>
              <a:ext uri="{FF2B5EF4-FFF2-40B4-BE49-F238E27FC236}">
                <a16:creationId xmlns="" xmlns:a16="http://schemas.microsoft.com/office/drawing/2014/main" id="{5086B59B-22B7-8846-B424-D22F8E7D3718}"/>
              </a:ext>
            </a:extLst>
          </p:cNvPr>
          <p:cNvGrpSpPr/>
          <p:nvPr/>
        </p:nvGrpSpPr>
        <p:grpSpPr>
          <a:xfrm>
            <a:off x="5730495" y="3403370"/>
            <a:ext cx="3104936" cy="3096779"/>
            <a:chOff x="5830626" y="3638692"/>
            <a:chExt cx="3104936" cy="3096779"/>
          </a:xfrm>
        </p:grpSpPr>
        <p:sp>
          <p:nvSpPr>
            <p:cNvPr id="59" name="Vertical Scroll 58">
              <a:extLst>
                <a:ext uri="{FF2B5EF4-FFF2-40B4-BE49-F238E27FC236}">
                  <a16:creationId xmlns="" xmlns:a16="http://schemas.microsoft.com/office/drawing/2014/main" id="{ECCF424D-AB67-BD44-B153-3E7DD7305302}"/>
                </a:ext>
              </a:extLst>
            </p:cNvPr>
            <p:cNvSpPr/>
            <p:nvPr/>
          </p:nvSpPr>
          <p:spPr>
            <a:xfrm>
              <a:off x="5830626" y="3719485"/>
              <a:ext cx="3104936" cy="3015986"/>
            </a:xfrm>
            <a:prstGeom prst="verticalScroll">
              <a:avLst/>
            </a:prstGeom>
            <a:solidFill>
              <a:srgbClr val="DBC19D"/>
            </a:solidFill>
          </p:spPr>
          <p:style>
            <a:lnRef idx="1">
              <a:schemeClr val="accent3"/>
            </a:lnRef>
            <a:fillRef idx="2">
              <a:schemeClr val="accent3"/>
            </a:fillRef>
            <a:effectRef idx="1">
              <a:schemeClr val="accent3"/>
            </a:effectRef>
            <a:fontRef idx="minor">
              <a:schemeClr val="dk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jitter</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distinct hosts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volume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delay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loss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a:t>
              </a:r>
            </a:p>
          </p:txBody>
        </p:sp>
        <p:sp>
          <p:nvSpPr>
            <p:cNvPr id="60" name="Content Placeholder 7">
              <a:extLst>
                <a:ext uri="{FF2B5EF4-FFF2-40B4-BE49-F238E27FC236}">
                  <a16:creationId xmlns="" xmlns:a16="http://schemas.microsoft.com/office/drawing/2014/main" id="{78DFFE68-4063-2543-91CE-3F42CBC9053D}"/>
                </a:ext>
              </a:extLst>
            </p:cNvPr>
            <p:cNvSpPr txBox="1">
              <a:spLocks/>
            </p:cNvSpPr>
            <p:nvPr/>
          </p:nvSpPr>
          <p:spPr bwMode="auto">
            <a:xfrm>
              <a:off x="6492452" y="3638692"/>
              <a:ext cx="2368297" cy="5745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2800" b="0" i="0">
                  <a:solidFill>
                    <a:schemeClr val="tx1"/>
                  </a:solidFill>
                  <a:latin typeface="Helvetica Neue Regular"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b="0" i="0">
                  <a:solidFill>
                    <a:schemeClr val="tx1"/>
                  </a:solidFill>
                  <a:latin typeface="Helvetica Neue Regular" charset="0"/>
                  <a:ea typeface="ＭＳ Ｐゴシック" charset="-128"/>
                </a:defRPr>
              </a:lvl2pPr>
              <a:lvl3pPr marL="1143000" indent="-228600" algn="l" rtl="0" eaLnBrk="0" fontAlgn="base" hangingPunct="0">
                <a:spcBef>
                  <a:spcPct val="20000"/>
                </a:spcBef>
                <a:spcAft>
                  <a:spcPct val="0"/>
                </a:spcAft>
                <a:buChar char="•"/>
                <a:defRPr sz="2400" b="0" i="0">
                  <a:solidFill>
                    <a:schemeClr val="tx1"/>
                  </a:solidFill>
                  <a:latin typeface="Helvetica Neue Regular" charset="0"/>
                  <a:ea typeface="ＭＳ Ｐゴシック" charset="-128"/>
                </a:defRPr>
              </a:lvl3pPr>
              <a:lvl4pPr marL="1600200" indent="-228600" algn="l" rtl="0" eaLnBrk="0" fontAlgn="base" hangingPunct="0">
                <a:spcBef>
                  <a:spcPct val="20000"/>
                </a:spcBef>
                <a:spcAft>
                  <a:spcPct val="0"/>
                </a:spcAft>
                <a:buChar char="–"/>
                <a:defRPr sz="2000" b="0" i="0">
                  <a:solidFill>
                    <a:schemeClr val="tx1"/>
                  </a:solidFill>
                  <a:latin typeface="Helvetica Neue Regular" charset="0"/>
                  <a:ea typeface="ＭＳ Ｐゴシック" charset="-128"/>
                </a:defRPr>
              </a:lvl4pPr>
              <a:lvl5pPr marL="2057400" indent="-228600" algn="l" rtl="0" eaLnBrk="0" fontAlgn="base" hangingPunct="0">
                <a:spcBef>
                  <a:spcPct val="20000"/>
                </a:spcBef>
                <a:spcAft>
                  <a:spcPct val="0"/>
                </a:spcAft>
                <a:buChar char="»"/>
                <a:defRPr sz="2000" b="0" i="0">
                  <a:solidFill>
                    <a:schemeClr val="tx1"/>
                  </a:solidFill>
                  <a:latin typeface="Helvetica Neue Regular"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333399"/>
                  </a:solidFill>
                  <a:effectLst/>
                  <a:uLnTx/>
                  <a:uFillTx/>
                  <a:latin typeface="Helvetica Neue" charset="0"/>
                  <a:ea typeface="Helvetica Neue" charset="0"/>
                  <a:cs typeface="Helvetica Neue" charset="0"/>
                </a:rPr>
                <a:t>Metrics</a:t>
              </a:r>
            </a:p>
          </p:txBody>
        </p:sp>
      </p:grpSp>
      <p:grpSp>
        <p:nvGrpSpPr>
          <p:cNvPr id="61" name="Group 60">
            <a:extLst>
              <a:ext uri="{FF2B5EF4-FFF2-40B4-BE49-F238E27FC236}">
                <a16:creationId xmlns="" xmlns:a16="http://schemas.microsoft.com/office/drawing/2014/main" id="{BE9471FC-C53B-8242-9AFC-CADE21972BC9}"/>
              </a:ext>
            </a:extLst>
          </p:cNvPr>
          <p:cNvGrpSpPr/>
          <p:nvPr/>
        </p:nvGrpSpPr>
        <p:grpSpPr>
          <a:xfrm>
            <a:off x="416592" y="3419275"/>
            <a:ext cx="3113212" cy="3110205"/>
            <a:chOff x="516723" y="3654597"/>
            <a:chExt cx="3113212" cy="3110205"/>
          </a:xfrm>
        </p:grpSpPr>
        <p:sp>
          <p:nvSpPr>
            <p:cNvPr id="62" name="Vertical Scroll 61">
              <a:extLst>
                <a:ext uri="{FF2B5EF4-FFF2-40B4-BE49-F238E27FC236}">
                  <a16:creationId xmlns="" xmlns:a16="http://schemas.microsoft.com/office/drawing/2014/main" id="{64E7D3E3-2F12-B84A-B9D7-3D993ECC8A43}"/>
                </a:ext>
              </a:extLst>
            </p:cNvPr>
            <p:cNvSpPr/>
            <p:nvPr/>
          </p:nvSpPr>
          <p:spPr>
            <a:xfrm>
              <a:off x="516723" y="3748816"/>
              <a:ext cx="3113212" cy="3015986"/>
            </a:xfrm>
            <a:prstGeom prst="verticalScroll">
              <a:avLst/>
            </a:prstGeom>
            <a:solidFill>
              <a:srgbClr val="DBC19D"/>
            </a:solidFill>
          </p:spPr>
          <p:style>
            <a:lnRef idx="1">
              <a:schemeClr val="accent3"/>
            </a:lnRef>
            <a:fillRef idx="2">
              <a:schemeClr val="accent3"/>
            </a:fillRef>
            <a:effectRef idx="1">
              <a:schemeClr val="accent3"/>
            </a:effectRef>
            <a:fontRef idx="minor">
              <a:schemeClr val="dk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address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protocol</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payload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device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location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a:t>
              </a:r>
            </a:p>
          </p:txBody>
        </p:sp>
        <p:sp>
          <p:nvSpPr>
            <p:cNvPr id="63" name="Content Placeholder 7">
              <a:extLst>
                <a:ext uri="{FF2B5EF4-FFF2-40B4-BE49-F238E27FC236}">
                  <a16:creationId xmlns="" xmlns:a16="http://schemas.microsoft.com/office/drawing/2014/main" id="{D5429BF5-C2FD-0D42-A9F0-1385B577482A}"/>
                </a:ext>
              </a:extLst>
            </p:cNvPr>
            <p:cNvSpPr txBox="1">
              <a:spLocks/>
            </p:cNvSpPr>
            <p:nvPr/>
          </p:nvSpPr>
          <p:spPr bwMode="auto">
            <a:xfrm>
              <a:off x="1154790" y="3654597"/>
              <a:ext cx="2347191" cy="5745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2800" b="0" i="0">
                  <a:solidFill>
                    <a:schemeClr val="tx1"/>
                  </a:solidFill>
                  <a:latin typeface="Helvetica Neue Regular"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b="0" i="0">
                  <a:solidFill>
                    <a:schemeClr val="tx1"/>
                  </a:solidFill>
                  <a:latin typeface="Helvetica Neue Regular" charset="0"/>
                  <a:ea typeface="ＭＳ Ｐゴシック" charset="-128"/>
                </a:defRPr>
              </a:lvl2pPr>
              <a:lvl3pPr marL="1143000" indent="-228600" algn="l" rtl="0" eaLnBrk="0" fontAlgn="base" hangingPunct="0">
                <a:spcBef>
                  <a:spcPct val="20000"/>
                </a:spcBef>
                <a:spcAft>
                  <a:spcPct val="0"/>
                </a:spcAft>
                <a:buChar char="•"/>
                <a:defRPr sz="2400" b="0" i="0">
                  <a:solidFill>
                    <a:schemeClr val="tx1"/>
                  </a:solidFill>
                  <a:latin typeface="Helvetica Neue Regular" charset="0"/>
                  <a:ea typeface="ＭＳ Ｐゴシック" charset="-128"/>
                </a:defRPr>
              </a:lvl3pPr>
              <a:lvl4pPr marL="1600200" indent="-228600" algn="l" rtl="0" eaLnBrk="0" fontAlgn="base" hangingPunct="0">
                <a:spcBef>
                  <a:spcPct val="20000"/>
                </a:spcBef>
                <a:spcAft>
                  <a:spcPct val="0"/>
                </a:spcAft>
                <a:buChar char="–"/>
                <a:defRPr sz="2000" b="0" i="0">
                  <a:solidFill>
                    <a:schemeClr val="tx1"/>
                  </a:solidFill>
                  <a:latin typeface="Helvetica Neue Regular" charset="0"/>
                  <a:ea typeface="ＭＳ Ｐゴシック" charset="-128"/>
                </a:defRPr>
              </a:lvl4pPr>
              <a:lvl5pPr marL="2057400" indent="-228600" algn="l" rtl="0" eaLnBrk="0" fontAlgn="base" hangingPunct="0">
                <a:spcBef>
                  <a:spcPct val="20000"/>
                </a:spcBef>
                <a:spcAft>
                  <a:spcPct val="0"/>
                </a:spcAft>
                <a:buChar char="»"/>
                <a:defRPr sz="2000" b="0" i="0">
                  <a:solidFill>
                    <a:schemeClr val="tx1"/>
                  </a:solidFill>
                  <a:latin typeface="Helvetica Neue Regular"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Helvetica Neue" charset="0"/>
                  <a:ea typeface="Helvetica Neue" charset="0"/>
                  <a:cs typeface="Helvetica Neue" charset="0"/>
                </a:rPr>
                <a:t>Traffic</a:t>
              </a:r>
            </a:p>
          </p:txBody>
        </p:sp>
      </p:grpSp>
      <p:sp>
        <p:nvSpPr>
          <p:cNvPr id="54" name="Rectangle 53">
            <a:extLst>
              <a:ext uri="{FF2B5EF4-FFF2-40B4-BE49-F238E27FC236}">
                <a16:creationId xmlns="" xmlns:a16="http://schemas.microsoft.com/office/drawing/2014/main" id="{656510BB-822C-FD44-A7F3-BACCAB426E7A}"/>
              </a:ext>
            </a:extLst>
          </p:cNvPr>
          <p:cNvSpPr/>
          <p:nvPr/>
        </p:nvSpPr>
        <p:spPr>
          <a:xfrm>
            <a:off x="-1767" y="1279125"/>
            <a:ext cx="9144000" cy="5387451"/>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2" name="Rounded Rectangle 51">
            <a:extLst>
              <a:ext uri="{FF2B5EF4-FFF2-40B4-BE49-F238E27FC236}">
                <a16:creationId xmlns="" xmlns:a16="http://schemas.microsoft.com/office/drawing/2014/main" id="{DDB78E1C-FFA3-A746-B5BE-00F41780BD82}"/>
              </a:ext>
            </a:extLst>
          </p:cNvPr>
          <p:cNvSpPr/>
          <p:nvPr/>
        </p:nvSpPr>
        <p:spPr>
          <a:xfrm>
            <a:off x="165873" y="3331413"/>
            <a:ext cx="8762999" cy="91152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Helvetica Neue" charset="0"/>
                <a:ea typeface="Helvetica Neue" charset="0"/>
                <a:cs typeface="Helvetica Neue" charset="0"/>
              </a:rPr>
              <a:t>Flexible</a:t>
            </a:r>
            <a:r>
              <a:rPr lang="en-US" sz="3200" b="1" dirty="0">
                <a:solidFill>
                  <a:schemeClr val="tx1"/>
                </a:solidFill>
                <a:latin typeface="Helvetica Neue" charset="0"/>
                <a:ea typeface="Helvetica Neue" charset="0"/>
                <a:cs typeface="Helvetica Neue" charset="0"/>
              </a:rPr>
              <a:t> network monitoring is desired</a:t>
            </a:r>
            <a:endParaRPr lang="en-US" sz="32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79507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8.33333E-7 2.22222E-6 L 0.42361 -0.05324 " pathEditMode="relative" rAng="0" ptsTypes="AA">
                                      <p:cBhvr>
                                        <p:cTn id="22" dur="1000" fill="hold"/>
                                        <p:tgtEl>
                                          <p:spTgt spid="37"/>
                                        </p:tgtEl>
                                        <p:attrNameLst>
                                          <p:attrName>ppt_x</p:attrName>
                                          <p:attrName>ppt_y</p:attrName>
                                        </p:attrNameLst>
                                      </p:cBhvr>
                                      <p:rCtr x="21181" y="-2662"/>
                                    </p:animMotion>
                                  </p:childTnLst>
                                  <p:subTnLst>
                                    <p:set>
                                      <p:cBhvr override="childStyle">
                                        <p:cTn dur="1" fill="hold" display="0" masterRel="sameClick" afterEffect="1">
                                          <p:stCondLst>
                                            <p:cond evt="end" delay="0">
                                              <p:tn val="21"/>
                                            </p:cond>
                                          </p:stCondLst>
                                        </p:cTn>
                                        <p:tgtEl>
                                          <p:spTgt spid="37"/>
                                        </p:tgtEl>
                                        <p:attrNameLst>
                                          <p:attrName>style.visibility</p:attrName>
                                        </p:attrNameLst>
                                      </p:cBhvr>
                                      <p:to>
                                        <p:strVal val="hidden"/>
                                      </p:to>
                                    </p:set>
                                  </p:subTnLst>
                                </p:cTn>
                              </p:par>
                              <p:par>
                                <p:cTn id="23" presetID="0" presetClass="path" presetSubtype="0" accel="50000" decel="50000" fill="hold" nodeType="withEffect">
                                  <p:stCondLst>
                                    <p:cond delay="0"/>
                                  </p:stCondLst>
                                  <p:childTnLst>
                                    <p:animMotion origin="layout" path="M -0.00243 0.00533 L 0.18472 -0.15254 " pathEditMode="relative" rAng="0" ptsTypes="AA">
                                      <p:cBhvr>
                                        <p:cTn id="24" dur="1000" fill="hold"/>
                                        <p:tgtEl>
                                          <p:spTgt spid="36"/>
                                        </p:tgtEl>
                                        <p:attrNameLst>
                                          <p:attrName>ppt_x</p:attrName>
                                          <p:attrName>ppt_y</p:attrName>
                                        </p:attrNameLst>
                                      </p:cBhvr>
                                      <p:rCtr x="9358" y="-7894"/>
                                    </p:animMotion>
                                  </p:childTnLst>
                                  <p:subTnLst>
                                    <p:set>
                                      <p:cBhvr override="childStyle">
                                        <p:cTn dur="1" fill="hold" display="0" masterRel="sameClick" afterEffect="1">
                                          <p:stCondLst>
                                            <p:cond evt="end" delay="0">
                                              <p:tn val="23"/>
                                            </p:cond>
                                          </p:stCondLst>
                                        </p:cTn>
                                        <p:tgtEl>
                                          <p:spTgt spid="36"/>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0" presetClass="path" presetSubtype="0" accel="50000" decel="50000" fill="hold" nodeType="withEffect">
                                  <p:stCondLst>
                                    <p:cond delay="0"/>
                                  </p:stCondLst>
                                  <p:childTnLst>
                                    <p:animMotion origin="layout" path="M -0.01059 0.00416 L -0.01059 0.47616 " pathEditMode="relative" rAng="0" ptsTypes="AA">
                                      <p:cBhvr>
                                        <p:cTn id="32" dur="1000" fill="hold"/>
                                        <p:tgtEl>
                                          <p:spTgt spid="43"/>
                                        </p:tgtEl>
                                        <p:attrNameLst>
                                          <p:attrName>ppt_x</p:attrName>
                                          <p:attrName>ppt_y</p:attrName>
                                        </p:attrNameLst>
                                      </p:cBhvr>
                                      <p:rCtr x="0" y="23588"/>
                                    </p:animMotion>
                                  </p:childTnLst>
                                </p:cTn>
                              </p:par>
                              <p:par>
                                <p:cTn id="33" presetID="0" presetClass="path" presetSubtype="0" accel="50000" decel="50000" fill="hold" nodeType="withEffect">
                                  <p:stCondLst>
                                    <p:cond delay="0"/>
                                  </p:stCondLst>
                                  <p:childTnLst>
                                    <p:animMotion origin="layout" path="M 0.00243 0.00162 L -0.1375 0.00162 L -0.26303 0.14074 C -0.26285 0.18032 -0.26268 0.21967 -0.26233 0.25926 " pathEditMode="relative" rAng="0" ptsTypes="AAAA">
                                      <p:cBhvr>
                                        <p:cTn id="34" dur="1000" fill="hold"/>
                                        <p:tgtEl>
                                          <p:spTgt spid="38"/>
                                        </p:tgtEl>
                                        <p:attrNameLst>
                                          <p:attrName>ppt_x</p:attrName>
                                          <p:attrName>ppt_y</p:attrName>
                                        </p:attrNameLst>
                                      </p:cBhvr>
                                      <p:rCtr x="-13281" y="12870"/>
                                    </p:animMotion>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0"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5" grpId="0"/>
      <p:bldP spid="50" grpId="0"/>
      <p:bldP spid="51" grpId="0"/>
      <p:bldP spid="57" grpId="0" animBg="1"/>
      <p:bldP spid="5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06750"/>
            <a:ext cx="8763000" cy="1143000"/>
          </a:xfrm>
        </p:spPr>
        <p:txBody>
          <a:bodyPr/>
          <a:lstStyle/>
          <a:p>
            <a:pPr algn="ctr"/>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Future Directions</a:t>
            </a: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30</a:t>
            </a:fld>
            <a:endParaRPr lang="en-US"/>
          </a:p>
        </p:txBody>
      </p:sp>
    </p:spTree>
    <p:extLst>
      <p:ext uri="{BB962C8B-B14F-4D97-AF65-F5344CB8AC3E}">
        <p14:creationId xmlns:p14="http://schemas.microsoft.com/office/powerpoint/2010/main" val="30576719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Extend Packet Parser</a:t>
            </a:r>
          </a:p>
        </p:txBody>
      </p:sp>
      <p:sp>
        <p:nvSpPr>
          <p:cNvPr id="3" name="Content Placeholder 2"/>
          <p:cNvSpPr>
            <a:spLocks noGrp="1"/>
          </p:cNvSpPr>
          <p:nvPr>
            <p:ph idx="1"/>
          </p:nvPr>
        </p:nvSpPr>
        <p:spPr>
          <a:xfrm>
            <a:off x="334141" y="3392658"/>
            <a:ext cx="8229600" cy="3084342"/>
          </a:xfrm>
        </p:spPr>
        <p:txBody>
          <a:bodyPr/>
          <a:lstStyle/>
          <a:p>
            <a:r>
              <a:rPr lang="en-US" dirty="0"/>
              <a:t>Currently, </a:t>
            </a:r>
            <a:r>
              <a:rPr lang="en-US" i="1" dirty="0" err="1">
                <a:latin typeface="Consolas" charset="0"/>
                <a:ea typeface="Consolas" charset="0"/>
                <a:cs typeface="Consolas" charset="0"/>
              </a:rPr>
              <a:t>dns.rr.type</a:t>
            </a:r>
            <a:r>
              <a:rPr lang="en-US" dirty="0">
                <a:ea typeface="Consolas" charset="0"/>
                <a:cs typeface="Consolas" charset="0"/>
              </a:rPr>
              <a:t> is parsed in user-space </a:t>
            </a:r>
            <a:endParaRPr lang="en-US" dirty="0"/>
          </a:p>
          <a:p>
            <a:r>
              <a:rPr lang="en-US" dirty="0"/>
              <a:t>Possible to parse it in the data plane itself</a:t>
            </a:r>
          </a:p>
          <a:p>
            <a:r>
              <a:rPr lang="en-US" dirty="0"/>
              <a:t>Layers of Interest:</a:t>
            </a:r>
          </a:p>
          <a:p>
            <a:pPr lvl="1"/>
            <a:r>
              <a:rPr lang="en-US" dirty="0"/>
              <a:t>DNS</a:t>
            </a:r>
          </a:p>
          <a:p>
            <a:pPr lvl="1"/>
            <a:r>
              <a:rPr lang="en-US" dirty="0"/>
              <a:t>SMTP</a:t>
            </a:r>
          </a:p>
          <a:p>
            <a:pPr lvl="1"/>
            <a:r>
              <a:rPr lang="mr-IN" dirty="0"/>
              <a:t>…</a:t>
            </a:r>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31</a:t>
            </a:fld>
            <a:endParaRPr lang="en-US"/>
          </a:p>
        </p:txBody>
      </p:sp>
      <p:sp>
        <p:nvSpPr>
          <p:cNvPr id="6" name="TextBox 5"/>
          <p:cNvSpPr txBox="1"/>
          <p:nvPr/>
        </p:nvSpPr>
        <p:spPr>
          <a:xfrm>
            <a:off x="496577" y="1433513"/>
            <a:ext cx="7904728" cy="1569660"/>
          </a:xfrm>
          <a:prstGeom prst="rect">
            <a:avLst/>
          </a:prstGeom>
          <a:noFill/>
        </p:spPr>
        <p:txBody>
          <a:bodyPr wrap="none" rtlCol="0">
            <a:spAutoFit/>
          </a:bodyPr>
          <a:lstStyle/>
          <a:p>
            <a:r>
              <a:rPr lang="en-US" sz="2400" dirty="0" err="1">
                <a:latin typeface="Consolas" charset="0"/>
                <a:ea typeface="Consolas" charset="0"/>
                <a:cs typeface="Consolas" charset="0"/>
              </a:rPr>
              <a:t>victimIPs</a:t>
            </a:r>
            <a:r>
              <a:rPr lang="en-US" sz="2400" dirty="0">
                <a:latin typeface="Consolas" charset="0"/>
                <a:ea typeface="Consolas" charset="0"/>
                <a:cs typeface="Consolas" charset="0"/>
              </a:rPr>
              <a:t>(t) = </a:t>
            </a:r>
            <a:r>
              <a:rPr lang="en-US" sz="2400" dirty="0" err="1">
                <a:latin typeface="Consolas" charset="0"/>
                <a:ea typeface="Consolas" charset="0"/>
                <a:cs typeface="Consolas" charset="0"/>
              </a:rPr>
              <a:t>pktStream</a:t>
            </a:r>
            <a:r>
              <a:rPr lang="en-US" sz="2400" dirty="0">
                <a:latin typeface="Consolas" charset="0"/>
                <a:ea typeface="Consolas" charset="0"/>
                <a:cs typeface="Consolas" charset="0"/>
              </a:rPr>
              <a:t>(W)</a:t>
            </a:r>
          </a:p>
          <a:p>
            <a:pPr lvl="2"/>
            <a:r>
              <a:rPr lang="en-US" sz="2400" dirty="0">
                <a:latin typeface="Consolas" charset="0"/>
                <a:ea typeface="Consolas" charset="0"/>
                <a:cs typeface="Consolas" charset="0"/>
              </a:rPr>
              <a:t>    </a:t>
            </a:r>
            <a:r>
              <a:rPr lang="mr-IN" sz="2400" dirty="0">
                <a:latin typeface="Consolas" charset="0"/>
                <a:ea typeface="Consolas" charset="0"/>
                <a:cs typeface="Consolas" charset="0"/>
              </a:rPr>
              <a:t>…</a:t>
            </a:r>
            <a:endParaRPr lang="en-US" sz="2400" dirty="0">
              <a:latin typeface="Consolas" charset="0"/>
              <a:ea typeface="Consolas" charset="0"/>
              <a:cs typeface="Consolas" charset="0"/>
            </a:endParaRPr>
          </a:p>
          <a:p>
            <a:pPr lvl="2"/>
            <a:r>
              <a:rPr lang="en-US" sz="2400" dirty="0">
                <a:latin typeface="Consolas" charset="0"/>
                <a:ea typeface="Consolas" charset="0"/>
                <a:cs typeface="Consolas" charset="0"/>
              </a:rPr>
              <a:t>    .filter(p =&gt; </a:t>
            </a:r>
            <a:r>
              <a:rPr lang="en-US" sz="2400" b="1" dirty="0" err="1">
                <a:solidFill>
                  <a:srgbClr val="FF0000"/>
                </a:solidFill>
                <a:latin typeface="Consolas" charset="0"/>
                <a:ea typeface="Consolas" charset="0"/>
                <a:cs typeface="Consolas" charset="0"/>
              </a:rPr>
              <a:t>p.dns.rr.type</a:t>
            </a:r>
            <a:r>
              <a:rPr lang="en-US" sz="2400" dirty="0">
                <a:latin typeface="Consolas" charset="0"/>
                <a:ea typeface="Consolas" charset="0"/>
                <a:cs typeface="Consolas" charset="0"/>
              </a:rPr>
              <a:t> == </a:t>
            </a:r>
            <a:r>
              <a:rPr lang="en-US" sz="2400" i="1" dirty="0">
                <a:latin typeface="Consolas" charset="0"/>
                <a:ea typeface="Consolas" charset="0"/>
                <a:cs typeface="Consolas" charset="0"/>
              </a:rPr>
              <a:t>RRSIG</a:t>
            </a:r>
            <a:r>
              <a:rPr lang="en-US" sz="2400" dirty="0">
                <a:latin typeface="Consolas" charset="0"/>
                <a:ea typeface="Consolas" charset="0"/>
                <a:cs typeface="Consolas" charset="0"/>
              </a:rPr>
              <a:t>)</a:t>
            </a:r>
          </a:p>
          <a:p>
            <a:pPr lvl="2"/>
            <a:r>
              <a:rPr lang="en-US" sz="2400" dirty="0">
                <a:latin typeface="Consolas" charset="0"/>
                <a:ea typeface="Consolas" charset="0"/>
                <a:cs typeface="Consolas" charset="0"/>
              </a:rPr>
              <a:t>    </a:t>
            </a:r>
            <a:r>
              <a:rPr lang="mr-IN" sz="2400" dirty="0">
                <a:latin typeface="Consolas" charset="0"/>
                <a:ea typeface="Consolas" charset="0"/>
                <a:cs typeface="Consolas" charset="0"/>
              </a:rPr>
              <a:t>…</a:t>
            </a:r>
            <a:endParaRPr lang="en-US" sz="2400" dirty="0">
              <a:latin typeface="Consolas" charset="0"/>
              <a:ea typeface="Consolas" charset="0"/>
              <a:cs typeface="Consolas" charset="0"/>
            </a:endParaRPr>
          </a:p>
        </p:txBody>
      </p:sp>
    </p:spTree>
    <p:extLst>
      <p:ext uri="{BB962C8B-B14F-4D97-AF65-F5344CB8AC3E}">
        <p14:creationId xmlns:p14="http://schemas.microsoft.com/office/powerpoint/2010/main" val="12807716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Extend Dataflow Operators</a:t>
            </a:r>
          </a:p>
        </p:txBody>
      </p:sp>
      <p:sp>
        <p:nvSpPr>
          <p:cNvPr id="3" name="Content Placeholder 2"/>
          <p:cNvSpPr>
            <a:spLocks noGrp="1"/>
          </p:cNvSpPr>
          <p:nvPr>
            <p:ph idx="1"/>
          </p:nvPr>
        </p:nvSpPr>
        <p:spPr>
          <a:xfrm>
            <a:off x="457200" y="1600200"/>
            <a:ext cx="8229600" cy="4876800"/>
          </a:xfrm>
        </p:spPr>
        <p:txBody>
          <a:bodyPr/>
          <a:lstStyle/>
          <a:p>
            <a:r>
              <a:rPr lang="en-US" b="1" dirty="0">
                <a:solidFill>
                  <a:schemeClr val="accent6"/>
                </a:solidFill>
              </a:rPr>
              <a:t>Existing Operators</a:t>
            </a:r>
          </a:p>
          <a:p>
            <a:pPr lvl="1"/>
            <a:r>
              <a:rPr lang="en-US" dirty="0"/>
              <a:t>Reduce</a:t>
            </a:r>
          </a:p>
          <a:p>
            <a:pPr lvl="2"/>
            <a:r>
              <a:rPr lang="en-US" dirty="0"/>
              <a:t>Currently, only </a:t>
            </a:r>
            <a:r>
              <a:rPr lang="en-US" i="1" dirty="0"/>
              <a:t>sum</a:t>
            </a:r>
            <a:r>
              <a:rPr lang="en-US" dirty="0"/>
              <a:t> function is supported</a:t>
            </a:r>
          </a:p>
          <a:p>
            <a:pPr lvl="2"/>
            <a:r>
              <a:rPr lang="en-US" dirty="0"/>
              <a:t>Implement more complex aggregation functions </a:t>
            </a:r>
          </a:p>
          <a:p>
            <a:pPr lvl="1"/>
            <a:r>
              <a:rPr lang="en-US" dirty="0"/>
              <a:t>Join</a:t>
            </a:r>
          </a:p>
          <a:p>
            <a:pPr lvl="2"/>
            <a:r>
              <a:rPr lang="en-US" dirty="0"/>
              <a:t>Currently, only executed in user space</a:t>
            </a:r>
          </a:p>
          <a:p>
            <a:pPr lvl="2"/>
            <a:r>
              <a:rPr lang="en-US" dirty="0"/>
              <a:t>Compiler subset of join operators in switch</a:t>
            </a:r>
          </a:p>
          <a:p>
            <a:r>
              <a:rPr lang="en-US" b="1" dirty="0">
                <a:solidFill>
                  <a:schemeClr val="accent6"/>
                </a:solidFill>
              </a:rPr>
              <a:t>New Operators</a:t>
            </a:r>
          </a:p>
          <a:p>
            <a:pPr lvl="1"/>
            <a:r>
              <a:rPr lang="en-US" dirty="0"/>
              <a:t>Flat Map</a:t>
            </a:r>
          </a:p>
          <a:p>
            <a:pPr lvl="1"/>
            <a:r>
              <a:rPr lang="en-US" dirty="0"/>
              <a:t>Sample</a:t>
            </a:r>
          </a:p>
          <a:p>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32</a:t>
            </a:fld>
            <a:endParaRPr lang="en-US"/>
          </a:p>
        </p:txBody>
      </p:sp>
    </p:spTree>
    <p:extLst>
      <p:ext uri="{BB962C8B-B14F-4D97-AF65-F5344CB8AC3E}">
        <p14:creationId xmlns:p14="http://schemas.microsoft.com/office/powerpoint/2010/main" val="411121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Example: Isolate Video Streaming Traffic</a:t>
            </a: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33</a:t>
            </a:fld>
            <a:endParaRPr lang="en-US"/>
          </a:p>
        </p:txBody>
      </p:sp>
      <p:sp>
        <p:nvSpPr>
          <p:cNvPr id="8" name="Content Placeholder 2">
            <a:extLst>
              <a:ext uri="{FF2B5EF4-FFF2-40B4-BE49-F238E27FC236}">
                <a16:creationId xmlns="" xmlns:a16="http://schemas.microsoft.com/office/drawing/2014/main" id="{4721A6F4-C9E2-D847-B77F-F0107B4F8E28}"/>
              </a:ext>
            </a:extLst>
          </p:cNvPr>
          <p:cNvSpPr>
            <a:spLocks noGrp="1"/>
          </p:cNvSpPr>
          <p:nvPr>
            <p:ph idx="1"/>
          </p:nvPr>
        </p:nvSpPr>
        <p:spPr>
          <a:xfrm>
            <a:off x="457200" y="1600200"/>
            <a:ext cx="8350624" cy="4876800"/>
          </a:xfrm>
        </p:spPr>
        <p:txBody>
          <a:bodyPr/>
          <a:lstStyle/>
          <a:p>
            <a:pPr marL="114300" indent="0">
              <a:buNone/>
            </a:pPr>
            <a:r>
              <a:rPr lang="en-US" dirty="0">
                <a:solidFill>
                  <a:schemeClr val="bg1">
                    <a:lumMod val="50000"/>
                  </a:schemeClr>
                </a:solidFill>
              </a:rPr>
              <a:t>Detect hosts that receive DNS response messages from known video streaming services</a:t>
            </a:r>
            <a:endParaRPr lang="en-US" dirty="0"/>
          </a:p>
        </p:txBody>
      </p:sp>
      <p:sp>
        <p:nvSpPr>
          <p:cNvPr id="7" name="TextBox 6">
            <a:extLst>
              <a:ext uri="{FF2B5EF4-FFF2-40B4-BE49-F238E27FC236}">
                <a16:creationId xmlns="" xmlns:a16="http://schemas.microsoft.com/office/drawing/2014/main" id="{442682D8-162B-0748-B956-EE92202F3907}"/>
              </a:ext>
            </a:extLst>
          </p:cNvPr>
          <p:cNvSpPr txBox="1"/>
          <p:nvPr/>
        </p:nvSpPr>
        <p:spPr>
          <a:xfrm>
            <a:off x="457200" y="2985760"/>
            <a:ext cx="8686800" cy="1938992"/>
          </a:xfrm>
          <a:prstGeom prst="rect">
            <a:avLst/>
          </a:prstGeom>
          <a:noFill/>
        </p:spPr>
        <p:txBody>
          <a:bodyPr wrap="square" rtlCol="0">
            <a:spAutoFit/>
          </a:bodyPr>
          <a:lstStyle/>
          <a:p>
            <a:r>
              <a:rPr lang="en-US" sz="2400" dirty="0" err="1">
                <a:latin typeface="Consolas" charset="0"/>
                <a:ea typeface="Consolas" charset="0"/>
                <a:cs typeface="Consolas" charset="0"/>
              </a:rPr>
              <a:t>vidFlows</a:t>
            </a:r>
            <a:r>
              <a:rPr lang="en-US" sz="2400" dirty="0">
                <a:latin typeface="Consolas" charset="0"/>
                <a:ea typeface="Consolas" charset="0"/>
                <a:cs typeface="Consolas" charset="0"/>
              </a:rPr>
              <a:t> = </a:t>
            </a:r>
            <a:r>
              <a:rPr lang="en-US" sz="2400" dirty="0" err="1">
                <a:latin typeface="Consolas" charset="0"/>
                <a:ea typeface="Consolas" charset="0"/>
                <a:cs typeface="Consolas" charset="0"/>
              </a:rPr>
              <a:t>pktStream</a:t>
            </a:r>
            <a:endParaRPr lang="en-US" sz="2400" dirty="0">
              <a:latin typeface="Consolas" charset="0"/>
              <a:ea typeface="Consolas" charset="0"/>
              <a:cs typeface="Consolas" charset="0"/>
            </a:endParaRPr>
          </a:p>
          <a:p>
            <a:pPr lvl="2"/>
            <a:r>
              <a:rPr lang="en-US" sz="2400" dirty="0">
                <a:latin typeface="Consolas" charset="0"/>
                <a:ea typeface="Consolas" charset="0"/>
                <a:cs typeface="Consolas" charset="0"/>
              </a:rPr>
              <a:t>  .filter(p =&gt; </a:t>
            </a:r>
            <a:r>
              <a:rPr lang="en-US" sz="2400" dirty="0" err="1">
                <a:latin typeface="Consolas" charset="0"/>
                <a:ea typeface="Consolas" charset="0"/>
                <a:cs typeface="Consolas" charset="0"/>
              </a:rPr>
              <a:t>p.udp.sport</a:t>
            </a:r>
            <a:r>
              <a:rPr lang="en-US" sz="2400" dirty="0">
                <a:latin typeface="Consolas" charset="0"/>
                <a:ea typeface="Consolas" charset="0"/>
                <a:cs typeface="Consolas" charset="0"/>
              </a:rPr>
              <a:t> == 53)</a:t>
            </a:r>
          </a:p>
          <a:p>
            <a:pPr lvl="2"/>
            <a:r>
              <a:rPr lang="en-US" sz="2400" dirty="0">
                <a:latin typeface="Consolas" charset="0"/>
                <a:ea typeface="Consolas" charset="0"/>
                <a:cs typeface="Consolas" charset="0"/>
              </a:rPr>
              <a:t>  .map(p =&gt; (</a:t>
            </a:r>
            <a:r>
              <a:rPr lang="en-US" sz="2400" b="1" dirty="0" err="1">
                <a:solidFill>
                  <a:srgbClr val="FF0000"/>
                </a:solidFill>
                <a:latin typeface="Consolas" charset="0"/>
                <a:ea typeface="Consolas" charset="0"/>
                <a:cs typeface="Consolas" charset="0"/>
              </a:rPr>
              <a:t>p.dns.qname</a:t>
            </a:r>
            <a:r>
              <a:rPr lang="en-US" sz="2400" dirty="0">
                <a:latin typeface="Consolas" charset="0"/>
                <a:ea typeface="Consolas" charset="0"/>
                <a:cs typeface="Consolas" charset="0"/>
              </a:rPr>
              <a:t>, p.5-tuple))</a:t>
            </a:r>
          </a:p>
          <a:p>
            <a:pPr lvl="2"/>
            <a:r>
              <a:rPr lang="en-US" sz="2400" dirty="0">
                <a:latin typeface="Consolas" charset="0"/>
                <a:ea typeface="Consolas" charset="0"/>
                <a:cs typeface="Consolas" charset="0"/>
              </a:rPr>
              <a:t>  .</a:t>
            </a:r>
            <a:r>
              <a:rPr lang="en-US" sz="2400" b="1" dirty="0">
                <a:solidFill>
                  <a:srgbClr val="FF0000"/>
                </a:solidFill>
                <a:latin typeface="Consolas" charset="0"/>
                <a:ea typeface="Consolas" charset="0"/>
                <a:cs typeface="Consolas" charset="0"/>
              </a:rPr>
              <a:t>join</a:t>
            </a:r>
            <a:r>
              <a:rPr lang="en-US" sz="2400" dirty="0">
                <a:latin typeface="Consolas" charset="0"/>
                <a:ea typeface="Consolas" charset="0"/>
                <a:cs typeface="Consolas" charset="0"/>
              </a:rPr>
              <a:t>(</a:t>
            </a:r>
            <a:r>
              <a:rPr lang="en-US" sz="2400" dirty="0" err="1">
                <a:latin typeface="Consolas" charset="0"/>
                <a:ea typeface="Consolas" charset="0"/>
                <a:cs typeface="Consolas" charset="0"/>
              </a:rPr>
              <a:t>known_vid_services</a:t>
            </a:r>
            <a:r>
              <a:rPr lang="en-US" sz="2400" dirty="0">
                <a:latin typeface="Consolas" charset="0"/>
                <a:ea typeface="Consolas" charset="0"/>
                <a:cs typeface="Consolas" charset="0"/>
              </a:rPr>
              <a:t>, key=‘</a:t>
            </a:r>
            <a:r>
              <a:rPr lang="en-US" sz="2400" dirty="0" err="1">
                <a:latin typeface="Consolas" charset="0"/>
                <a:ea typeface="Consolas" charset="0"/>
                <a:cs typeface="Consolas" charset="0"/>
              </a:rPr>
              <a:t>qname</a:t>
            </a:r>
            <a:r>
              <a:rPr lang="en-US" sz="2400" dirty="0">
                <a:latin typeface="Consolas" charset="0"/>
                <a:ea typeface="Consolas" charset="0"/>
                <a:cs typeface="Consolas" charset="0"/>
              </a:rPr>
              <a:t>’)</a:t>
            </a:r>
          </a:p>
          <a:p>
            <a:pPr lvl="2"/>
            <a:r>
              <a:rPr lang="en-US" sz="2400" dirty="0">
                <a:latin typeface="Consolas" charset="0"/>
                <a:ea typeface="Consolas" charset="0"/>
                <a:cs typeface="Consolas" charset="0"/>
              </a:rPr>
              <a:t>  .map(p =&gt; (p.5-tuple))</a:t>
            </a:r>
          </a:p>
        </p:txBody>
      </p:sp>
    </p:spTree>
    <p:extLst>
      <p:ext uri="{BB962C8B-B14F-4D97-AF65-F5344CB8AC3E}">
        <p14:creationId xmlns:p14="http://schemas.microsoft.com/office/powerpoint/2010/main" val="325079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Support Network-Wide Queries</a:t>
            </a:r>
          </a:p>
        </p:txBody>
      </p:sp>
      <p:sp>
        <p:nvSpPr>
          <p:cNvPr id="3" name="Content Placeholder 2"/>
          <p:cNvSpPr>
            <a:spLocks noGrp="1"/>
          </p:cNvSpPr>
          <p:nvPr>
            <p:ph idx="1"/>
          </p:nvPr>
        </p:nvSpPr>
        <p:spPr>
          <a:xfrm>
            <a:off x="457200" y="1600200"/>
            <a:ext cx="8458200" cy="4876800"/>
          </a:xfrm>
        </p:spPr>
        <p:txBody>
          <a:bodyPr/>
          <a:lstStyle/>
          <a:p>
            <a:r>
              <a:rPr lang="en-US" b="1" dirty="0">
                <a:solidFill>
                  <a:schemeClr val="accent6"/>
                </a:solidFill>
              </a:rPr>
              <a:t>Extend Query Interface</a:t>
            </a:r>
          </a:p>
          <a:p>
            <a:pPr lvl="1"/>
            <a:r>
              <a:rPr lang="en-US" dirty="0"/>
              <a:t>Query </a:t>
            </a:r>
            <a:r>
              <a:rPr lang="en-US" b="1" dirty="0"/>
              <a:t>all</a:t>
            </a:r>
            <a:r>
              <a:rPr lang="en-US" dirty="0"/>
              <a:t> packets at </a:t>
            </a:r>
            <a:r>
              <a:rPr lang="en-US" b="1" dirty="0"/>
              <a:t>any</a:t>
            </a:r>
            <a:r>
              <a:rPr lang="en-US" dirty="0"/>
              <a:t> location</a:t>
            </a:r>
          </a:p>
          <a:p>
            <a:pPr lvl="1"/>
            <a:r>
              <a:rPr lang="en-US" dirty="0"/>
              <a:t>Extract path-related fields, e.g. queue lengths, …</a:t>
            </a:r>
          </a:p>
          <a:p>
            <a:pPr lvl="1"/>
            <a:endParaRPr lang="en-US" dirty="0"/>
          </a:p>
          <a:p>
            <a:r>
              <a:rPr lang="en-US" b="1" dirty="0">
                <a:solidFill>
                  <a:schemeClr val="accent6"/>
                </a:solidFill>
              </a:rPr>
              <a:t>Scale Query Execution</a:t>
            </a:r>
          </a:p>
          <a:p>
            <a:pPr lvl="1"/>
            <a:r>
              <a:rPr lang="en-US" dirty="0"/>
              <a:t>Synthesize queries to minimize coordination overhead</a:t>
            </a:r>
          </a:p>
          <a:p>
            <a:pPr lvl="1"/>
            <a:r>
              <a:rPr lang="en-US" dirty="0"/>
              <a:t>Determine where to execute each operator</a:t>
            </a:r>
          </a:p>
          <a:p>
            <a:pPr lvl="1"/>
            <a:r>
              <a:rPr lang="en-US" dirty="0"/>
              <a:t>Use spatial hierarchy for iterative refinement</a:t>
            </a:r>
          </a:p>
          <a:p>
            <a:pPr lvl="1"/>
            <a:r>
              <a:rPr lang="en-US" dirty="0"/>
              <a:t>Dynamically route packets for processing</a:t>
            </a: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34</a:t>
            </a:fld>
            <a:endParaRPr lang="en-US"/>
          </a:p>
        </p:txBody>
      </p:sp>
    </p:spTree>
    <p:extLst>
      <p:ext uri="{BB962C8B-B14F-4D97-AF65-F5344CB8AC3E}">
        <p14:creationId xmlns:p14="http://schemas.microsoft.com/office/powerpoint/2010/main" val="365863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Example: Localize Bottlenecked Switches</a:t>
            </a: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35</a:t>
            </a:fld>
            <a:endParaRPr lang="en-US"/>
          </a:p>
        </p:txBody>
      </p:sp>
      <p:sp>
        <p:nvSpPr>
          <p:cNvPr id="9" name="Content Placeholder 2">
            <a:extLst>
              <a:ext uri="{FF2B5EF4-FFF2-40B4-BE49-F238E27FC236}">
                <a16:creationId xmlns="" xmlns:a16="http://schemas.microsoft.com/office/drawing/2014/main" id="{7DF9DD7F-CF6B-7C4A-BF51-5A9D426B2B35}"/>
              </a:ext>
            </a:extLst>
          </p:cNvPr>
          <p:cNvSpPr>
            <a:spLocks noGrp="1"/>
          </p:cNvSpPr>
          <p:nvPr>
            <p:ph idx="1"/>
          </p:nvPr>
        </p:nvSpPr>
        <p:spPr>
          <a:xfrm>
            <a:off x="457200" y="1600200"/>
            <a:ext cx="8350624" cy="4876800"/>
          </a:xfrm>
        </p:spPr>
        <p:txBody>
          <a:bodyPr/>
          <a:lstStyle/>
          <a:p>
            <a:pPr marL="114300" indent="0">
              <a:buNone/>
            </a:pPr>
            <a:r>
              <a:rPr lang="en-US" dirty="0">
                <a:solidFill>
                  <a:schemeClr val="bg1">
                    <a:lumMod val="50000"/>
                  </a:schemeClr>
                </a:solidFill>
              </a:rPr>
              <a:t>Detect switches responsible for performance degradation of video streaming flows</a:t>
            </a:r>
            <a:endParaRPr lang="en-US" dirty="0"/>
          </a:p>
        </p:txBody>
      </p:sp>
      <p:sp>
        <p:nvSpPr>
          <p:cNvPr id="10" name="TextBox 9">
            <a:extLst>
              <a:ext uri="{FF2B5EF4-FFF2-40B4-BE49-F238E27FC236}">
                <a16:creationId xmlns="" xmlns:a16="http://schemas.microsoft.com/office/drawing/2014/main" id="{B9F31F40-A87B-B74A-907D-A849A7830AB7}"/>
              </a:ext>
            </a:extLst>
          </p:cNvPr>
          <p:cNvSpPr txBox="1"/>
          <p:nvPr/>
        </p:nvSpPr>
        <p:spPr>
          <a:xfrm>
            <a:off x="457200" y="2805648"/>
            <a:ext cx="8350624" cy="3416320"/>
          </a:xfrm>
          <a:prstGeom prst="rect">
            <a:avLst/>
          </a:prstGeom>
          <a:noFill/>
        </p:spPr>
        <p:txBody>
          <a:bodyPr wrap="square" rtlCol="0">
            <a:spAutoFit/>
          </a:bodyPr>
          <a:lstStyle/>
          <a:p>
            <a:r>
              <a:rPr lang="en-US" sz="2400" dirty="0">
                <a:latin typeface="Consolas" charset="0"/>
                <a:ea typeface="Consolas" charset="0"/>
                <a:cs typeface="Consolas" charset="0"/>
              </a:rPr>
              <a:t>Switches= </a:t>
            </a:r>
            <a:r>
              <a:rPr lang="en-US" sz="2400" dirty="0" err="1">
                <a:latin typeface="Consolas" charset="0"/>
                <a:ea typeface="Consolas" charset="0"/>
                <a:cs typeface="Consolas" charset="0"/>
              </a:rPr>
              <a:t>pktStream</a:t>
            </a:r>
            <a:endParaRPr lang="en-US" sz="2400" dirty="0">
              <a:latin typeface="Consolas" charset="0"/>
              <a:ea typeface="Consolas" charset="0"/>
              <a:cs typeface="Consolas" charset="0"/>
            </a:endParaRPr>
          </a:p>
          <a:p>
            <a:pPr lvl="2"/>
            <a:r>
              <a:rPr lang="en-US" sz="2400" dirty="0">
                <a:latin typeface="Consolas" charset="0"/>
                <a:ea typeface="Consolas" charset="0"/>
                <a:cs typeface="Consolas" charset="0"/>
              </a:rPr>
              <a:t>  .filter(p =&gt; </a:t>
            </a:r>
            <a:r>
              <a:rPr lang="en-US" sz="2400" dirty="0" err="1">
                <a:latin typeface="Consolas" charset="0"/>
                <a:ea typeface="Consolas" charset="0"/>
                <a:cs typeface="Consolas" charset="0"/>
              </a:rPr>
              <a:t>p.tcp.sport</a:t>
            </a:r>
            <a:r>
              <a:rPr lang="en-US" sz="2400" dirty="0">
                <a:latin typeface="Consolas" charset="0"/>
                <a:ea typeface="Consolas" charset="0"/>
                <a:cs typeface="Consolas" charset="0"/>
              </a:rPr>
              <a:t> == 80)</a:t>
            </a:r>
          </a:p>
          <a:p>
            <a:pPr lvl="2"/>
            <a:r>
              <a:rPr lang="en-US" sz="2400" dirty="0">
                <a:latin typeface="Consolas" charset="0"/>
                <a:ea typeface="Consolas" charset="0"/>
                <a:cs typeface="Consolas" charset="0"/>
              </a:rPr>
              <a:t>  .map(p =&gt; ((p.5-tuple,p.path</a:t>
            </a:r>
            <a:r>
              <a:rPr lang="en-US" sz="2400" dirty="0" smtClean="0">
                <a:latin typeface="Consolas" charset="0"/>
                <a:ea typeface="Consolas" charset="0"/>
                <a:cs typeface="Consolas" charset="0"/>
              </a:rPr>
              <a:t>),</a:t>
            </a:r>
            <a:r>
              <a:rPr lang="en-US" sz="2400" dirty="0" err="1" smtClean="0">
                <a:latin typeface="Consolas" charset="0"/>
                <a:ea typeface="Consolas" charset="0"/>
                <a:cs typeface="Consolas" charset="0"/>
              </a:rPr>
              <a:t>p.nBytes</a:t>
            </a:r>
            <a:r>
              <a:rPr lang="en-US" sz="2400" dirty="0">
                <a:latin typeface="Consolas" charset="0"/>
                <a:ea typeface="Consolas" charset="0"/>
                <a:cs typeface="Consolas" charset="0"/>
              </a:rPr>
              <a:t>))</a:t>
            </a:r>
          </a:p>
          <a:p>
            <a:pPr lvl="2"/>
            <a:r>
              <a:rPr lang="en-US" sz="2400" dirty="0">
                <a:latin typeface="Consolas" charset="0"/>
                <a:ea typeface="Consolas" charset="0"/>
                <a:cs typeface="Consolas" charset="0"/>
              </a:rPr>
              <a:t>  .</a:t>
            </a:r>
            <a:r>
              <a:rPr lang="en-US" sz="2400" b="1" dirty="0">
                <a:latin typeface="Consolas" charset="0"/>
                <a:ea typeface="Consolas" charset="0"/>
                <a:cs typeface="Consolas" charset="0"/>
              </a:rPr>
              <a:t>join(</a:t>
            </a:r>
            <a:r>
              <a:rPr lang="en-US" sz="2400" b="1" dirty="0" err="1">
                <a:latin typeface="Consolas" charset="0"/>
                <a:ea typeface="Consolas" charset="0"/>
                <a:cs typeface="Consolas" charset="0"/>
              </a:rPr>
              <a:t>vidFlows</a:t>
            </a:r>
            <a:r>
              <a:rPr lang="en-US" sz="2400" b="1" dirty="0">
                <a:latin typeface="Consolas" charset="0"/>
                <a:ea typeface="Consolas" charset="0"/>
                <a:cs typeface="Consolas" charset="0"/>
              </a:rPr>
              <a:t>, key=((5-tuple,))</a:t>
            </a:r>
          </a:p>
          <a:p>
            <a:pPr lvl="2"/>
            <a:r>
              <a:rPr lang="en-US" sz="2400" dirty="0">
                <a:solidFill>
                  <a:srgbClr val="3D709C"/>
                </a:solidFill>
                <a:latin typeface="Consolas" charset="0"/>
                <a:ea typeface="Consolas" charset="0"/>
                <a:cs typeface="Consolas" charset="0"/>
              </a:rPr>
              <a:t>  </a:t>
            </a:r>
            <a:r>
              <a:rPr lang="en-US" sz="2400" dirty="0">
                <a:latin typeface="Consolas" charset="0"/>
                <a:ea typeface="Consolas" charset="0"/>
                <a:cs typeface="Consolas" charset="0"/>
              </a:rPr>
              <a:t>.</a:t>
            </a:r>
            <a:r>
              <a:rPr lang="en-US" sz="2400" dirty="0" smtClean="0">
                <a:latin typeface="Consolas" charset="0"/>
                <a:ea typeface="Consolas" charset="0"/>
                <a:cs typeface="Consolas" charset="0"/>
              </a:rPr>
              <a:t>reduce(</a:t>
            </a:r>
            <a:r>
              <a:rPr lang="en-US" sz="2400" dirty="0">
                <a:latin typeface="Consolas" charset="0"/>
                <a:ea typeface="Consolas" charset="0"/>
                <a:cs typeface="Consolas" charset="0"/>
              </a:rPr>
              <a:t>key=((5-tuple</a:t>
            </a:r>
            <a:r>
              <a:rPr lang="en-US" sz="2400" dirty="0" smtClean="0">
                <a:latin typeface="Consolas" charset="0"/>
                <a:ea typeface="Consolas" charset="0"/>
                <a:cs typeface="Consolas" charset="0"/>
              </a:rPr>
              <a:t>,), sum</a:t>
            </a:r>
            <a:r>
              <a:rPr lang="en-US" sz="2400" dirty="0">
                <a:latin typeface="Consolas" charset="0"/>
                <a:ea typeface="Consolas" charset="0"/>
                <a:cs typeface="Consolas" charset="0"/>
              </a:rPr>
              <a:t>)</a:t>
            </a:r>
          </a:p>
          <a:p>
            <a:pPr lvl="2"/>
            <a:r>
              <a:rPr lang="en-US" sz="2400" dirty="0">
                <a:latin typeface="Consolas" charset="0"/>
                <a:ea typeface="Consolas" charset="0"/>
                <a:cs typeface="Consolas" charset="0"/>
              </a:rPr>
              <a:t>  .filter(p =&gt; </a:t>
            </a:r>
            <a:r>
              <a:rPr lang="en-US" sz="2400" dirty="0" err="1">
                <a:latin typeface="Consolas" charset="0"/>
                <a:ea typeface="Consolas" charset="0"/>
                <a:cs typeface="Consolas" charset="0"/>
              </a:rPr>
              <a:t>p.dataRate</a:t>
            </a:r>
            <a:r>
              <a:rPr lang="en-US" sz="2400" dirty="0">
                <a:latin typeface="Consolas" charset="0"/>
                <a:ea typeface="Consolas" charset="0"/>
                <a:cs typeface="Consolas" charset="0"/>
              </a:rPr>
              <a:t>&gt; T1)</a:t>
            </a:r>
          </a:p>
          <a:p>
            <a:pPr lvl="2"/>
            <a:r>
              <a:rPr lang="en-US" sz="2400" dirty="0">
                <a:latin typeface="Consolas" charset="0"/>
                <a:ea typeface="Consolas" charset="0"/>
                <a:cs typeface="Consolas" charset="0"/>
              </a:rPr>
              <a:t>  </a:t>
            </a:r>
            <a:r>
              <a:rPr lang="en-US" sz="2400" b="1" dirty="0">
                <a:solidFill>
                  <a:srgbClr val="FF0000"/>
                </a:solidFill>
                <a:latin typeface="Consolas" charset="0"/>
                <a:ea typeface="Consolas" charset="0"/>
                <a:cs typeface="Consolas" charset="0"/>
              </a:rPr>
              <a:t>.</a:t>
            </a:r>
            <a:r>
              <a:rPr lang="en-US" sz="2400" b="1" dirty="0" err="1">
                <a:solidFill>
                  <a:srgbClr val="FF0000"/>
                </a:solidFill>
                <a:latin typeface="Consolas" charset="0"/>
                <a:ea typeface="Consolas" charset="0"/>
                <a:cs typeface="Consolas" charset="0"/>
              </a:rPr>
              <a:t>flatmap</a:t>
            </a:r>
            <a:r>
              <a:rPr lang="en-US" sz="2400" b="1" dirty="0">
                <a:solidFill>
                  <a:srgbClr val="FF0000"/>
                </a:solidFill>
                <a:latin typeface="Consolas" charset="0"/>
                <a:ea typeface="Consolas" charset="0"/>
                <a:cs typeface="Consolas" charset="0"/>
              </a:rPr>
              <a:t>(p =&gt;(</a:t>
            </a:r>
            <a:r>
              <a:rPr lang="en-US" sz="2400" b="1" dirty="0" err="1">
                <a:solidFill>
                  <a:srgbClr val="FF0000"/>
                </a:solidFill>
                <a:latin typeface="Consolas" charset="0"/>
                <a:ea typeface="Consolas" charset="0"/>
                <a:cs typeface="Consolas" charset="0"/>
              </a:rPr>
              <a:t>p.swid</a:t>
            </a:r>
            <a:r>
              <a:rPr lang="en-US" sz="2400" b="1" dirty="0">
                <a:solidFill>
                  <a:srgbClr val="FF0000"/>
                </a:solidFill>
                <a:latin typeface="Consolas" charset="0"/>
                <a:ea typeface="Consolas" charset="0"/>
                <a:cs typeface="Consolas" charset="0"/>
              </a:rPr>
              <a:t>, 1))</a:t>
            </a:r>
          </a:p>
          <a:p>
            <a:pPr lvl="2"/>
            <a:r>
              <a:rPr lang="en-US" sz="2400" dirty="0">
                <a:latin typeface="Consolas" charset="0"/>
                <a:ea typeface="Consolas" charset="0"/>
                <a:cs typeface="Consolas" charset="0"/>
              </a:rPr>
              <a:t>  .reduce(key</a:t>
            </a:r>
            <a:r>
              <a:rPr lang="en-US" sz="2400" dirty="0" smtClean="0">
                <a:latin typeface="Consolas" charset="0"/>
                <a:ea typeface="Consolas" charset="0"/>
                <a:cs typeface="Consolas" charset="0"/>
              </a:rPr>
              <a:t>=((</a:t>
            </a:r>
            <a:r>
              <a:rPr lang="en-US" sz="2400" dirty="0" err="1" smtClean="0">
                <a:latin typeface="Consolas" charset="0"/>
                <a:ea typeface="Consolas" charset="0"/>
                <a:cs typeface="Consolas" charset="0"/>
              </a:rPr>
              <a:t>swid</a:t>
            </a:r>
            <a:r>
              <a:rPr lang="en-US" sz="2400" dirty="0" smtClean="0">
                <a:latin typeface="Consolas" charset="0"/>
                <a:ea typeface="Consolas" charset="0"/>
                <a:cs typeface="Consolas" charset="0"/>
              </a:rPr>
              <a:t>,), </a:t>
            </a:r>
            <a:r>
              <a:rPr lang="en-US" sz="2400" dirty="0">
                <a:latin typeface="Consolas" charset="0"/>
                <a:ea typeface="Consolas" charset="0"/>
                <a:cs typeface="Consolas" charset="0"/>
              </a:rPr>
              <a:t>sum)</a:t>
            </a:r>
          </a:p>
          <a:p>
            <a:pPr lvl="2"/>
            <a:r>
              <a:rPr lang="en-US" sz="2400" dirty="0">
                <a:latin typeface="Consolas" charset="0"/>
                <a:ea typeface="Consolas" charset="0"/>
                <a:cs typeface="Consolas" charset="0"/>
              </a:rPr>
              <a:t>  .filter(p =&gt; </a:t>
            </a:r>
            <a:r>
              <a:rPr lang="en-US" sz="2400" dirty="0" err="1">
                <a:latin typeface="Consolas" charset="0"/>
                <a:ea typeface="Consolas" charset="0"/>
                <a:cs typeface="Consolas" charset="0"/>
              </a:rPr>
              <a:t>p.count</a:t>
            </a:r>
            <a:r>
              <a:rPr lang="en-US" sz="2400" dirty="0">
                <a:latin typeface="Consolas" charset="0"/>
                <a:ea typeface="Consolas" charset="0"/>
                <a:cs typeface="Consolas" charset="0"/>
              </a:rPr>
              <a:t> &gt; T2</a:t>
            </a:r>
            <a:r>
              <a:rPr lang="en-US" sz="2400" dirty="0" smtClean="0">
                <a:latin typeface="Consolas" charset="0"/>
                <a:ea typeface="Consolas" charset="0"/>
                <a:cs typeface="Consolas" charset="0"/>
              </a:rPr>
              <a:t>)</a:t>
            </a:r>
            <a:endParaRPr lang="en-US" sz="2400" dirty="0">
              <a:latin typeface="Consolas" charset="0"/>
              <a:ea typeface="Consolas" charset="0"/>
              <a:cs typeface="Consolas" charset="0"/>
            </a:endParaRPr>
          </a:p>
        </p:txBody>
      </p:sp>
    </p:spTree>
    <p:extLst>
      <p:ext uri="{BB962C8B-B14F-4D97-AF65-F5344CB8AC3E}">
        <p14:creationId xmlns:p14="http://schemas.microsoft.com/office/powerpoint/2010/main" val="116794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Enable Intelligent Network Monitoring</a:t>
            </a:r>
          </a:p>
        </p:txBody>
      </p:sp>
      <p:sp>
        <p:nvSpPr>
          <p:cNvPr id="3" name="Content Placeholder 2"/>
          <p:cNvSpPr>
            <a:spLocks noGrp="1"/>
          </p:cNvSpPr>
          <p:nvPr>
            <p:ph idx="1"/>
          </p:nvPr>
        </p:nvSpPr>
        <p:spPr>
          <a:xfrm>
            <a:off x="457200" y="1600200"/>
            <a:ext cx="8229600" cy="4876800"/>
          </a:xfrm>
        </p:spPr>
        <p:txBody>
          <a:bodyPr/>
          <a:lstStyle/>
          <a:p>
            <a:r>
              <a:rPr lang="en-US" b="1" dirty="0">
                <a:solidFill>
                  <a:schemeClr val="accent6"/>
                </a:solidFill>
              </a:rPr>
              <a:t>Learning and Query Planning Disconnect</a:t>
            </a:r>
          </a:p>
          <a:p>
            <a:pPr lvl="1"/>
            <a:r>
              <a:rPr lang="en-US" dirty="0"/>
              <a:t>Most learning models are cost-agnostic</a:t>
            </a:r>
          </a:p>
          <a:p>
            <a:pPr lvl="1"/>
            <a:r>
              <a:rPr lang="en-US" dirty="0"/>
              <a:t>Query planning assumes learning models are know</a:t>
            </a:r>
          </a:p>
          <a:p>
            <a:pPr lvl="1"/>
            <a:r>
              <a:rPr lang="en-US" dirty="0"/>
              <a:t>Results in accurate but prohibitively costly models</a:t>
            </a:r>
          </a:p>
          <a:p>
            <a:pPr lvl="1"/>
            <a:endParaRPr lang="en-US" dirty="0"/>
          </a:p>
          <a:p>
            <a:r>
              <a:rPr lang="en-US" b="1" dirty="0">
                <a:solidFill>
                  <a:schemeClr val="accent6"/>
                </a:solidFill>
              </a:rPr>
              <a:t>Opening the Learning </a:t>
            </a:r>
            <a:r>
              <a:rPr lang="en-US" b="1" dirty="0" err="1">
                <a:solidFill>
                  <a:schemeClr val="accent6"/>
                </a:solidFill>
              </a:rPr>
              <a:t>Blackbox</a:t>
            </a:r>
            <a:endParaRPr lang="en-US" b="1" dirty="0">
              <a:solidFill>
                <a:schemeClr val="accent6"/>
              </a:solidFill>
            </a:endParaRPr>
          </a:p>
          <a:p>
            <a:pPr lvl="1"/>
            <a:r>
              <a:rPr lang="en-US" dirty="0"/>
              <a:t>Let operators specify related queries (features)</a:t>
            </a:r>
          </a:p>
          <a:p>
            <a:pPr lvl="1"/>
            <a:r>
              <a:rPr lang="en-US" dirty="0"/>
              <a:t>Synthesize coarser-granularity queries (low cost)</a:t>
            </a:r>
          </a:p>
          <a:p>
            <a:pPr lvl="1"/>
            <a:r>
              <a:rPr lang="en-US" dirty="0"/>
              <a:t>Design cascade of classifiers (cheap </a:t>
            </a:r>
            <a:r>
              <a:rPr lang="en-US" dirty="0">
                <a:sym typeface="Wingdings" pitchFamily="2" charset="2"/>
              </a:rPr>
              <a:t> expensive</a:t>
            </a:r>
            <a:r>
              <a:rPr lang="en-US" dirty="0"/>
              <a:t>)</a:t>
            </a: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36</a:t>
            </a:fld>
            <a:endParaRPr lang="en-US"/>
          </a:p>
        </p:txBody>
      </p:sp>
    </p:spTree>
    <p:extLst>
      <p:ext uri="{BB962C8B-B14F-4D97-AF65-F5344CB8AC3E}">
        <p14:creationId xmlns:p14="http://schemas.microsoft.com/office/powerpoint/2010/main" val="53521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50624" cy="528086"/>
          </a:xfrm>
        </p:spPr>
        <p:txBody>
          <a:bodyPr/>
          <a:lstStyle/>
          <a:p>
            <a:pPr marL="0" indent="0">
              <a:buNone/>
            </a:pPr>
            <a:r>
              <a:rPr lang="en-US" b="1" dirty="0">
                <a:solidFill>
                  <a:schemeClr val="accent2"/>
                </a:solidFill>
              </a:rPr>
              <a:t>DNS Reflection + </a:t>
            </a:r>
            <a:r>
              <a:rPr lang="en-US" b="1">
                <a:solidFill>
                  <a:schemeClr val="accent2"/>
                </a:solidFill>
              </a:rPr>
              <a:t>Amplification </a:t>
            </a:r>
            <a:r>
              <a:rPr lang="en-US" b="1" smtClean="0">
                <a:solidFill>
                  <a:schemeClr val="accent2"/>
                </a:solidFill>
              </a:rPr>
              <a:t>Attack</a:t>
            </a:r>
            <a:endParaRPr lang="en-US" dirty="0"/>
          </a:p>
        </p:txBody>
      </p:sp>
      <p:sp>
        <p:nvSpPr>
          <p:cNvPr id="4" name="Slide Number Placeholder 3"/>
          <p:cNvSpPr>
            <a:spLocks noGrp="1"/>
          </p:cNvSpPr>
          <p:nvPr>
            <p:ph type="sldNum" sz="quarter" idx="12"/>
          </p:nvPr>
        </p:nvSpPr>
        <p:spPr>
          <a:xfrm>
            <a:off x="7010400" y="6160477"/>
            <a:ext cx="2133600" cy="228600"/>
          </a:xfrm>
        </p:spPr>
        <p:txBody>
          <a:bodyPr/>
          <a:lstStyle/>
          <a:p>
            <a:pPr>
              <a:defRPr/>
            </a:pPr>
            <a:fld id="{495ADB0F-E9F2-1D42-9E15-ECDE97EFB0F8}" type="slidenum">
              <a:rPr lang="en-US" smtClean="0"/>
              <a:pPr>
                <a:defRPr/>
              </a:pPr>
              <a:t>37</a:t>
            </a:fld>
            <a:endParaRPr lang="en-US"/>
          </a:p>
        </p:txBody>
      </p:sp>
      <p:sp>
        <p:nvSpPr>
          <p:cNvPr id="2" name="Title 1"/>
          <p:cNvSpPr>
            <a:spLocks noGrp="1"/>
          </p:cNvSpPr>
          <p:nvPr>
            <p:ph type="title"/>
          </p:nvPr>
        </p:nvSpPr>
        <p:spPr>
          <a:xfrm>
            <a:off x="152399" y="290513"/>
            <a:ext cx="8910577" cy="1143000"/>
          </a:xfrm>
        </p:spPr>
        <p:txBody>
          <a:bodyPr/>
          <a:lstStyle/>
          <a:p>
            <a:r>
              <a:rPr lang="en-US" b="1" dirty="0">
                <a:solidFill>
                  <a:schemeClr val="tx1"/>
                </a:solidFill>
                <a:latin typeface="Helvetica Neue Condensed" charset="0"/>
                <a:ea typeface="Helvetica Neue Condensed" charset="0"/>
                <a:cs typeface="Helvetica Neue Condensed" charset="0"/>
              </a:rPr>
              <a:t>Example: Intelligent Network Monitoring</a:t>
            </a:r>
          </a:p>
        </p:txBody>
      </p:sp>
      <p:sp>
        <p:nvSpPr>
          <p:cNvPr id="6" name="Rounded Rectangle 5">
            <a:extLst>
              <a:ext uri="{FF2B5EF4-FFF2-40B4-BE49-F238E27FC236}">
                <a16:creationId xmlns="" xmlns:a16="http://schemas.microsoft.com/office/drawing/2014/main" id="{FD6186AB-00AC-FE49-ACE5-0013F646DA8A}"/>
              </a:ext>
            </a:extLst>
          </p:cNvPr>
          <p:cNvSpPr/>
          <p:nvPr/>
        </p:nvSpPr>
        <p:spPr>
          <a:xfrm>
            <a:off x="949569" y="2128286"/>
            <a:ext cx="6060831" cy="2103745"/>
          </a:xfrm>
          <a:prstGeom prst="roundRect">
            <a:avLst>
              <a:gd name="adj" fmla="val 342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05740" rtlCol="0" anchor="ctr"/>
          <a:lstStyle/>
          <a:p>
            <a:pPr>
              <a:lnSpc>
                <a:spcPct val="114000"/>
              </a:lnSpc>
            </a:pPr>
            <a:r>
              <a:rPr lang="en-US" dirty="0" smtClean="0">
                <a:solidFill>
                  <a:schemeClr val="tx1"/>
                </a:solidFill>
                <a:latin typeface="Consolas" charset="0"/>
                <a:ea typeface="Consolas" charset="0"/>
                <a:cs typeface="Consolas" charset="0"/>
              </a:rPr>
              <a:t>feature1 </a:t>
            </a:r>
            <a:r>
              <a:rPr lang="en-US" dirty="0">
                <a:solidFill>
                  <a:schemeClr val="tx1"/>
                </a:solidFill>
                <a:latin typeface="Consolas" charset="0"/>
                <a:ea typeface="Consolas" charset="0"/>
                <a:cs typeface="Consolas" charset="0"/>
              </a:rPr>
              <a:t>= </a:t>
            </a:r>
            <a:r>
              <a:rPr lang="en-US" dirty="0" err="1">
                <a:solidFill>
                  <a:schemeClr val="tx1"/>
                </a:solidFill>
                <a:latin typeface="Consolas" charset="0"/>
                <a:ea typeface="Consolas" charset="0"/>
                <a:cs typeface="Consolas" charset="0"/>
              </a:rPr>
              <a:t>pktStream</a:t>
            </a:r>
            <a:endParaRPr lang="en-US" dirty="0">
              <a:solidFill>
                <a:schemeClr val="tx1"/>
              </a:solidFill>
              <a:latin typeface="Consolas" charset="0"/>
              <a:ea typeface="Consolas" charset="0"/>
              <a:cs typeface="Consolas" charset="0"/>
            </a:endParaRPr>
          </a:p>
          <a:p>
            <a:pPr>
              <a:lnSpc>
                <a:spcPct val="114000"/>
              </a:lnSpc>
            </a:pPr>
            <a:r>
              <a:rPr lang="en-US" dirty="0">
                <a:solidFill>
                  <a:schemeClr val="tx1"/>
                </a:solidFill>
                <a:latin typeface="Consolas" charset="0"/>
                <a:ea typeface="Consolas" charset="0"/>
                <a:cs typeface="Consolas" charset="0"/>
              </a:rPr>
              <a:t>    .</a:t>
            </a:r>
            <a:r>
              <a:rPr lang="en-US" b="1" dirty="0">
                <a:solidFill>
                  <a:schemeClr val="tx1"/>
                </a:solidFill>
                <a:latin typeface="Consolas" charset="0"/>
                <a:ea typeface="Consolas" charset="0"/>
                <a:cs typeface="Consolas" charset="0"/>
              </a:rPr>
              <a:t>filter</a:t>
            </a:r>
            <a:r>
              <a:rPr lang="en-US" dirty="0">
                <a:solidFill>
                  <a:schemeClr val="tx1"/>
                </a:solidFill>
                <a:latin typeface="Consolas" charset="0"/>
                <a:ea typeface="Consolas" charset="0"/>
                <a:cs typeface="Consolas" charset="0"/>
              </a:rPr>
              <a:t>(p =&gt; </a:t>
            </a:r>
            <a:r>
              <a:rPr lang="en-US" dirty="0" err="1">
                <a:solidFill>
                  <a:schemeClr val="tx1"/>
                </a:solidFill>
                <a:latin typeface="Consolas" charset="0"/>
                <a:ea typeface="Consolas" charset="0"/>
                <a:cs typeface="Consolas" charset="0"/>
              </a:rPr>
              <a:t>p.udp.sport</a:t>
            </a:r>
            <a:r>
              <a:rPr lang="en-US" dirty="0">
                <a:solidFill>
                  <a:schemeClr val="tx1"/>
                </a:solidFill>
                <a:latin typeface="Consolas" charset="0"/>
                <a:ea typeface="Consolas" charset="0"/>
                <a:cs typeface="Consolas" charset="0"/>
              </a:rPr>
              <a:t> == 53</a:t>
            </a:r>
            <a:r>
              <a:rPr lang="en-US" dirty="0" smtClean="0">
                <a:solidFill>
                  <a:schemeClr val="tx1"/>
                </a:solidFill>
                <a:latin typeface="Consolas" charset="0"/>
                <a:ea typeface="Consolas" charset="0"/>
                <a:cs typeface="Consolas" charset="0"/>
              </a:rPr>
              <a:t>)</a:t>
            </a:r>
          </a:p>
          <a:p>
            <a:pPr>
              <a:lnSpc>
                <a:spcPct val="114000"/>
              </a:lnSpc>
            </a:pPr>
            <a:r>
              <a:rPr lang="en-US" dirty="0">
                <a:solidFill>
                  <a:schemeClr val="tx1"/>
                </a:solidFill>
                <a:latin typeface="Consolas" charset="0"/>
                <a:ea typeface="Consolas" charset="0"/>
                <a:cs typeface="Consolas" charset="0"/>
              </a:rPr>
              <a:t>	</a:t>
            </a:r>
            <a:r>
              <a:rPr lang="en-US" dirty="0" smtClean="0">
                <a:solidFill>
                  <a:schemeClr val="tx1"/>
                </a:solidFill>
                <a:latin typeface="Consolas" charset="0"/>
                <a:ea typeface="Consolas" charset="0"/>
                <a:cs typeface="Consolas" charset="0"/>
              </a:rPr>
              <a:t>.</a:t>
            </a:r>
            <a:r>
              <a:rPr lang="en-US" b="1" dirty="0">
                <a:solidFill>
                  <a:schemeClr val="tx1"/>
                </a:solidFill>
                <a:latin typeface="Consolas" charset="0"/>
                <a:ea typeface="Consolas" charset="0"/>
                <a:cs typeface="Consolas" charset="0"/>
              </a:rPr>
              <a:t>map</a:t>
            </a:r>
            <a:r>
              <a:rPr lang="en-US" dirty="0">
                <a:solidFill>
                  <a:schemeClr val="tx1"/>
                </a:solidFill>
                <a:latin typeface="Consolas" charset="0"/>
                <a:ea typeface="Consolas" charset="0"/>
                <a:cs typeface="Consolas" charset="0"/>
              </a:rPr>
              <a:t>(p =&gt; (</a:t>
            </a:r>
            <a:r>
              <a:rPr lang="en-US" dirty="0" err="1">
                <a:solidFill>
                  <a:schemeClr val="tx1"/>
                </a:solidFill>
                <a:latin typeface="Consolas" charset="0"/>
                <a:ea typeface="Consolas" charset="0"/>
                <a:cs typeface="Consolas" charset="0"/>
              </a:rPr>
              <a:t>p.dstIP</a:t>
            </a:r>
            <a:r>
              <a:rPr lang="en-US" dirty="0">
                <a:solidFill>
                  <a:schemeClr val="tx1"/>
                </a:solidFill>
                <a:latin typeface="Consolas" charset="0"/>
                <a:ea typeface="Consolas" charset="0"/>
                <a:cs typeface="Consolas" charset="0"/>
              </a:rPr>
              <a:t>, </a:t>
            </a:r>
            <a:r>
              <a:rPr lang="en-US" dirty="0" err="1" smtClean="0">
                <a:solidFill>
                  <a:schemeClr val="tx1"/>
                </a:solidFill>
                <a:latin typeface="Consolas" charset="0"/>
                <a:ea typeface="Consolas" charset="0"/>
                <a:cs typeface="Consolas" charset="0"/>
              </a:rPr>
              <a:t>p.srcIP</a:t>
            </a:r>
            <a:r>
              <a:rPr lang="en-US" dirty="0" smtClean="0">
                <a:solidFill>
                  <a:schemeClr val="tx1"/>
                </a:solidFill>
                <a:latin typeface="Consolas" charset="0"/>
                <a:ea typeface="Consolas" charset="0"/>
                <a:cs typeface="Consolas" charset="0"/>
              </a:rPr>
              <a:t>))</a:t>
            </a:r>
          </a:p>
          <a:p>
            <a:pPr>
              <a:lnSpc>
                <a:spcPct val="114000"/>
              </a:lnSpc>
            </a:pPr>
            <a:r>
              <a:rPr lang="en-US" dirty="0">
                <a:solidFill>
                  <a:schemeClr val="tx1"/>
                </a:solidFill>
                <a:latin typeface="Consolas" charset="0"/>
                <a:ea typeface="Consolas" charset="0"/>
                <a:cs typeface="Consolas" charset="0"/>
              </a:rPr>
              <a:t>	</a:t>
            </a:r>
            <a:r>
              <a:rPr lang="en-US" dirty="0" smtClean="0">
                <a:solidFill>
                  <a:schemeClr val="tx1"/>
                </a:solidFill>
                <a:latin typeface="Consolas" charset="0"/>
                <a:ea typeface="Consolas" charset="0"/>
                <a:cs typeface="Consolas" charset="0"/>
              </a:rPr>
              <a:t>.</a:t>
            </a:r>
            <a:r>
              <a:rPr lang="en-US" b="1" dirty="0" smtClean="0">
                <a:solidFill>
                  <a:schemeClr val="tx1"/>
                </a:solidFill>
                <a:latin typeface="Consolas" charset="0"/>
                <a:ea typeface="Consolas" charset="0"/>
                <a:cs typeface="Consolas" charset="0"/>
              </a:rPr>
              <a:t>distinct</a:t>
            </a:r>
            <a:r>
              <a:rPr lang="en-US" dirty="0" smtClean="0">
                <a:solidFill>
                  <a:schemeClr val="tx1"/>
                </a:solidFill>
                <a:latin typeface="Consolas" charset="0"/>
                <a:ea typeface="Consolas" charset="0"/>
                <a:cs typeface="Consolas" charset="0"/>
              </a:rPr>
              <a:t>()</a:t>
            </a:r>
          </a:p>
          <a:p>
            <a:pPr>
              <a:lnSpc>
                <a:spcPct val="114000"/>
              </a:lnSpc>
            </a:pPr>
            <a:r>
              <a:rPr lang="en-US" dirty="0">
                <a:solidFill>
                  <a:schemeClr val="tx1"/>
                </a:solidFill>
                <a:latin typeface="Consolas" charset="0"/>
                <a:ea typeface="Consolas" charset="0"/>
                <a:cs typeface="Consolas" charset="0"/>
              </a:rPr>
              <a:t>	.</a:t>
            </a:r>
            <a:r>
              <a:rPr lang="en-US" b="1" dirty="0">
                <a:solidFill>
                  <a:schemeClr val="tx1"/>
                </a:solidFill>
                <a:latin typeface="Consolas" charset="0"/>
                <a:ea typeface="Consolas" charset="0"/>
                <a:cs typeface="Consolas" charset="0"/>
              </a:rPr>
              <a:t>map</a:t>
            </a:r>
            <a:r>
              <a:rPr lang="en-US" dirty="0">
                <a:solidFill>
                  <a:schemeClr val="tx1"/>
                </a:solidFill>
                <a:latin typeface="Consolas" charset="0"/>
                <a:ea typeface="Consolas" charset="0"/>
                <a:cs typeface="Consolas" charset="0"/>
              </a:rPr>
              <a:t>(p =&gt; (</a:t>
            </a:r>
            <a:r>
              <a:rPr lang="en-US" dirty="0" err="1">
                <a:solidFill>
                  <a:schemeClr val="tx1"/>
                </a:solidFill>
                <a:latin typeface="Consolas" charset="0"/>
                <a:ea typeface="Consolas" charset="0"/>
                <a:cs typeface="Consolas" charset="0"/>
              </a:rPr>
              <a:t>p.dstIP</a:t>
            </a:r>
            <a:r>
              <a:rPr lang="en-US" dirty="0">
                <a:solidFill>
                  <a:schemeClr val="tx1"/>
                </a:solidFill>
                <a:latin typeface="Consolas" charset="0"/>
                <a:ea typeface="Consolas" charset="0"/>
                <a:cs typeface="Consolas" charset="0"/>
              </a:rPr>
              <a:t>, </a:t>
            </a:r>
            <a:r>
              <a:rPr lang="en-US" dirty="0" smtClean="0">
                <a:solidFill>
                  <a:schemeClr val="tx1"/>
                </a:solidFill>
                <a:latin typeface="Consolas" charset="0"/>
                <a:ea typeface="Consolas" charset="0"/>
                <a:cs typeface="Consolas" charset="0"/>
              </a:rPr>
              <a:t>1))</a:t>
            </a:r>
            <a:endParaRPr lang="en-US" dirty="0">
              <a:solidFill>
                <a:schemeClr val="tx1"/>
              </a:solidFill>
              <a:latin typeface="Consolas" charset="0"/>
              <a:ea typeface="Consolas" charset="0"/>
              <a:cs typeface="Consolas" charset="0"/>
            </a:endParaRPr>
          </a:p>
          <a:p>
            <a:pPr>
              <a:lnSpc>
                <a:spcPct val="114000"/>
              </a:lnSpc>
            </a:pPr>
            <a:r>
              <a:rPr lang="en-US" dirty="0">
                <a:solidFill>
                  <a:schemeClr val="tx1"/>
                </a:solidFill>
                <a:latin typeface="Consolas" charset="0"/>
                <a:ea typeface="Consolas" charset="0"/>
                <a:cs typeface="Consolas" charset="0"/>
              </a:rPr>
              <a:t>	.</a:t>
            </a:r>
            <a:r>
              <a:rPr lang="en-US" b="1" dirty="0">
                <a:solidFill>
                  <a:schemeClr val="tx1"/>
                </a:solidFill>
                <a:latin typeface="Consolas" charset="0"/>
                <a:ea typeface="Consolas" charset="0"/>
                <a:cs typeface="Consolas" charset="0"/>
              </a:rPr>
              <a:t>reduce</a:t>
            </a:r>
            <a:r>
              <a:rPr lang="en-US" dirty="0">
                <a:solidFill>
                  <a:schemeClr val="tx1"/>
                </a:solidFill>
                <a:latin typeface="Consolas" charset="0"/>
                <a:ea typeface="Consolas" charset="0"/>
                <a:cs typeface="Consolas" charset="0"/>
              </a:rPr>
              <a:t>(keys=(</a:t>
            </a:r>
            <a:r>
              <a:rPr lang="en-US" dirty="0" err="1">
                <a:solidFill>
                  <a:schemeClr val="tx1"/>
                </a:solidFill>
                <a:latin typeface="Consolas" charset="0"/>
                <a:ea typeface="Consolas" charset="0"/>
                <a:cs typeface="Consolas" charset="0"/>
              </a:rPr>
              <a:t>dstIP</a:t>
            </a:r>
            <a:r>
              <a:rPr lang="en-US" dirty="0">
                <a:solidFill>
                  <a:schemeClr val="tx1"/>
                </a:solidFill>
                <a:latin typeface="Consolas" charset="0"/>
                <a:ea typeface="Consolas" charset="0"/>
                <a:cs typeface="Consolas" charset="0"/>
              </a:rPr>
              <a:t>,), sum</a:t>
            </a:r>
            <a:r>
              <a:rPr lang="en-US" dirty="0" smtClean="0">
                <a:solidFill>
                  <a:schemeClr val="tx1"/>
                </a:solidFill>
                <a:latin typeface="Consolas" charset="0"/>
                <a:ea typeface="Consolas" charset="0"/>
                <a:cs typeface="Consolas" charset="0"/>
              </a:rPr>
              <a:t>)</a:t>
            </a:r>
            <a:endParaRPr lang="en-US" dirty="0">
              <a:solidFill>
                <a:schemeClr val="tx1"/>
              </a:solidFill>
              <a:latin typeface="Consolas" charset="0"/>
              <a:ea typeface="Consolas" charset="0"/>
              <a:cs typeface="Consolas" charset="0"/>
            </a:endParaRPr>
          </a:p>
        </p:txBody>
      </p:sp>
      <p:sp>
        <p:nvSpPr>
          <p:cNvPr id="7" name="Rounded Rectangle 6">
            <a:extLst>
              <a:ext uri="{FF2B5EF4-FFF2-40B4-BE49-F238E27FC236}">
                <a16:creationId xmlns="" xmlns:a16="http://schemas.microsoft.com/office/drawing/2014/main" id="{FD6186AB-00AC-FE49-ACE5-0013F646DA8A}"/>
              </a:ext>
            </a:extLst>
          </p:cNvPr>
          <p:cNvSpPr/>
          <p:nvPr/>
        </p:nvSpPr>
        <p:spPr>
          <a:xfrm>
            <a:off x="949568" y="4431871"/>
            <a:ext cx="6060831" cy="1957206"/>
          </a:xfrm>
          <a:prstGeom prst="roundRect">
            <a:avLst>
              <a:gd name="adj" fmla="val 342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05740" rtlCol="0" anchor="ctr"/>
          <a:lstStyle/>
          <a:p>
            <a:pPr>
              <a:lnSpc>
                <a:spcPct val="114000"/>
              </a:lnSpc>
            </a:pPr>
            <a:r>
              <a:rPr lang="en-US" dirty="0" smtClean="0">
                <a:solidFill>
                  <a:schemeClr val="tx1"/>
                </a:solidFill>
                <a:latin typeface="Consolas" charset="0"/>
                <a:ea typeface="Consolas" charset="0"/>
                <a:cs typeface="Consolas" charset="0"/>
              </a:rPr>
              <a:t>feature2 </a:t>
            </a:r>
            <a:r>
              <a:rPr lang="en-US" dirty="0">
                <a:solidFill>
                  <a:schemeClr val="tx1"/>
                </a:solidFill>
                <a:latin typeface="Consolas" charset="0"/>
                <a:ea typeface="Consolas" charset="0"/>
                <a:cs typeface="Consolas" charset="0"/>
              </a:rPr>
              <a:t>= </a:t>
            </a:r>
            <a:r>
              <a:rPr lang="en-US" dirty="0" err="1">
                <a:solidFill>
                  <a:schemeClr val="tx1"/>
                </a:solidFill>
                <a:latin typeface="Consolas" charset="0"/>
                <a:ea typeface="Consolas" charset="0"/>
                <a:cs typeface="Consolas" charset="0"/>
              </a:rPr>
              <a:t>pktStream</a:t>
            </a:r>
            <a:endParaRPr lang="en-US" dirty="0">
              <a:solidFill>
                <a:schemeClr val="tx1"/>
              </a:solidFill>
              <a:latin typeface="Consolas" charset="0"/>
              <a:ea typeface="Consolas" charset="0"/>
              <a:cs typeface="Consolas" charset="0"/>
            </a:endParaRPr>
          </a:p>
          <a:p>
            <a:pPr>
              <a:lnSpc>
                <a:spcPct val="114000"/>
              </a:lnSpc>
            </a:pPr>
            <a:r>
              <a:rPr lang="en-US" dirty="0">
                <a:solidFill>
                  <a:schemeClr val="tx1"/>
                </a:solidFill>
                <a:latin typeface="Consolas" charset="0"/>
                <a:ea typeface="Consolas" charset="0"/>
                <a:cs typeface="Consolas" charset="0"/>
              </a:rPr>
              <a:t>    .</a:t>
            </a:r>
            <a:r>
              <a:rPr lang="en-US" b="1" dirty="0">
                <a:solidFill>
                  <a:schemeClr val="tx1"/>
                </a:solidFill>
                <a:latin typeface="Consolas" charset="0"/>
                <a:ea typeface="Consolas" charset="0"/>
                <a:cs typeface="Consolas" charset="0"/>
              </a:rPr>
              <a:t>filter</a:t>
            </a:r>
            <a:r>
              <a:rPr lang="en-US" dirty="0">
                <a:solidFill>
                  <a:schemeClr val="tx1"/>
                </a:solidFill>
                <a:latin typeface="Consolas" charset="0"/>
                <a:ea typeface="Consolas" charset="0"/>
                <a:cs typeface="Consolas" charset="0"/>
              </a:rPr>
              <a:t>(p =&gt; </a:t>
            </a:r>
            <a:r>
              <a:rPr lang="en-US" dirty="0" err="1">
                <a:solidFill>
                  <a:schemeClr val="tx1"/>
                </a:solidFill>
                <a:latin typeface="Consolas" charset="0"/>
                <a:ea typeface="Consolas" charset="0"/>
                <a:cs typeface="Consolas" charset="0"/>
              </a:rPr>
              <a:t>p.udp.sport</a:t>
            </a:r>
            <a:r>
              <a:rPr lang="en-US" dirty="0">
                <a:solidFill>
                  <a:schemeClr val="tx1"/>
                </a:solidFill>
                <a:latin typeface="Consolas" charset="0"/>
                <a:ea typeface="Consolas" charset="0"/>
                <a:cs typeface="Consolas" charset="0"/>
              </a:rPr>
              <a:t> == 53)</a:t>
            </a:r>
          </a:p>
          <a:p>
            <a:pPr>
              <a:lnSpc>
                <a:spcPct val="114000"/>
              </a:lnSpc>
            </a:pPr>
            <a:r>
              <a:rPr lang="en-US" dirty="0">
                <a:solidFill>
                  <a:schemeClr val="tx1"/>
                </a:solidFill>
                <a:latin typeface="Consolas" charset="0"/>
                <a:ea typeface="Consolas" charset="0"/>
                <a:cs typeface="Consolas" charset="0"/>
              </a:rPr>
              <a:t> </a:t>
            </a:r>
            <a:r>
              <a:rPr lang="en-US" dirty="0" smtClean="0">
                <a:solidFill>
                  <a:schemeClr val="tx1"/>
                </a:solidFill>
                <a:latin typeface="Consolas" charset="0"/>
                <a:ea typeface="Consolas" charset="0"/>
                <a:cs typeface="Consolas" charset="0"/>
              </a:rPr>
              <a:t>   </a:t>
            </a:r>
            <a:r>
              <a:rPr lang="en-US" dirty="0" smtClean="0">
                <a:solidFill>
                  <a:srgbClr val="FF0000"/>
                </a:solidFill>
                <a:latin typeface="Consolas" charset="0"/>
                <a:ea typeface="Consolas" charset="0"/>
                <a:cs typeface="Consolas" charset="0"/>
              </a:rPr>
              <a:t>.</a:t>
            </a:r>
            <a:r>
              <a:rPr lang="en-US" b="1" dirty="0">
                <a:solidFill>
                  <a:srgbClr val="FF0000"/>
                </a:solidFill>
                <a:latin typeface="Consolas" charset="0"/>
                <a:ea typeface="Consolas" charset="0"/>
                <a:cs typeface="Consolas" charset="0"/>
              </a:rPr>
              <a:t>filter</a:t>
            </a:r>
            <a:r>
              <a:rPr lang="en-US" dirty="0">
                <a:solidFill>
                  <a:srgbClr val="FF0000"/>
                </a:solidFill>
                <a:latin typeface="Consolas" charset="0"/>
                <a:ea typeface="Consolas" charset="0"/>
                <a:cs typeface="Consolas" charset="0"/>
              </a:rPr>
              <a:t>(p =&gt; </a:t>
            </a:r>
            <a:r>
              <a:rPr lang="en-US" dirty="0" err="1">
                <a:solidFill>
                  <a:srgbClr val="FF0000"/>
                </a:solidFill>
                <a:latin typeface="Consolas" charset="0"/>
                <a:ea typeface="Consolas" charset="0"/>
                <a:cs typeface="Consolas" charset="0"/>
              </a:rPr>
              <a:t>p.dns.rr.type</a:t>
            </a:r>
            <a:r>
              <a:rPr lang="en-US" dirty="0">
                <a:solidFill>
                  <a:srgbClr val="FF0000"/>
                </a:solidFill>
                <a:latin typeface="Consolas" charset="0"/>
                <a:ea typeface="Consolas" charset="0"/>
                <a:cs typeface="Consolas" charset="0"/>
              </a:rPr>
              <a:t> == RRSIG)</a:t>
            </a:r>
          </a:p>
          <a:p>
            <a:pPr>
              <a:lnSpc>
                <a:spcPct val="114000"/>
              </a:lnSpc>
            </a:pPr>
            <a:r>
              <a:rPr lang="en-US" dirty="0">
                <a:solidFill>
                  <a:schemeClr val="tx1"/>
                </a:solidFill>
                <a:latin typeface="Consolas" charset="0"/>
                <a:ea typeface="Consolas" charset="0"/>
                <a:cs typeface="Consolas" charset="0"/>
              </a:rPr>
              <a:t>   </a:t>
            </a:r>
            <a:r>
              <a:rPr lang="en-US" dirty="0" smtClean="0">
                <a:solidFill>
                  <a:schemeClr val="tx1"/>
                </a:solidFill>
                <a:latin typeface="Consolas" charset="0"/>
                <a:ea typeface="Consolas" charset="0"/>
                <a:cs typeface="Consolas" charset="0"/>
              </a:rPr>
              <a:t> .</a:t>
            </a:r>
            <a:r>
              <a:rPr lang="en-US" b="1" dirty="0">
                <a:solidFill>
                  <a:schemeClr val="tx1"/>
                </a:solidFill>
                <a:latin typeface="Consolas" charset="0"/>
                <a:ea typeface="Consolas" charset="0"/>
                <a:cs typeface="Consolas" charset="0"/>
              </a:rPr>
              <a:t>map</a:t>
            </a:r>
            <a:r>
              <a:rPr lang="en-US" dirty="0">
                <a:solidFill>
                  <a:schemeClr val="tx1"/>
                </a:solidFill>
                <a:latin typeface="Consolas" charset="0"/>
                <a:ea typeface="Consolas" charset="0"/>
                <a:cs typeface="Consolas" charset="0"/>
              </a:rPr>
              <a:t>(p =&gt; (</a:t>
            </a:r>
            <a:r>
              <a:rPr lang="en-US" dirty="0" err="1">
                <a:solidFill>
                  <a:schemeClr val="tx1"/>
                </a:solidFill>
                <a:latin typeface="Consolas" charset="0"/>
                <a:ea typeface="Consolas" charset="0"/>
                <a:cs typeface="Consolas" charset="0"/>
              </a:rPr>
              <a:t>p.dstIP</a:t>
            </a:r>
            <a:r>
              <a:rPr lang="en-US" dirty="0">
                <a:solidFill>
                  <a:schemeClr val="tx1"/>
                </a:solidFill>
                <a:latin typeface="Consolas" charset="0"/>
                <a:ea typeface="Consolas" charset="0"/>
                <a:cs typeface="Consolas" charset="0"/>
              </a:rPr>
              <a:t>, 1))</a:t>
            </a:r>
          </a:p>
          <a:p>
            <a:pPr>
              <a:lnSpc>
                <a:spcPct val="114000"/>
              </a:lnSpc>
            </a:pPr>
            <a:r>
              <a:rPr lang="en-US" dirty="0">
                <a:solidFill>
                  <a:schemeClr val="tx1"/>
                </a:solidFill>
                <a:latin typeface="Consolas" charset="0"/>
                <a:ea typeface="Consolas" charset="0"/>
                <a:cs typeface="Consolas" charset="0"/>
              </a:rPr>
              <a:t>    .</a:t>
            </a:r>
            <a:r>
              <a:rPr lang="en-US" b="1" dirty="0">
                <a:solidFill>
                  <a:schemeClr val="tx1"/>
                </a:solidFill>
                <a:latin typeface="Consolas" charset="0"/>
                <a:ea typeface="Consolas" charset="0"/>
                <a:cs typeface="Consolas" charset="0"/>
              </a:rPr>
              <a:t>reduce</a:t>
            </a:r>
            <a:r>
              <a:rPr lang="en-US" dirty="0">
                <a:solidFill>
                  <a:schemeClr val="tx1"/>
                </a:solidFill>
                <a:latin typeface="Consolas" charset="0"/>
                <a:ea typeface="Consolas" charset="0"/>
                <a:cs typeface="Consolas" charset="0"/>
              </a:rPr>
              <a:t>(keys=(</a:t>
            </a:r>
            <a:r>
              <a:rPr lang="en-US" dirty="0" err="1">
                <a:solidFill>
                  <a:schemeClr val="tx1"/>
                </a:solidFill>
                <a:latin typeface="Consolas" charset="0"/>
                <a:ea typeface="Consolas" charset="0"/>
                <a:cs typeface="Consolas" charset="0"/>
              </a:rPr>
              <a:t>dstIP</a:t>
            </a:r>
            <a:r>
              <a:rPr lang="en-US" dirty="0">
                <a:solidFill>
                  <a:schemeClr val="tx1"/>
                </a:solidFill>
                <a:latin typeface="Consolas" charset="0"/>
                <a:ea typeface="Consolas" charset="0"/>
                <a:cs typeface="Consolas" charset="0"/>
              </a:rPr>
              <a:t>,), sum</a:t>
            </a:r>
            <a:r>
              <a:rPr lang="en-US" dirty="0" smtClean="0">
                <a:solidFill>
                  <a:schemeClr val="tx1"/>
                </a:solidFill>
                <a:latin typeface="Consolas" charset="0"/>
                <a:ea typeface="Consolas" charset="0"/>
                <a:cs typeface="Consolas" charset="0"/>
              </a:rPr>
              <a:t>)</a:t>
            </a:r>
            <a:endParaRPr lang="en-US" dirty="0">
              <a:solidFill>
                <a:schemeClr val="tx1"/>
              </a:solidFill>
              <a:latin typeface="Consolas" charset="0"/>
              <a:ea typeface="Consolas" charset="0"/>
              <a:cs typeface="Consolas" charset="0"/>
            </a:endParaRPr>
          </a:p>
        </p:txBody>
      </p:sp>
    </p:spTree>
    <p:extLst>
      <p:ext uri="{BB962C8B-B14F-4D97-AF65-F5344CB8AC3E}">
        <p14:creationId xmlns:p14="http://schemas.microsoft.com/office/powerpoint/2010/main" val="10748997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Helvetica Neue Condensed" charset="0"/>
                <a:ea typeface="Helvetica Neue Condensed" charset="0"/>
                <a:cs typeface="Helvetica Neue Condensed" charset="0"/>
              </a:rPr>
              <a:t>Summary</a:t>
            </a:r>
          </a:p>
        </p:txBody>
      </p:sp>
      <p:sp>
        <p:nvSpPr>
          <p:cNvPr id="5" name="Content Placeholder 4"/>
          <p:cNvSpPr>
            <a:spLocks noGrp="1"/>
          </p:cNvSpPr>
          <p:nvPr>
            <p:ph idx="1"/>
          </p:nvPr>
        </p:nvSpPr>
        <p:spPr>
          <a:xfrm>
            <a:off x="445625" y="1433513"/>
            <a:ext cx="8582628" cy="4849129"/>
          </a:xfrm>
        </p:spPr>
        <p:txBody>
          <a:bodyPr>
            <a:normAutofit fontScale="70000" lnSpcReduction="20000"/>
          </a:bodyPr>
          <a:lstStyle/>
          <a:p>
            <a:pPr marL="457200" lvl="1" indent="0">
              <a:buNone/>
            </a:pPr>
            <a:endParaRPr lang="en-US" sz="3000" dirty="0"/>
          </a:p>
          <a:p>
            <a:r>
              <a:rPr lang="en-US" sz="4000" b="1" dirty="0">
                <a:solidFill>
                  <a:schemeClr val="accent6"/>
                </a:solidFill>
                <a:latin typeface="Helvetica Neue" charset="0"/>
                <a:ea typeface="Helvetica Neue" charset="0"/>
                <a:cs typeface="Helvetica Neue" charset="0"/>
              </a:rPr>
              <a:t>Sonata is:</a:t>
            </a:r>
          </a:p>
          <a:p>
            <a:pPr lvl="1"/>
            <a:r>
              <a:rPr lang="en-US" sz="3400" b="1" dirty="0">
                <a:solidFill>
                  <a:srgbClr val="FF0000"/>
                </a:solidFill>
                <a:latin typeface="Helvetica Neue" charset="0"/>
                <a:ea typeface="Helvetica Neue" charset="0"/>
                <a:cs typeface="Helvetica Neue" charset="0"/>
              </a:rPr>
              <a:t>Flexible</a:t>
            </a:r>
            <a:endParaRPr lang="en-US" sz="3400" dirty="0">
              <a:solidFill>
                <a:srgbClr val="FF0000"/>
              </a:solidFill>
              <a:latin typeface="Helvetica Neue" charset="0"/>
              <a:ea typeface="Helvetica Neue" charset="0"/>
              <a:cs typeface="Helvetica Neue" charset="0"/>
            </a:endParaRPr>
          </a:p>
          <a:p>
            <a:pPr lvl="2"/>
            <a:r>
              <a:rPr lang="en-US" sz="3100" dirty="0">
                <a:latin typeface="Helvetica Neue" charset="0"/>
                <a:ea typeface="Helvetica Neue" charset="0"/>
                <a:cs typeface="Helvetica Neue" charset="0"/>
              </a:rPr>
              <a:t>Dataflow queries over packet tuples</a:t>
            </a:r>
          </a:p>
          <a:p>
            <a:pPr lvl="2"/>
            <a:r>
              <a:rPr lang="en-US" sz="3100" dirty="0">
                <a:latin typeface="Helvetica Neue" charset="0"/>
                <a:ea typeface="Helvetica Neue" charset="0"/>
                <a:cs typeface="Helvetica Neue" charset="0"/>
              </a:rPr>
              <a:t>Fewer than </a:t>
            </a:r>
            <a:r>
              <a:rPr lang="en-US" sz="3100" b="1" dirty="0">
                <a:latin typeface="Helvetica Neue" charset="0"/>
                <a:ea typeface="Helvetica Neue" charset="0"/>
                <a:cs typeface="Helvetica Neue" charset="0"/>
              </a:rPr>
              <a:t>20 lines of code</a:t>
            </a:r>
          </a:p>
          <a:p>
            <a:pPr lvl="1"/>
            <a:r>
              <a:rPr lang="en-US" sz="3400" b="1" dirty="0">
                <a:solidFill>
                  <a:srgbClr val="FF0000"/>
                </a:solidFill>
                <a:latin typeface="Helvetica Neue" charset="0"/>
                <a:ea typeface="Helvetica Neue" charset="0"/>
                <a:cs typeface="Helvetica Neue" charset="0"/>
              </a:rPr>
              <a:t>Scalable</a:t>
            </a:r>
            <a:endParaRPr lang="en-US" sz="3400" dirty="0">
              <a:solidFill>
                <a:srgbClr val="FF0000"/>
              </a:solidFill>
              <a:latin typeface="Helvetica Neue" charset="0"/>
              <a:ea typeface="Helvetica Neue" charset="0"/>
              <a:cs typeface="Helvetica Neue" charset="0"/>
            </a:endParaRPr>
          </a:p>
          <a:p>
            <a:pPr lvl="2"/>
            <a:r>
              <a:rPr lang="en-US" sz="3100" dirty="0">
                <a:latin typeface="Helvetica Neue" charset="0"/>
                <a:ea typeface="Helvetica Neue" charset="0"/>
                <a:cs typeface="Helvetica Neue" charset="0"/>
              </a:rPr>
              <a:t>Query refinement &amp; partitioning algorithms</a:t>
            </a:r>
          </a:p>
          <a:p>
            <a:pPr lvl="2"/>
            <a:r>
              <a:rPr lang="en-US" sz="3100" b="1" dirty="0">
                <a:latin typeface="Helvetica Neue" charset="0"/>
                <a:ea typeface="Helvetica Neue" charset="0"/>
                <a:cs typeface="Helvetica Neue" charset="0"/>
              </a:rPr>
              <a:t>4 orders of magnitude workload </a:t>
            </a:r>
            <a:r>
              <a:rPr lang="en-US" sz="3100" dirty="0">
                <a:latin typeface="Helvetica Neue" charset="0"/>
                <a:ea typeface="Helvetica Neue" charset="0"/>
                <a:cs typeface="Helvetica Neue" charset="0"/>
              </a:rPr>
              <a:t>reduction</a:t>
            </a:r>
          </a:p>
          <a:p>
            <a:endParaRPr lang="en-US" sz="4000" b="1" dirty="0">
              <a:solidFill>
                <a:schemeClr val="accent6"/>
              </a:solidFill>
              <a:latin typeface="Helvetica Neue" charset="0"/>
              <a:ea typeface="Helvetica Neue" charset="0"/>
              <a:cs typeface="Helvetica Neue" charset="0"/>
            </a:endParaRPr>
          </a:p>
          <a:p>
            <a:r>
              <a:rPr lang="en-US" sz="4000" b="1" dirty="0">
                <a:solidFill>
                  <a:schemeClr val="accent6"/>
                </a:solidFill>
                <a:latin typeface="Helvetica Neue" charset="0"/>
                <a:ea typeface="Helvetica Neue" charset="0"/>
                <a:cs typeface="Helvetica Neue" charset="0"/>
              </a:rPr>
              <a:t>Future Directions</a:t>
            </a:r>
          </a:p>
          <a:p>
            <a:pPr lvl="1"/>
            <a:r>
              <a:rPr lang="en-US" sz="3400" dirty="0">
                <a:latin typeface="Helvetica Neue" charset="0"/>
                <a:ea typeface="Helvetica Neue" charset="0"/>
                <a:cs typeface="Helvetica Neue" charset="0"/>
              </a:rPr>
              <a:t>Extend packet parser and dataflow operators</a:t>
            </a:r>
          </a:p>
          <a:p>
            <a:pPr lvl="1"/>
            <a:r>
              <a:rPr lang="en-US" sz="3400" dirty="0">
                <a:latin typeface="Helvetica Neue" charset="0"/>
                <a:ea typeface="Helvetica Neue" charset="0"/>
                <a:cs typeface="Helvetica Neue" charset="0"/>
              </a:rPr>
              <a:t>Support network-wide queries</a:t>
            </a:r>
          </a:p>
          <a:p>
            <a:pPr lvl="1"/>
            <a:r>
              <a:rPr lang="en-US" sz="3400" dirty="0">
                <a:latin typeface="Helvetica Neue" charset="0"/>
                <a:ea typeface="Helvetica Neue" charset="0"/>
                <a:cs typeface="Helvetica Neue" charset="0"/>
              </a:rPr>
              <a:t>Enable intelligent network monitoring</a:t>
            </a:r>
          </a:p>
          <a:p>
            <a:pPr lvl="1"/>
            <a:endParaRPr lang="en-US" sz="3300" dirty="0">
              <a:latin typeface="Helvetica Neue" charset="0"/>
              <a:ea typeface="Helvetica Neue" charset="0"/>
              <a:cs typeface="Helvetica Neue" charset="0"/>
            </a:endParaRPr>
          </a:p>
          <a:p>
            <a:pPr marL="914400" lvl="2" indent="0">
              <a:buNone/>
            </a:pPr>
            <a:endParaRPr lang="en-US" sz="3200" b="1" dirty="0">
              <a:solidFill>
                <a:schemeClr val="accent6"/>
              </a:solidFill>
              <a:latin typeface="Helvetica Neue" charset="0"/>
              <a:ea typeface="Helvetica Neue" charset="0"/>
              <a:cs typeface="Helvetica Neue" charset="0"/>
            </a:endParaRPr>
          </a:p>
        </p:txBody>
      </p:sp>
      <p:sp>
        <p:nvSpPr>
          <p:cNvPr id="3" name="Slide Number Placeholder 2"/>
          <p:cNvSpPr>
            <a:spLocks noGrp="1"/>
          </p:cNvSpPr>
          <p:nvPr>
            <p:ph type="sldNum" sz="quarter" idx="12"/>
          </p:nvPr>
        </p:nvSpPr>
        <p:spPr/>
        <p:txBody>
          <a:bodyPr/>
          <a:lstStyle/>
          <a:p>
            <a:fld id="{4748F3B0-5290-A241-88FF-F03DD1126586}" type="slidenum">
              <a:rPr lang="en-US" smtClean="0"/>
              <a:t>38</a:t>
            </a:fld>
            <a:endParaRPr lang="en-US"/>
          </a:p>
        </p:txBody>
      </p:sp>
      <p:sp>
        <p:nvSpPr>
          <p:cNvPr id="6" name="TextBox 5"/>
          <p:cNvSpPr txBox="1"/>
          <p:nvPr/>
        </p:nvSpPr>
        <p:spPr>
          <a:xfrm>
            <a:off x="2520387" y="531153"/>
            <a:ext cx="6623613" cy="661720"/>
          </a:xfrm>
          <a:prstGeom prst="rect">
            <a:avLst/>
          </a:prstGeom>
          <a:noFill/>
        </p:spPr>
        <p:txBody>
          <a:bodyPr wrap="square" rtlCol="0">
            <a:spAutoFit/>
          </a:bodyPr>
          <a:lstStyle/>
          <a:p>
            <a:pPr lvl="0" algn="ctr" defTabSz="914400" eaLnBrk="0" fontAlgn="base" hangingPunct="0">
              <a:spcBef>
                <a:spcPct val="20000"/>
              </a:spcBef>
              <a:spcAft>
                <a:spcPct val="0"/>
              </a:spcAft>
            </a:pPr>
            <a:r>
              <a:rPr lang="en-US" sz="3700" i="1" kern="0" dirty="0">
                <a:solidFill>
                  <a:srgbClr val="00B0F0"/>
                </a:solidFill>
                <a:latin typeface="Helvetica Neue Light" charset="0"/>
                <a:ea typeface="Helvetica Neue Light" charset="0"/>
                <a:cs typeface="Helvetica Neue Light" charset="0"/>
                <a:hlinkClick r:id="rId3"/>
              </a:rPr>
              <a:t>https://sonata.cs.princeton.edu</a:t>
            </a:r>
            <a:r>
              <a:rPr lang="en-US" sz="3700" i="1" kern="0" dirty="0">
                <a:solidFill>
                  <a:srgbClr val="00B0F0"/>
                </a:solidFill>
                <a:latin typeface="Helvetica Neue Light" charset="0"/>
                <a:ea typeface="Helvetica Neue Light" charset="0"/>
                <a:cs typeface="Helvetica Neue Light" charset="0"/>
              </a:rPr>
              <a:t>   </a:t>
            </a:r>
          </a:p>
        </p:txBody>
      </p:sp>
      <p:sp>
        <p:nvSpPr>
          <p:cNvPr id="8" name="TextBox 7"/>
          <p:cNvSpPr txBox="1"/>
          <p:nvPr/>
        </p:nvSpPr>
        <p:spPr>
          <a:xfrm>
            <a:off x="851462" y="6146140"/>
            <a:ext cx="7770953" cy="661720"/>
          </a:xfrm>
          <a:prstGeom prst="rect">
            <a:avLst/>
          </a:prstGeom>
          <a:noFill/>
        </p:spPr>
        <p:txBody>
          <a:bodyPr wrap="square" rtlCol="0">
            <a:spAutoFit/>
          </a:bodyPr>
          <a:lstStyle/>
          <a:p>
            <a:pPr lvl="0" algn="ctr" defTabSz="914400" eaLnBrk="0" fontAlgn="base" hangingPunct="0">
              <a:spcBef>
                <a:spcPct val="20000"/>
              </a:spcBef>
              <a:spcAft>
                <a:spcPct val="0"/>
              </a:spcAft>
            </a:pPr>
            <a:r>
              <a:rPr lang="en-US" sz="3700" i="1" kern="0" dirty="0">
                <a:solidFill>
                  <a:srgbClr val="00B0F0"/>
                </a:solidFill>
                <a:latin typeface="Helvetica Neue Light" charset="0"/>
                <a:ea typeface="Helvetica Neue Light" charset="0"/>
                <a:cs typeface="Helvetica Neue Light" charset="0"/>
                <a:hlinkClick r:id="rId4"/>
              </a:rPr>
              <a:t>https://github.com/sonata-princeton</a:t>
            </a:r>
            <a:endParaRPr lang="en-US" sz="3700" i="1" kern="0" dirty="0">
              <a:solidFill>
                <a:srgbClr val="00B0F0"/>
              </a:solidFill>
              <a:latin typeface="Helvetica Neue Light" charset="0"/>
              <a:ea typeface="Helvetica Neue Light" charset="0"/>
              <a:cs typeface="Helvetica Neue Light" charset="0"/>
            </a:endParaRPr>
          </a:p>
        </p:txBody>
      </p:sp>
    </p:spTree>
    <p:extLst>
      <p:ext uri="{BB962C8B-B14F-4D97-AF65-F5344CB8AC3E}">
        <p14:creationId xmlns:p14="http://schemas.microsoft.com/office/powerpoint/2010/main" val="426203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a:extLst>
              <a:ext uri="{FF2B5EF4-FFF2-40B4-BE49-F238E27FC236}">
                <a16:creationId xmlns="" xmlns:a16="http://schemas.microsoft.com/office/drawing/2014/main" id="{99D6DDCF-251F-5240-8149-FBD0D76E348D}"/>
              </a:ext>
            </a:extLst>
          </p:cNvPr>
          <p:cNvSpPr/>
          <p:nvPr/>
        </p:nvSpPr>
        <p:spPr>
          <a:xfrm>
            <a:off x="3195809" y="2053174"/>
            <a:ext cx="2848667" cy="419100"/>
          </a:xfrm>
          <a:prstGeom prst="round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lumMod val="50000"/>
                  </a:srgbClr>
                </a:solidFill>
                <a:effectLst/>
                <a:uLnTx/>
                <a:uFillTx/>
                <a:latin typeface="Helvetica Neue" charset="0"/>
                <a:ea typeface="Helvetica Neue" charset="0"/>
                <a:cs typeface="Helvetica Neue" charset="0"/>
              </a:rPr>
              <a:t>Malware</a:t>
            </a:r>
            <a:r>
              <a:rPr kumimoji="0" lang="en-US" sz="2000" b="0" i="0" u="none" strike="noStrike" kern="1200" cap="none" spc="0" normalizeH="0" noProof="0">
                <a:ln>
                  <a:noFill/>
                </a:ln>
                <a:solidFill>
                  <a:srgbClr val="FFFFFF">
                    <a:lumMod val="50000"/>
                  </a:srgbClr>
                </a:solidFill>
                <a:effectLst/>
                <a:uLnTx/>
                <a:uFillTx/>
                <a:latin typeface="Helvetica Neue" charset="0"/>
                <a:ea typeface="Helvetica Neue" charset="0"/>
                <a:cs typeface="Helvetica Neue" charset="0"/>
              </a:rPr>
              <a:t> Detection</a:t>
            </a:r>
            <a:endParaRPr kumimoji="0" lang="en-US" sz="2000" b="0" i="0" u="none" strike="noStrike" kern="1200" cap="none" spc="0" normalizeH="0" baseline="0" noProof="0" dirty="0">
              <a:ln>
                <a:noFill/>
              </a:ln>
              <a:solidFill>
                <a:srgbClr val="FFFFFF">
                  <a:lumMod val="50000"/>
                </a:srgbClr>
              </a:solidFill>
              <a:effectLst/>
              <a:uLnTx/>
              <a:uFillTx/>
              <a:latin typeface="Helvetica Neue" charset="0"/>
              <a:ea typeface="Helvetica Neue" charset="0"/>
              <a:cs typeface="Helvetica Neue" charset="0"/>
            </a:endParaRPr>
          </a:p>
        </p:txBody>
      </p:sp>
      <p:sp>
        <p:nvSpPr>
          <p:cNvPr id="43" name="Rounded Rectangle 42">
            <a:extLst>
              <a:ext uri="{FF2B5EF4-FFF2-40B4-BE49-F238E27FC236}">
                <a16:creationId xmlns="" xmlns:a16="http://schemas.microsoft.com/office/drawing/2014/main" id="{B70C81C5-589F-8F46-B267-ECBA02B7E6A9}"/>
              </a:ext>
            </a:extLst>
          </p:cNvPr>
          <p:cNvSpPr/>
          <p:nvPr/>
        </p:nvSpPr>
        <p:spPr>
          <a:xfrm>
            <a:off x="533556" y="2060095"/>
            <a:ext cx="2617869" cy="419100"/>
          </a:xfrm>
          <a:prstGeom prst="round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lumMod val="50000"/>
                  </a:srgbClr>
                </a:solidFill>
                <a:effectLst/>
                <a:uLnTx/>
                <a:uFillTx/>
                <a:latin typeface="Helvetica Neue" charset="0"/>
                <a:ea typeface="Helvetica Neue" charset="0"/>
                <a:cs typeface="Helvetica Neue" charset="0"/>
              </a:rPr>
              <a:t>Performance Diag..</a:t>
            </a:r>
          </a:p>
        </p:txBody>
      </p:sp>
      <p:sp>
        <p:nvSpPr>
          <p:cNvPr id="38" name="Rounded Rectangle 37">
            <a:extLst>
              <a:ext uri="{FF2B5EF4-FFF2-40B4-BE49-F238E27FC236}">
                <a16:creationId xmlns="" xmlns:a16="http://schemas.microsoft.com/office/drawing/2014/main" id="{13D58707-49A8-7D44-8DB7-EC4D03768540}"/>
              </a:ext>
            </a:extLst>
          </p:cNvPr>
          <p:cNvSpPr/>
          <p:nvPr/>
        </p:nvSpPr>
        <p:spPr>
          <a:xfrm>
            <a:off x="2992733" y="2324770"/>
            <a:ext cx="2848667" cy="419100"/>
          </a:xfrm>
          <a:prstGeom prst="round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lumMod val="50000"/>
                  </a:srgbClr>
                </a:solidFill>
                <a:effectLst/>
                <a:uLnTx/>
                <a:uFillTx/>
                <a:latin typeface="Helvetica Neue" charset="0"/>
                <a:ea typeface="Helvetica Neue" charset="0"/>
                <a:cs typeface="Helvetica Neue" charset="0"/>
              </a:rPr>
              <a:t>DDoS Detection</a:t>
            </a:r>
          </a:p>
        </p:txBody>
      </p:sp>
      <p:sp>
        <p:nvSpPr>
          <p:cNvPr id="40" name="Rounded Rectangle 39">
            <a:extLst>
              <a:ext uri="{FF2B5EF4-FFF2-40B4-BE49-F238E27FC236}">
                <a16:creationId xmlns="" xmlns:a16="http://schemas.microsoft.com/office/drawing/2014/main" id="{7DB99BBE-214D-0B41-A4E7-51E63D716FB9}"/>
              </a:ext>
            </a:extLst>
          </p:cNvPr>
          <p:cNvSpPr/>
          <p:nvPr/>
        </p:nvSpPr>
        <p:spPr>
          <a:xfrm>
            <a:off x="330480" y="2331691"/>
            <a:ext cx="2617869" cy="419100"/>
          </a:xfrm>
          <a:prstGeom prst="round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lumMod val="50000"/>
                  </a:srgbClr>
                </a:solidFill>
                <a:effectLst/>
                <a:uLnTx/>
                <a:uFillTx/>
                <a:latin typeface="Helvetica Neue" charset="0"/>
                <a:ea typeface="Helvetica Neue" charset="0"/>
                <a:cs typeface="Helvetica Neue" charset="0"/>
              </a:rPr>
              <a:t>Fault</a:t>
            </a:r>
            <a:r>
              <a:rPr kumimoji="0" lang="en-US" sz="2000" b="0" i="0" u="none" strike="noStrike" kern="1200" cap="none" spc="0" normalizeH="0" noProof="0" dirty="0">
                <a:ln>
                  <a:noFill/>
                </a:ln>
                <a:solidFill>
                  <a:srgbClr val="FFFFFF">
                    <a:lumMod val="50000"/>
                  </a:srgbClr>
                </a:solidFill>
                <a:effectLst/>
                <a:uLnTx/>
                <a:uFillTx/>
                <a:latin typeface="Helvetica Neue" charset="0"/>
                <a:ea typeface="Helvetica Neue" charset="0"/>
                <a:cs typeface="Helvetica Neue" charset="0"/>
              </a:rPr>
              <a:t> Localization</a:t>
            </a:r>
            <a:endParaRPr kumimoji="0" lang="en-US" sz="2000" b="0" i="0" u="none" strike="noStrike" kern="1200" cap="none" spc="0" normalizeH="0" baseline="0" noProof="0" dirty="0">
              <a:ln>
                <a:noFill/>
              </a:ln>
              <a:solidFill>
                <a:srgbClr val="FFFFFF">
                  <a:lumMod val="50000"/>
                </a:srgbClr>
              </a:solidFill>
              <a:effectLst/>
              <a:uLnTx/>
              <a:uFillTx/>
              <a:latin typeface="Helvetica Neue" charset="0"/>
              <a:ea typeface="Helvetica Neue" charset="0"/>
              <a:cs typeface="Helvetica Neue"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5ADB0F-E9F2-1D42-9E15-ECDE97EFB0F8}" type="slidenum">
              <a:rPr kumimoji="0" lang="en-US" sz="1400" b="0" i="0" u="none" strike="noStrike" kern="1200" cap="none" spc="0" normalizeH="0" baseline="0" noProof="0" smtClean="0">
                <a:ln>
                  <a:noFill/>
                </a:ln>
                <a:solidFill>
                  <a:srgbClr val="000000"/>
                </a:solidFill>
                <a:effectLst/>
                <a:uLnTx/>
                <a:uFillTx/>
                <a:latin typeface="Helvetica Neue" charset="0"/>
                <a:ea typeface="Helvetica Neue" charset="0"/>
                <a:cs typeface="Helvetica Neue"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srgbClr val="000000"/>
              </a:solidFill>
              <a:effectLst/>
              <a:uLnTx/>
              <a:uFillTx/>
              <a:latin typeface="Helvetica Neue" charset="0"/>
              <a:ea typeface="Helvetica Neue" charset="0"/>
              <a:cs typeface="Helvetica Neue" charset="0"/>
            </a:endParaRPr>
          </a:p>
        </p:txBody>
      </p:sp>
      <p:sp>
        <p:nvSpPr>
          <p:cNvPr id="26" name="Shape 459">
            <a:extLst>
              <a:ext uri="{FF2B5EF4-FFF2-40B4-BE49-F238E27FC236}">
                <a16:creationId xmlns="" xmlns:a16="http://schemas.microsoft.com/office/drawing/2014/main" id="{1B6D998C-ED98-4542-9851-5EF8D4666F14}"/>
              </a:ext>
            </a:extLst>
          </p:cNvPr>
          <p:cNvSpPr/>
          <p:nvPr/>
        </p:nvSpPr>
        <p:spPr>
          <a:xfrm>
            <a:off x="6088860" y="2127575"/>
            <a:ext cx="2817592" cy="43390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sz="1800"/>
            </a:pPr>
            <a:r>
              <a:rPr kumimoji="0" lang="en-US" sz="2800" b="1" i="0" u="none" strike="noStrike" kern="1200" cap="none" spc="0" normalizeH="0" baseline="0" noProof="0" dirty="0">
                <a:ln>
                  <a:noFill/>
                </a:ln>
                <a:solidFill>
                  <a:srgbClr val="333399"/>
                </a:solidFill>
                <a:effectLst/>
                <a:uLnTx/>
                <a:uFillTx/>
                <a:latin typeface="Helvetica Neue" charset="0"/>
                <a:ea typeface="Helvetica Neue" charset="0"/>
                <a:cs typeface="Helvetica Neue" charset="0"/>
                <a:sym typeface="Lucida Sans Regular"/>
              </a:rPr>
              <a:t>Flexibility</a:t>
            </a:r>
          </a:p>
        </p:txBody>
      </p:sp>
      <p:sp>
        <p:nvSpPr>
          <p:cNvPr id="28" name="Shape 459">
            <a:extLst>
              <a:ext uri="{FF2B5EF4-FFF2-40B4-BE49-F238E27FC236}">
                <a16:creationId xmlns="" xmlns:a16="http://schemas.microsoft.com/office/drawing/2014/main" id="{8C9D5924-81D1-4344-A964-0E7C6267BBD7}"/>
              </a:ext>
            </a:extLst>
          </p:cNvPr>
          <p:cNvSpPr/>
          <p:nvPr/>
        </p:nvSpPr>
        <p:spPr>
          <a:xfrm>
            <a:off x="6014423" y="5780748"/>
            <a:ext cx="2817592" cy="43390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sz="1800"/>
            </a:pPr>
            <a:r>
              <a:rPr kumimoji="0" lang="en-US" sz="2800" b="1" i="0" u="none" strike="noStrike" kern="1200" cap="none" spc="0" normalizeH="0" baseline="0" noProof="0" dirty="0">
                <a:ln>
                  <a:noFill/>
                </a:ln>
                <a:solidFill>
                  <a:srgbClr val="333399"/>
                </a:solidFill>
                <a:effectLst/>
                <a:uLnTx/>
                <a:uFillTx/>
                <a:latin typeface="Helvetica Neue" charset="0"/>
                <a:ea typeface="Helvetica Neue" charset="0"/>
                <a:cs typeface="Helvetica Neue" charset="0"/>
                <a:sym typeface="Lucida Sans Regular"/>
              </a:rPr>
              <a:t>Scalability</a:t>
            </a:r>
          </a:p>
        </p:txBody>
      </p:sp>
      <p:pic>
        <p:nvPicPr>
          <p:cNvPr id="29" name="droppedImage.pdf">
            <a:extLst>
              <a:ext uri="{FF2B5EF4-FFF2-40B4-BE49-F238E27FC236}">
                <a16:creationId xmlns="" xmlns:a16="http://schemas.microsoft.com/office/drawing/2014/main" id="{EC436C0A-DCCA-CC46-B1DE-427E1B4E7275}"/>
              </a:ext>
            </a:extLst>
          </p:cNvPr>
          <p:cNvPicPr/>
          <p:nvPr/>
        </p:nvPicPr>
        <p:blipFill>
          <a:blip r:embed="rId4">
            <a:extLst/>
          </a:blip>
          <a:stretch>
            <a:fillRect/>
          </a:stretch>
        </p:blipFill>
        <p:spPr>
          <a:xfrm>
            <a:off x="1464197" y="5767504"/>
            <a:ext cx="1144543" cy="489391"/>
          </a:xfrm>
          <a:prstGeom prst="rect">
            <a:avLst/>
          </a:prstGeom>
          <a:ln w="12700">
            <a:miter lim="400000"/>
          </a:ln>
        </p:spPr>
      </p:pic>
      <p:pic>
        <p:nvPicPr>
          <p:cNvPr id="31" name="Picture 30">
            <a:extLst>
              <a:ext uri="{FF2B5EF4-FFF2-40B4-BE49-F238E27FC236}">
                <a16:creationId xmlns="" xmlns:a16="http://schemas.microsoft.com/office/drawing/2014/main" id="{B0F151B9-8BA0-5D41-A592-5474808F2007}"/>
              </a:ext>
            </a:extLst>
          </p:cNvPr>
          <p:cNvPicPr>
            <a:picLocks noChangeAspect="1"/>
          </p:cNvPicPr>
          <p:nvPr/>
        </p:nvPicPr>
        <p:blipFill>
          <a:blip r:embed="rId5"/>
          <a:stretch>
            <a:fillRect/>
          </a:stretch>
        </p:blipFill>
        <p:spPr>
          <a:xfrm>
            <a:off x="3658254" y="5686725"/>
            <a:ext cx="810991" cy="778552"/>
          </a:xfrm>
          <a:prstGeom prst="rect">
            <a:avLst/>
          </a:prstGeom>
        </p:spPr>
      </p:pic>
      <p:pic>
        <p:nvPicPr>
          <p:cNvPr id="48" name="Picture 47">
            <a:extLst>
              <a:ext uri="{FF2B5EF4-FFF2-40B4-BE49-F238E27FC236}">
                <a16:creationId xmlns="" xmlns:a16="http://schemas.microsoft.com/office/drawing/2014/main" id="{32F91F34-07D3-284B-8923-4D002B7C5CD2}"/>
              </a:ext>
            </a:extLst>
          </p:cNvPr>
          <p:cNvPicPr>
            <a:picLocks noChangeAspect="1"/>
          </p:cNvPicPr>
          <p:nvPr/>
        </p:nvPicPr>
        <p:blipFill rotWithShape="1">
          <a:blip r:embed="rId6"/>
          <a:srcRect l="32037" t="79140" r="34396" b="2000"/>
          <a:stretch/>
        </p:blipFill>
        <p:spPr>
          <a:xfrm rot="16200000">
            <a:off x="2593032" y="4077300"/>
            <a:ext cx="1196996" cy="411826"/>
          </a:xfrm>
          <a:prstGeom prst="rect">
            <a:avLst/>
          </a:prstGeom>
        </p:spPr>
      </p:pic>
      <p:sp>
        <p:nvSpPr>
          <p:cNvPr id="8" name="Up-Down Arrow 7">
            <a:extLst>
              <a:ext uri="{FF2B5EF4-FFF2-40B4-BE49-F238E27FC236}">
                <a16:creationId xmlns="" xmlns:a16="http://schemas.microsoft.com/office/drawing/2014/main" id="{CAAB81FE-2911-8A4B-AB53-AAE32802207B}"/>
              </a:ext>
            </a:extLst>
          </p:cNvPr>
          <p:cNvSpPr/>
          <p:nvPr/>
        </p:nvSpPr>
        <p:spPr>
          <a:xfrm>
            <a:off x="7041473" y="2743870"/>
            <a:ext cx="1084417" cy="2829571"/>
          </a:xfrm>
          <a:prstGeom prst="upDownArrow">
            <a:avLst/>
          </a:prstGeom>
          <a:solidFill>
            <a:srgbClr val="FF0000"/>
          </a:solidFill>
          <a:ln w="5080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bg1">
                  <a:lumMod val="50000"/>
                </a:schemeClr>
              </a:solidFill>
              <a:effectLst/>
              <a:uLnTx/>
              <a:uFillTx/>
              <a:latin typeface="Helvetica Neue" charset="0"/>
              <a:ea typeface="Helvetica Neue" charset="0"/>
              <a:cs typeface="Helvetica Neue" charset="0"/>
            </a:endParaRPr>
          </a:p>
        </p:txBody>
      </p:sp>
      <p:pic>
        <p:nvPicPr>
          <p:cNvPr id="42" name="Picture 41">
            <a:extLst>
              <a:ext uri="{FF2B5EF4-FFF2-40B4-BE49-F238E27FC236}">
                <a16:creationId xmlns="" xmlns:a16="http://schemas.microsoft.com/office/drawing/2014/main" id="{194FE8EC-CB11-4E48-A274-FC8F2510731F}"/>
              </a:ext>
            </a:extLst>
          </p:cNvPr>
          <p:cNvPicPr>
            <a:picLocks noChangeAspect="1"/>
          </p:cNvPicPr>
          <p:nvPr/>
        </p:nvPicPr>
        <p:blipFill rotWithShape="1">
          <a:blip r:embed="rId6"/>
          <a:srcRect l="32037" t="79140" r="34396" b="2000"/>
          <a:stretch/>
        </p:blipFill>
        <p:spPr>
          <a:xfrm rot="5400000">
            <a:off x="2216155" y="4018598"/>
            <a:ext cx="1196996" cy="411826"/>
          </a:xfrm>
          <a:prstGeom prst="rect">
            <a:avLst/>
          </a:prstGeom>
        </p:spPr>
      </p:pic>
      <p:sp>
        <p:nvSpPr>
          <p:cNvPr id="9" name="Down Arrow 8">
            <a:extLst>
              <a:ext uri="{FF2B5EF4-FFF2-40B4-BE49-F238E27FC236}">
                <a16:creationId xmlns="" xmlns:a16="http://schemas.microsoft.com/office/drawing/2014/main" id="{9EB41C32-FC38-4347-85B9-3BB682EABA58}"/>
              </a:ext>
            </a:extLst>
          </p:cNvPr>
          <p:cNvSpPr/>
          <p:nvPr/>
        </p:nvSpPr>
        <p:spPr>
          <a:xfrm>
            <a:off x="2671137" y="2854362"/>
            <a:ext cx="639112" cy="466339"/>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Neue" charset="0"/>
              <a:ea typeface="Helvetica Neue" charset="0"/>
              <a:cs typeface="Helvetica Neue" charset="0"/>
            </a:endParaRPr>
          </a:p>
        </p:txBody>
      </p:sp>
      <p:sp>
        <p:nvSpPr>
          <p:cNvPr id="52" name="Down Arrow 51">
            <a:extLst>
              <a:ext uri="{FF2B5EF4-FFF2-40B4-BE49-F238E27FC236}">
                <a16:creationId xmlns="" xmlns:a16="http://schemas.microsoft.com/office/drawing/2014/main" id="{920F8361-3BAF-CD40-8A49-4B6B010C48B2}"/>
              </a:ext>
            </a:extLst>
          </p:cNvPr>
          <p:cNvSpPr/>
          <p:nvPr/>
        </p:nvSpPr>
        <p:spPr>
          <a:xfrm>
            <a:off x="2621026" y="5120438"/>
            <a:ext cx="639112" cy="571849"/>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Neue" charset="0"/>
              <a:ea typeface="Helvetica Neue" charset="0"/>
              <a:cs typeface="Helvetica Neue" charset="0"/>
            </a:endParaRPr>
          </a:p>
        </p:txBody>
      </p:sp>
      <p:sp>
        <p:nvSpPr>
          <p:cNvPr id="46" name="Rounded Rectangle 45">
            <a:extLst>
              <a:ext uri="{FF2B5EF4-FFF2-40B4-BE49-F238E27FC236}">
                <a16:creationId xmlns="" xmlns:a16="http://schemas.microsoft.com/office/drawing/2014/main" id="{1BFD0ED6-0706-C145-A1AB-676942A31B46}"/>
              </a:ext>
            </a:extLst>
          </p:cNvPr>
          <p:cNvSpPr/>
          <p:nvPr/>
        </p:nvSpPr>
        <p:spPr>
          <a:xfrm>
            <a:off x="493800" y="3328584"/>
            <a:ext cx="4993786" cy="601771"/>
          </a:xfrm>
          <a:prstGeom prst="round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Helvetica Neue" charset="0"/>
                <a:ea typeface="Helvetica Neue" charset="0"/>
                <a:cs typeface="Helvetica Neue" charset="0"/>
              </a:rPr>
              <a:t>Abstractions</a:t>
            </a:r>
          </a:p>
        </p:txBody>
      </p:sp>
      <p:sp>
        <p:nvSpPr>
          <p:cNvPr id="45" name="Rounded Rectangle 44">
            <a:extLst>
              <a:ext uri="{FF2B5EF4-FFF2-40B4-BE49-F238E27FC236}">
                <a16:creationId xmlns="" xmlns:a16="http://schemas.microsoft.com/office/drawing/2014/main" id="{0E18ADB4-1869-2546-BFA3-812564AA6EDA}"/>
              </a:ext>
            </a:extLst>
          </p:cNvPr>
          <p:cNvSpPr/>
          <p:nvPr/>
        </p:nvSpPr>
        <p:spPr>
          <a:xfrm>
            <a:off x="523046" y="4520042"/>
            <a:ext cx="4993786" cy="563682"/>
          </a:xfrm>
          <a:prstGeom prst="round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Helvetica Neue" charset="0"/>
                <a:ea typeface="Helvetica Neue" charset="0"/>
                <a:cs typeface="Helvetica Neue" charset="0"/>
              </a:rPr>
              <a:t>Algorithms</a:t>
            </a:r>
          </a:p>
        </p:txBody>
      </p:sp>
      <p:sp>
        <p:nvSpPr>
          <p:cNvPr id="44" name="Shape 459">
            <a:extLst>
              <a:ext uri="{FF2B5EF4-FFF2-40B4-BE49-F238E27FC236}">
                <a16:creationId xmlns="" xmlns:a16="http://schemas.microsoft.com/office/drawing/2014/main" id="{D3259A97-568B-054A-B406-729890475AF7}"/>
              </a:ext>
            </a:extLst>
          </p:cNvPr>
          <p:cNvSpPr/>
          <p:nvPr/>
        </p:nvSpPr>
        <p:spPr>
          <a:xfrm>
            <a:off x="3397443" y="4038530"/>
            <a:ext cx="1332614" cy="37196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sz="1800"/>
            </a:pPr>
            <a:r>
              <a:rPr kumimoji="0" lang="en-US" sz="2400" b="1" i="0" u="none" strike="noStrike" kern="1200" cap="none" spc="0" normalizeH="0" baseline="0" noProof="0" dirty="0">
                <a:ln>
                  <a:noFill/>
                </a:ln>
                <a:solidFill>
                  <a:srgbClr val="000000"/>
                </a:solidFill>
                <a:effectLst/>
                <a:uLnTx/>
                <a:uFillTx/>
                <a:latin typeface="Helvetica Neue" charset="0"/>
                <a:ea typeface="Helvetica Neue" charset="0"/>
                <a:cs typeface="Helvetica Neue" charset="0"/>
                <a:sym typeface="Lucida Sans Regular"/>
              </a:rPr>
              <a:t>System</a:t>
            </a:r>
          </a:p>
        </p:txBody>
      </p:sp>
      <p:sp>
        <p:nvSpPr>
          <p:cNvPr id="39" name="Rounded Rectangle 38">
            <a:extLst>
              <a:ext uri="{FF2B5EF4-FFF2-40B4-BE49-F238E27FC236}">
                <a16:creationId xmlns="" xmlns:a16="http://schemas.microsoft.com/office/drawing/2014/main" id="{FF6F2305-65C0-664C-BF1B-9555196DD3AB}"/>
              </a:ext>
            </a:extLst>
          </p:cNvPr>
          <p:cNvSpPr/>
          <p:nvPr/>
        </p:nvSpPr>
        <p:spPr>
          <a:xfrm>
            <a:off x="330480" y="3274401"/>
            <a:ext cx="5332840" cy="1934207"/>
          </a:xfrm>
          <a:prstGeom prst="roundRect">
            <a:avLst/>
          </a:prstGeom>
          <a:no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Helvetica Neue" charset="0"/>
              <a:ea typeface="Helvetica Neue" charset="0"/>
              <a:cs typeface="Helvetica Neue" charset="0"/>
            </a:endParaRPr>
          </a:p>
        </p:txBody>
      </p:sp>
      <p:sp>
        <p:nvSpPr>
          <p:cNvPr id="2" name="Title 1"/>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Network Monitoring with Sonata</a:t>
            </a:r>
            <a:endParaRPr lang="en-US" dirty="0"/>
          </a:p>
        </p:txBody>
      </p:sp>
      <p:sp>
        <p:nvSpPr>
          <p:cNvPr id="23" name="Shape 459">
            <a:extLst>
              <a:ext uri="{FF2B5EF4-FFF2-40B4-BE49-F238E27FC236}">
                <a16:creationId xmlns="" xmlns:a16="http://schemas.microsoft.com/office/drawing/2014/main" id="{BBB375AD-3ED7-9E44-A23B-3AA3A3C273A3}"/>
              </a:ext>
            </a:extLst>
          </p:cNvPr>
          <p:cNvSpPr/>
          <p:nvPr/>
        </p:nvSpPr>
        <p:spPr>
          <a:xfrm>
            <a:off x="5768729" y="3921562"/>
            <a:ext cx="1429562" cy="541687"/>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sz="1800"/>
            </a:pPr>
            <a:r>
              <a:rPr kumimoji="0" lang="en-US" sz="3200" b="1" i="0" u="none" strike="noStrike" kern="1200" cap="none" spc="0" normalizeH="0" baseline="0" noProof="0" dirty="0">
                <a:ln>
                  <a:noFill/>
                </a:ln>
                <a:solidFill>
                  <a:srgbClr val="000000"/>
                </a:solidFill>
                <a:effectLst/>
                <a:uLnTx/>
                <a:uFillTx/>
                <a:latin typeface="Helvetica Neue" charset="0"/>
                <a:ea typeface="Helvetica Neue" charset="0"/>
                <a:cs typeface="Helvetica Neue" charset="0"/>
                <a:sym typeface="Lucida Sans Regular"/>
              </a:rPr>
              <a:t>Sonata</a:t>
            </a:r>
          </a:p>
        </p:txBody>
      </p:sp>
    </p:spTree>
    <p:custDataLst>
      <p:tags r:id="rId1"/>
    </p:custDataLst>
    <p:extLst>
      <p:ext uri="{BB962C8B-B14F-4D97-AF65-F5344CB8AC3E}">
        <p14:creationId xmlns:p14="http://schemas.microsoft.com/office/powerpoint/2010/main" val="726027137"/>
      </p:ext>
    </p:extLst>
  </p:cSld>
  <p:clrMapOvr>
    <a:masterClrMapping/>
  </p:clrMapOvr>
  <mc:AlternateContent xmlns:mc="http://schemas.openxmlformats.org/markup-compatibility/2006" xmlns:p14="http://schemas.microsoft.com/office/powerpoint/2010/main">
    <mc:Choice Requires="p14">
      <p:transition spd="slow" p14:dur="2000" advTm="5881"/>
    </mc:Choice>
    <mc:Fallback xmlns="">
      <p:transition spd="slow" advTm="58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8" grpId="0" animBg="1"/>
      <p:bldP spid="9" grpId="0" animBg="1"/>
      <p:bldP spid="52" grpId="0" animBg="1"/>
      <p:bldP spid="46" grpId="0" animBg="1"/>
      <p:bldP spid="45" grpId="0" animBg="1"/>
      <p:bldP spid="44" grpId="0" animBg="1"/>
      <p:bldP spid="39"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434" y="1585403"/>
            <a:ext cx="8472966" cy="4525963"/>
          </a:xfrm>
        </p:spPr>
        <p:txBody>
          <a:bodyPr/>
          <a:lstStyle/>
          <a:p>
            <a:pPr>
              <a:lnSpc>
                <a:spcPct val="120000"/>
              </a:lnSpc>
            </a:pPr>
            <a:r>
              <a:rPr lang="en-US" sz="3200" dirty="0">
                <a:solidFill>
                  <a:srgbClr val="000000"/>
                </a:solidFill>
                <a:latin typeface="Helvetica Neue" charset="0"/>
                <a:ea typeface="Helvetica Neue" charset="0"/>
                <a:cs typeface="Helvetica Neue" charset="0"/>
              </a:rPr>
              <a:t>Programming</a:t>
            </a:r>
            <a:r>
              <a:rPr lang="en-US" sz="3200" b="1" dirty="0">
                <a:solidFill>
                  <a:srgbClr val="333399"/>
                </a:solidFill>
                <a:latin typeface="Helvetica Neue" charset="0"/>
                <a:ea typeface="Helvetica Neue" charset="0"/>
                <a:cs typeface="Helvetica Neue" charset="0"/>
              </a:rPr>
              <a:t> abstractions</a:t>
            </a:r>
          </a:p>
          <a:p>
            <a:pPr marL="457200" lvl="1" indent="0">
              <a:lnSpc>
                <a:spcPct val="120000"/>
              </a:lnSpc>
              <a:buNone/>
            </a:pPr>
            <a:r>
              <a:rPr lang="en-US" sz="2800" dirty="0">
                <a:solidFill>
                  <a:schemeClr val="bg2">
                    <a:lumMod val="75000"/>
                  </a:schemeClr>
                </a:solidFill>
                <a:latin typeface="Helvetica Neue" charset="0"/>
                <a:ea typeface="Helvetica Neue" charset="0"/>
                <a:cs typeface="Helvetica Neue" charset="0"/>
              </a:rPr>
              <a:t>How to let network operators express queries for a wide-range of monitoring tasks?</a:t>
            </a:r>
            <a:endParaRPr lang="en-US" sz="2800" b="1" dirty="0">
              <a:solidFill>
                <a:schemeClr val="bg2">
                  <a:lumMod val="75000"/>
                </a:schemeClr>
              </a:solidFill>
              <a:latin typeface="Helvetica Neue" charset="0"/>
              <a:ea typeface="Helvetica Neue" charset="0"/>
              <a:cs typeface="Helvetica Neue" charset="0"/>
            </a:endParaRPr>
          </a:p>
          <a:p>
            <a:pPr>
              <a:lnSpc>
                <a:spcPct val="120000"/>
              </a:lnSpc>
            </a:pPr>
            <a:endParaRPr lang="en-US" b="1" dirty="0">
              <a:solidFill>
                <a:srgbClr val="333399"/>
              </a:solidFill>
              <a:latin typeface="Helvetica Neue" charset="0"/>
              <a:ea typeface="Helvetica Neue" charset="0"/>
              <a:cs typeface="Helvetica Neue" charset="0"/>
            </a:endParaRPr>
          </a:p>
          <a:p>
            <a:pPr>
              <a:lnSpc>
                <a:spcPct val="120000"/>
              </a:lnSpc>
            </a:pPr>
            <a:r>
              <a:rPr lang="en-US" sz="3200" b="1" dirty="0">
                <a:solidFill>
                  <a:srgbClr val="333399"/>
                </a:solidFill>
                <a:latin typeface="Helvetica Neue" charset="0"/>
                <a:ea typeface="Helvetica Neue" charset="0"/>
                <a:cs typeface="Helvetica Neue" charset="0"/>
              </a:rPr>
              <a:t>Scalability</a:t>
            </a:r>
          </a:p>
          <a:p>
            <a:pPr marL="457200" lvl="1" indent="0">
              <a:lnSpc>
                <a:spcPct val="120000"/>
              </a:lnSpc>
              <a:buNone/>
            </a:pPr>
            <a:r>
              <a:rPr lang="en-US" sz="2800" dirty="0">
                <a:solidFill>
                  <a:schemeClr val="bg2"/>
                </a:solidFill>
                <a:latin typeface="Helvetica Neue" charset="0"/>
                <a:ea typeface="Helvetica Neue" charset="0"/>
                <a:cs typeface="Helvetica Neue" charset="0"/>
              </a:rPr>
              <a:t>How to execute multiple queries for high-volume traffic in real time?</a:t>
            </a:r>
          </a:p>
          <a:p>
            <a:pPr marL="0" indent="0">
              <a:lnSpc>
                <a:spcPct val="120000"/>
              </a:lnSpc>
              <a:buNone/>
            </a:pPr>
            <a:endParaRPr lang="en-US" dirty="0"/>
          </a:p>
        </p:txBody>
      </p:sp>
      <p:sp>
        <p:nvSpPr>
          <p:cNvPr id="2" name="Slide Number Placeholder 1"/>
          <p:cNvSpPr>
            <a:spLocks noGrp="1"/>
          </p:cNvSpPr>
          <p:nvPr>
            <p:ph type="sldNum" sz="quarter" idx="12"/>
          </p:nvPr>
        </p:nvSpPr>
        <p:spPr/>
        <p:txBody>
          <a:bodyPr/>
          <a:lstStyle/>
          <a:p>
            <a:pPr>
              <a:defRPr/>
            </a:pPr>
            <a:fld id="{495ADB0F-E9F2-1D42-9E15-ECDE97EFB0F8}" type="slidenum">
              <a:rPr lang="en-US" smtClean="0"/>
              <a:pPr>
                <a:defRPr/>
              </a:pPr>
              <a:t>5</a:t>
            </a:fld>
            <a:endParaRPr lang="en-US"/>
          </a:p>
        </p:txBody>
      </p:sp>
      <p:sp>
        <p:nvSpPr>
          <p:cNvPr id="5" name="Title 4"/>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Building Sonata is Challenging</a:t>
            </a:r>
          </a:p>
        </p:txBody>
      </p:sp>
    </p:spTree>
    <p:extLst>
      <p:ext uri="{BB962C8B-B14F-4D97-AF65-F5344CB8AC3E}">
        <p14:creationId xmlns:p14="http://schemas.microsoft.com/office/powerpoint/2010/main" val="25437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434" y="1585403"/>
            <a:ext cx="8472966" cy="4525963"/>
          </a:xfrm>
        </p:spPr>
        <p:txBody>
          <a:bodyPr/>
          <a:lstStyle/>
          <a:p>
            <a:pPr>
              <a:lnSpc>
                <a:spcPct val="120000"/>
              </a:lnSpc>
            </a:pPr>
            <a:r>
              <a:rPr lang="en-US" sz="3200" dirty="0">
                <a:solidFill>
                  <a:srgbClr val="000000"/>
                </a:solidFill>
                <a:latin typeface="Helvetica Neue" charset="0"/>
                <a:ea typeface="Helvetica Neue" charset="0"/>
                <a:cs typeface="Helvetica Neue" charset="0"/>
              </a:rPr>
              <a:t>Programming</a:t>
            </a:r>
            <a:r>
              <a:rPr lang="en-US" sz="3200" b="1" dirty="0">
                <a:solidFill>
                  <a:srgbClr val="333399"/>
                </a:solidFill>
                <a:latin typeface="Helvetica Neue" charset="0"/>
                <a:ea typeface="Helvetica Neue" charset="0"/>
                <a:cs typeface="Helvetica Neue" charset="0"/>
              </a:rPr>
              <a:t> abstractions</a:t>
            </a:r>
          </a:p>
          <a:p>
            <a:pPr marL="457200" lvl="1" indent="0">
              <a:lnSpc>
                <a:spcPct val="120000"/>
              </a:lnSpc>
              <a:buNone/>
            </a:pPr>
            <a:r>
              <a:rPr lang="en-US" sz="2800" dirty="0">
                <a:latin typeface="Helvetica Neue" charset="0"/>
                <a:ea typeface="Helvetica Neue" charset="0"/>
                <a:cs typeface="Helvetica Neue" charset="0"/>
              </a:rPr>
              <a:t>How to let network operators express queries for a wide-range of monitoring tasks?</a:t>
            </a:r>
            <a:endParaRPr lang="en-US" sz="2800" b="1" dirty="0">
              <a:latin typeface="Helvetica Neue" charset="0"/>
              <a:ea typeface="Helvetica Neue" charset="0"/>
              <a:cs typeface="Helvetica Neue" charset="0"/>
            </a:endParaRPr>
          </a:p>
          <a:p>
            <a:pPr>
              <a:lnSpc>
                <a:spcPct val="120000"/>
              </a:lnSpc>
            </a:pPr>
            <a:endParaRPr lang="en-US" b="1" dirty="0">
              <a:solidFill>
                <a:srgbClr val="333399"/>
              </a:solidFill>
              <a:latin typeface="Helvetica Neue" charset="0"/>
              <a:ea typeface="Helvetica Neue" charset="0"/>
              <a:cs typeface="Helvetica Neue" charset="0"/>
            </a:endParaRPr>
          </a:p>
          <a:p>
            <a:pPr>
              <a:lnSpc>
                <a:spcPct val="120000"/>
              </a:lnSpc>
            </a:pPr>
            <a:r>
              <a:rPr lang="en-US" sz="3200" b="1" dirty="0">
                <a:solidFill>
                  <a:schemeClr val="bg2"/>
                </a:solidFill>
                <a:latin typeface="Helvetica Neue" charset="0"/>
                <a:ea typeface="Helvetica Neue" charset="0"/>
                <a:cs typeface="Helvetica Neue" charset="0"/>
              </a:rPr>
              <a:t>Scalability</a:t>
            </a:r>
          </a:p>
          <a:p>
            <a:pPr marL="457200" lvl="1" indent="0">
              <a:lnSpc>
                <a:spcPct val="120000"/>
              </a:lnSpc>
              <a:buNone/>
            </a:pPr>
            <a:r>
              <a:rPr lang="en-US" sz="2800" dirty="0">
                <a:solidFill>
                  <a:schemeClr val="bg2"/>
                </a:solidFill>
                <a:latin typeface="Helvetica Neue" charset="0"/>
                <a:ea typeface="Helvetica Neue" charset="0"/>
                <a:cs typeface="Helvetica Neue" charset="0"/>
              </a:rPr>
              <a:t>How to execute multiple queries for high-volume traffic in real time?</a:t>
            </a:r>
          </a:p>
          <a:p>
            <a:pPr marL="0" indent="0">
              <a:lnSpc>
                <a:spcPct val="120000"/>
              </a:lnSpc>
              <a:buNone/>
            </a:pPr>
            <a:endParaRPr lang="en-US" dirty="0"/>
          </a:p>
        </p:txBody>
      </p:sp>
      <p:sp>
        <p:nvSpPr>
          <p:cNvPr id="2" name="Slide Number Placeholder 1"/>
          <p:cNvSpPr>
            <a:spLocks noGrp="1"/>
          </p:cNvSpPr>
          <p:nvPr>
            <p:ph type="sldNum" sz="quarter" idx="12"/>
          </p:nvPr>
        </p:nvSpPr>
        <p:spPr/>
        <p:txBody>
          <a:bodyPr/>
          <a:lstStyle/>
          <a:p>
            <a:pPr>
              <a:defRPr/>
            </a:pPr>
            <a:fld id="{495ADB0F-E9F2-1D42-9E15-ECDE97EFB0F8}" type="slidenum">
              <a:rPr lang="en-US" smtClean="0"/>
              <a:pPr>
                <a:defRPr/>
              </a:pPr>
              <a:t>6</a:t>
            </a:fld>
            <a:endParaRPr lang="en-US"/>
          </a:p>
        </p:txBody>
      </p:sp>
      <p:sp>
        <p:nvSpPr>
          <p:cNvPr id="5" name="Title 4"/>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Building Sonata is Challenging</a:t>
            </a:r>
          </a:p>
        </p:txBody>
      </p:sp>
    </p:spTree>
    <p:extLst>
      <p:ext uri="{BB962C8B-B14F-4D97-AF65-F5344CB8AC3E}">
        <p14:creationId xmlns:p14="http://schemas.microsoft.com/office/powerpoint/2010/main" val="1083129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7</a:t>
            </a:fld>
            <a:endParaRPr lang="en-US"/>
          </a:p>
        </p:txBody>
      </p:sp>
      <p:sp>
        <p:nvSpPr>
          <p:cNvPr id="8" name="Shape 459">
            <a:extLst>
              <a:ext uri="{FF2B5EF4-FFF2-40B4-BE49-F238E27FC236}">
                <a16:creationId xmlns="" xmlns:a16="http://schemas.microsoft.com/office/drawing/2014/main" id="{028F507B-613B-4C4F-8B22-C4F5E69FE2C2}"/>
              </a:ext>
            </a:extLst>
          </p:cNvPr>
          <p:cNvSpPr/>
          <p:nvPr/>
        </p:nvSpPr>
        <p:spPr>
          <a:xfrm>
            <a:off x="502749" y="2848220"/>
            <a:ext cx="1396004" cy="309444"/>
          </a:xfrm>
          <a:prstGeom prst="rect">
            <a:avLst/>
          </a:prstGeom>
          <a:noFill/>
          <a:ln w="50800">
            <a:solidFill>
              <a:schemeClr val="accent2"/>
            </a:solidFill>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a:latin typeface="Helvetica Neue" charset="0"/>
                <a:ea typeface="Helvetica Neue" charset="0"/>
                <a:cs typeface="Helvetica Neue" charset="0"/>
                <a:sym typeface="Lucida Sans Regular"/>
              </a:rPr>
              <a:t>Header</a:t>
            </a:r>
          </a:p>
        </p:txBody>
      </p:sp>
      <p:sp>
        <p:nvSpPr>
          <p:cNvPr id="9" name="Shape 459">
            <a:extLst>
              <a:ext uri="{FF2B5EF4-FFF2-40B4-BE49-F238E27FC236}">
                <a16:creationId xmlns="" xmlns:a16="http://schemas.microsoft.com/office/drawing/2014/main" id="{4398AE75-2C71-A241-AA59-5981F870FCAA}"/>
              </a:ext>
            </a:extLst>
          </p:cNvPr>
          <p:cNvSpPr/>
          <p:nvPr/>
        </p:nvSpPr>
        <p:spPr>
          <a:xfrm>
            <a:off x="502748" y="2453843"/>
            <a:ext cx="1396005" cy="310213"/>
          </a:xfrm>
          <a:prstGeom prst="rect">
            <a:avLst/>
          </a:prstGeom>
          <a:noFill/>
          <a:ln w="50800">
            <a:solidFill>
              <a:schemeClr val="accent2">
                <a:lumMod val="50000"/>
              </a:schemeClr>
            </a:solidFill>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a:latin typeface="Helvetica Neue" charset="0"/>
                <a:ea typeface="Helvetica Neue" charset="0"/>
                <a:cs typeface="Helvetica Neue" charset="0"/>
                <a:sym typeface="Lucida Sans Regular"/>
              </a:rPr>
              <a:t>Metadata</a:t>
            </a:r>
          </a:p>
        </p:txBody>
      </p:sp>
      <p:sp>
        <p:nvSpPr>
          <p:cNvPr id="10" name="Shape 459">
            <a:extLst>
              <a:ext uri="{FF2B5EF4-FFF2-40B4-BE49-F238E27FC236}">
                <a16:creationId xmlns="" xmlns:a16="http://schemas.microsoft.com/office/drawing/2014/main" id="{3833075A-BAD7-1744-8EC9-3841E1546B44}"/>
              </a:ext>
            </a:extLst>
          </p:cNvPr>
          <p:cNvSpPr/>
          <p:nvPr/>
        </p:nvSpPr>
        <p:spPr>
          <a:xfrm>
            <a:off x="511364" y="3227657"/>
            <a:ext cx="1396004" cy="309444"/>
          </a:xfrm>
          <a:prstGeom prst="rect">
            <a:avLst/>
          </a:prstGeom>
          <a:noFill/>
          <a:ln w="50800">
            <a:solidFill>
              <a:srgbClr val="FF0000"/>
            </a:solidFill>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a:latin typeface="Helvetica Neue" charset="0"/>
                <a:ea typeface="Helvetica Neue" charset="0"/>
                <a:cs typeface="Helvetica Neue" charset="0"/>
                <a:sym typeface="Lucida Sans Regular"/>
              </a:rPr>
              <a:t>Payload</a:t>
            </a:r>
          </a:p>
        </p:txBody>
      </p:sp>
      <p:sp>
        <p:nvSpPr>
          <p:cNvPr id="11" name="Rectangle 10">
            <a:extLst>
              <a:ext uri="{FF2B5EF4-FFF2-40B4-BE49-F238E27FC236}">
                <a16:creationId xmlns="" xmlns:a16="http://schemas.microsoft.com/office/drawing/2014/main" id="{BE41525B-35E3-984C-828B-DC40AD45AFD2}"/>
              </a:ext>
            </a:extLst>
          </p:cNvPr>
          <p:cNvSpPr/>
          <p:nvPr/>
        </p:nvSpPr>
        <p:spPr>
          <a:xfrm>
            <a:off x="403851" y="2320610"/>
            <a:ext cx="1611030" cy="1319636"/>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49" name="TextBox 48">
            <a:extLst>
              <a:ext uri="{FF2B5EF4-FFF2-40B4-BE49-F238E27FC236}">
                <a16:creationId xmlns="" xmlns:a16="http://schemas.microsoft.com/office/drawing/2014/main" id="{258551B1-4721-0244-8535-D5E72188823E}"/>
              </a:ext>
            </a:extLst>
          </p:cNvPr>
          <p:cNvSpPr txBox="1"/>
          <p:nvPr/>
        </p:nvSpPr>
        <p:spPr>
          <a:xfrm>
            <a:off x="646167" y="1712907"/>
            <a:ext cx="1126398" cy="492186"/>
          </a:xfrm>
          <a:prstGeom prst="rect">
            <a:avLst/>
          </a:prstGeom>
          <a:noFill/>
        </p:spPr>
        <p:txBody>
          <a:bodyPr wrap="square" rtlCol="0">
            <a:spAutoFit/>
          </a:bodyPr>
          <a:lstStyle/>
          <a:p>
            <a:pPr>
              <a:lnSpc>
                <a:spcPct val="120000"/>
              </a:lnSpc>
            </a:pPr>
            <a:r>
              <a:rPr lang="en-US" sz="2400" dirty="0">
                <a:latin typeface="Helvetica Neue" charset="0"/>
                <a:ea typeface="Helvetica Neue" charset="0"/>
                <a:cs typeface="Helvetica Neue" charset="0"/>
              </a:rPr>
              <a:t>Packet</a:t>
            </a:r>
            <a:endParaRPr lang="en-US" sz="2400" b="1" dirty="0">
              <a:latin typeface="Helvetica Neue" charset="0"/>
              <a:ea typeface="Helvetica Neue" charset="0"/>
              <a:cs typeface="Helvetica Neue" charset="0"/>
            </a:endParaRPr>
          </a:p>
        </p:txBody>
      </p:sp>
      <p:sp>
        <p:nvSpPr>
          <p:cNvPr id="51" name="Rectangular Callout 50">
            <a:extLst>
              <a:ext uri="{FF2B5EF4-FFF2-40B4-BE49-F238E27FC236}">
                <a16:creationId xmlns="" xmlns:a16="http://schemas.microsoft.com/office/drawing/2014/main" id="{AE1A9842-E2DC-A547-A14A-9998A5257773}"/>
              </a:ext>
            </a:extLst>
          </p:cNvPr>
          <p:cNvSpPr/>
          <p:nvPr/>
        </p:nvSpPr>
        <p:spPr>
          <a:xfrm>
            <a:off x="2345203" y="2216256"/>
            <a:ext cx="6275245" cy="416032"/>
          </a:xfrm>
          <a:prstGeom prst="wedgeRectCallout">
            <a:avLst>
              <a:gd name="adj1" fmla="val -56861"/>
              <a:gd name="adj2" fmla="val 49008"/>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accent2"/>
                </a:solidFill>
                <a:latin typeface="Helvetica Neue" charset="0"/>
                <a:ea typeface="Helvetica Neue" charset="0"/>
                <a:cs typeface="Helvetica Neue" charset="0"/>
              </a:rPr>
              <a:t>traversed path, queue size, number of bytes, … </a:t>
            </a:r>
          </a:p>
        </p:txBody>
      </p:sp>
      <p:sp>
        <p:nvSpPr>
          <p:cNvPr id="52" name="Rectangular Callout 51">
            <a:extLst>
              <a:ext uri="{FF2B5EF4-FFF2-40B4-BE49-F238E27FC236}">
                <a16:creationId xmlns="" xmlns:a16="http://schemas.microsoft.com/office/drawing/2014/main" id="{BC8DD1E0-2DA9-6C46-B92E-E57A81B89944}"/>
              </a:ext>
            </a:extLst>
          </p:cNvPr>
          <p:cNvSpPr/>
          <p:nvPr/>
        </p:nvSpPr>
        <p:spPr>
          <a:xfrm>
            <a:off x="2312892" y="2794926"/>
            <a:ext cx="6307556" cy="416032"/>
          </a:xfrm>
          <a:prstGeom prst="wedgeRectCallout">
            <a:avLst>
              <a:gd name="adj1" fmla="val -56969"/>
              <a:gd name="adj2" fmla="val 3735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accent2"/>
                </a:solidFill>
                <a:latin typeface="Helvetica Neue" charset="0"/>
                <a:ea typeface="Helvetica Neue" charset="0"/>
                <a:cs typeface="Helvetica Neue" charset="0"/>
              </a:rPr>
              <a:t>source/ destination address, protocol,  ports, … </a:t>
            </a:r>
          </a:p>
        </p:txBody>
      </p:sp>
      <p:sp>
        <p:nvSpPr>
          <p:cNvPr id="54" name="TextBox 53">
            <a:extLst>
              <a:ext uri="{FF2B5EF4-FFF2-40B4-BE49-F238E27FC236}">
                <a16:creationId xmlns="" xmlns:a16="http://schemas.microsoft.com/office/drawing/2014/main" id="{2AAAAF53-8C1B-A442-B7F8-FC94A4B00668}"/>
              </a:ext>
            </a:extLst>
          </p:cNvPr>
          <p:cNvSpPr txBox="1"/>
          <p:nvPr/>
        </p:nvSpPr>
        <p:spPr>
          <a:xfrm>
            <a:off x="181194" y="4837735"/>
            <a:ext cx="8439254" cy="1421928"/>
          </a:xfrm>
          <a:prstGeom prst="rect">
            <a:avLst/>
          </a:prstGeom>
          <a:noFill/>
        </p:spPr>
        <p:txBody>
          <a:bodyPr wrap="square" rtlCol="0">
            <a:spAutoFit/>
          </a:bodyPr>
          <a:lstStyle/>
          <a:p>
            <a:pPr>
              <a:lnSpc>
                <a:spcPct val="120000"/>
              </a:lnSpc>
            </a:pPr>
            <a:r>
              <a:rPr lang="en-US" sz="2400" dirty="0">
                <a:latin typeface="Helvetica Neue" charset="0"/>
                <a:ea typeface="Helvetica Neue" charset="0"/>
                <a:cs typeface="Helvetica Neue" charset="0"/>
              </a:rPr>
              <a:t>Packet = (</a:t>
            </a:r>
            <a:r>
              <a:rPr lang="en-US" sz="2400" b="1" dirty="0">
                <a:latin typeface="Helvetica Neue" charset="0"/>
                <a:ea typeface="Helvetica Neue" charset="0"/>
                <a:cs typeface="Helvetica Neue" charset="0"/>
              </a:rPr>
              <a:t>path, </a:t>
            </a:r>
            <a:r>
              <a:rPr lang="en-US" sz="2400" b="1" dirty="0" err="1">
                <a:solidFill>
                  <a:schemeClr val="accent2">
                    <a:lumMod val="50000"/>
                  </a:schemeClr>
                </a:solidFill>
                <a:latin typeface="Helvetica Neue" charset="0"/>
                <a:ea typeface="Helvetica Neue" charset="0"/>
                <a:cs typeface="Helvetica Neue" charset="0"/>
              </a:rPr>
              <a:t>qsize</a:t>
            </a:r>
            <a:r>
              <a:rPr lang="en-US" sz="2400" b="1" dirty="0">
                <a:solidFill>
                  <a:schemeClr val="accent2">
                    <a:lumMod val="50000"/>
                  </a:schemeClr>
                </a:solidFill>
                <a:latin typeface="Helvetica Neue" charset="0"/>
                <a:ea typeface="Helvetica Neue" charset="0"/>
                <a:cs typeface="Helvetica Neue" charset="0"/>
              </a:rPr>
              <a:t>, </a:t>
            </a:r>
            <a:r>
              <a:rPr lang="en-US" sz="2400" b="1" dirty="0" err="1">
                <a:solidFill>
                  <a:schemeClr val="accent2">
                    <a:lumMod val="50000"/>
                  </a:schemeClr>
                </a:solidFill>
                <a:latin typeface="Helvetica Neue" charset="0"/>
                <a:ea typeface="Helvetica Neue" charset="0"/>
                <a:cs typeface="Helvetica Neue" charset="0"/>
              </a:rPr>
              <a:t>nbytes</a:t>
            </a:r>
            <a:r>
              <a:rPr lang="en-US" sz="2400" b="1" dirty="0">
                <a:solidFill>
                  <a:schemeClr val="accent2">
                    <a:lumMod val="50000"/>
                  </a:schemeClr>
                </a:solidFill>
                <a:latin typeface="Helvetica Neue" charset="0"/>
                <a:ea typeface="Helvetica Neue" charset="0"/>
                <a:cs typeface="Helvetica Neue" charset="0"/>
              </a:rPr>
              <a:t>,…</a:t>
            </a:r>
            <a:r>
              <a:rPr lang="en-US" sz="2400" b="1" dirty="0">
                <a:solidFill>
                  <a:schemeClr val="accent2"/>
                </a:solidFill>
                <a:latin typeface="Helvetica Neue" charset="0"/>
                <a:ea typeface="Helvetica Neue" charset="0"/>
                <a:cs typeface="Helvetica Neue" charset="0"/>
              </a:rPr>
              <a:t>			</a:t>
            </a:r>
          </a:p>
          <a:p>
            <a:pPr>
              <a:lnSpc>
                <a:spcPct val="120000"/>
              </a:lnSpc>
            </a:pPr>
            <a:r>
              <a:rPr lang="en-US" sz="2400" b="1" dirty="0">
                <a:solidFill>
                  <a:schemeClr val="accent2"/>
                </a:solidFill>
                <a:latin typeface="Helvetica Neue" charset="0"/>
                <a:ea typeface="Helvetica Neue" charset="0"/>
                <a:cs typeface="Helvetica Neue" charset="0"/>
              </a:rPr>
              <a:t>			</a:t>
            </a:r>
            <a:r>
              <a:rPr lang="en-US" sz="2400" b="1" dirty="0" err="1">
                <a:solidFill>
                  <a:schemeClr val="accent2"/>
                </a:solidFill>
                <a:latin typeface="Helvetica Neue" charset="0"/>
                <a:ea typeface="Helvetica Neue" charset="0"/>
                <a:cs typeface="Helvetica Neue" charset="0"/>
              </a:rPr>
              <a:t>sIP</a:t>
            </a:r>
            <a:r>
              <a:rPr lang="en-US" sz="2400" b="1" dirty="0">
                <a:solidFill>
                  <a:schemeClr val="accent2"/>
                </a:solidFill>
                <a:latin typeface="Helvetica Neue" charset="0"/>
                <a:ea typeface="Helvetica Neue" charset="0"/>
                <a:cs typeface="Helvetica Neue" charset="0"/>
              </a:rPr>
              <a:t>, </a:t>
            </a:r>
            <a:r>
              <a:rPr lang="en-US" sz="2400" b="1" dirty="0" err="1">
                <a:solidFill>
                  <a:schemeClr val="accent2"/>
                </a:solidFill>
                <a:latin typeface="Helvetica Neue" charset="0"/>
                <a:ea typeface="Helvetica Neue" charset="0"/>
                <a:cs typeface="Helvetica Neue" charset="0"/>
              </a:rPr>
              <a:t>dIP</a:t>
            </a:r>
            <a:r>
              <a:rPr lang="en-US" sz="2400" b="1" dirty="0">
                <a:solidFill>
                  <a:schemeClr val="accent2"/>
                </a:solidFill>
                <a:latin typeface="Helvetica Neue" charset="0"/>
                <a:ea typeface="Helvetica Neue" charset="0"/>
                <a:cs typeface="Helvetica Neue" charset="0"/>
              </a:rPr>
              <a:t>, proto, </a:t>
            </a:r>
            <a:r>
              <a:rPr lang="en-US" sz="2400" b="1" dirty="0" err="1">
                <a:solidFill>
                  <a:schemeClr val="accent2"/>
                </a:solidFill>
                <a:latin typeface="Helvetica Neue" charset="0"/>
                <a:ea typeface="Helvetica Neue" charset="0"/>
                <a:cs typeface="Helvetica Neue" charset="0"/>
              </a:rPr>
              <a:t>sPort</a:t>
            </a:r>
            <a:r>
              <a:rPr lang="en-US" sz="2400" b="1" dirty="0">
                <a:solidFill>
                  <a:schemeClr val="accent2"/>
                </a:solidFill>
                <a:latin typeface="Helvetica Neue" charset="0"/>
                <a:ea typeface="Helvetica Neue" charset="0"/>
                <a:cs typeface="Helvetica Neue" charset="0"/>
              </a:rPr>
              <a:t>, </a:t>
            </a:r>
            <a:r>
              <a:rPr lang="en-US" sz="2400" b="1" dirty="0" err="1">
                <a:solidFill>
                  <a:schemeClr val="accent2"/>
                </a:solidFill>
                <a:latin typeface="Helvetica Neue" charset="0"/>
                <a:ea typeface="Helvetica Neue" charset="0"/>
                <a:cs typeface="Helvetica Neue" charset="0"/>
              </a:rPr>
              <a:t>dPort</a:t>
            </a:r>
            <a:r>
              <a:rPr lang="en-US" sz="2400" b="1" dirty="0">
                <a:solidFill>
                  <a:schemeClr val="accent2"/>
                </a:solidFill>
                <a:latin typeface="Helvetica Neue" charset="0"/>
                <a:ea typeface="Helvetica Neue" charset="0"/>
                <a:cs typeface="Helvetica Neue" charset="0"/>
              </a:rPr>
              <a:t>, …</a:t>
            </a:r>
            <a:endParaRPr lang="en-US" sz="2400" b="1" dirty="0">
              <a:latin typeface="Helvetica Neue" charset="0"/>
              <a:ea typeface="Helvetica Neue" charset="0"/>
              <a:cs typeface="Helvetica Neue" charset="0"/>
            </a:endParaRPr>
          </a:p>
          <a:p>
            <a:pPr>
              <a:lnSpc>
                <a:spcPct val="120000"/>
              </a:lnSpc>
            </a:pPr>
            <a:r>
              <a:rPr lang="en-US" sz="2400" b="1" dirty="0">
                <a:solidFill>
                  <a:schemeClr val="accent2">
                    <a:lumMod val="50000"/>
                  </a:schemeClr>
                </a:solidFill>
                <a:latin typeface="Helvetica Neue" charset="0"/>
                <a:ea typeface="Helvetica Neue" charset="0"/>
                <a:cs typeface="Helvetica Neue" charset="0"/>
              </a:rPr>
              <a:t>			</a:t>
            </a:r>
            <a:r>
              <a:rPr lang="en-US" sz="2400" b="1" dirty="0">
                <a:solidFill>
                  <a:srgbClr val="FF0000"/>
                </a:solidFill>
                <a:latin typeface="Helvetica Neue" charset="0"/>
                <a:ea typeface="Helvetica Neue" charset="0"/>
                <a:cs typeface="Helvetica Neue" charset="0"/>
              </a:rPr>
              <a:t>payload</a:t>
            </a:r>
            <a:r>
              <a:rPr lang="en-US" sz="2400" dirty="0">
                <a:latin typeface="Helvetica Neue" charset="0"/>
                <a:ea typeface="Helvetica Neue" charset="0"/>
                <a:cs typeface="Helvetica Neue" charset="0"/>
              </a:rPr>
              <a:t>)</a:t>
            </a:r>
            <a:endParaRPr lang="en-US" sz="2400" b="1" dirty="0">
              <a:latin typeface="Helvetica Neue" charset="0"/>
              <a:ea typeface="Helvetica Neue" charset="0"/>
              <a:cs typeface="Helvetica Neue" charset="0"/>
            </a:endParaRPr>
          </a:p>
        </p:txBody>
      </p:sp>
      <p:sp>
        <p:nvSpPr>
          <p:cNvPr id="3" name="Title 2"/>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Packet as Tuple</a:t>
            </a:r>
          </a:p>
        </p:txBody>
      </p:sp>
      <p:sp>
        <p:nvSpPr>
          <p:cNvPr id="14" name="Rounded Rectangle 13">
            <a:extLst>
              <a:ext uri="{FF2B5EF4-FFF2-40B4-BE49-F238E27FC236}">
                <a16:creationId xmlns="" xmlns:a16="http://schemas.microsoft.com/office/drawing/2014/main" id="{DDB78E1C-FFA3-A746-B5BE-00F41780BD82}"/>
              </a:ext>
            </a:extLst>
          </p:cNvPr>
          <p:cNvSpPr/>
          <p:nvPr/>
        </p:nvSpPr>
        <p:spPr>
          <a:xfrm>
            <a:off x="1914204" y="3783229"/>
            <a:ext cx="4973233" cy="91152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Neue" charset="0"/>
                <a:ea typeface="Helvetica Neue" charset="0"/>
                <a:cs typeface="Helvetica Neue" charset="0"/>
              </a:rPr>
              <a:t>Treat packet as a tuple</a:t>
            </a:r>
            <a:endParaRPr lang="en-US" sz="32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7968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50624" cy="1550792"/>
          </a:xfrm>
        </p:spPr>
        <p:txBody>
          <a:bodyPr/>
          <a:lstStyle/>
          <a:p>
            <a:pPr marL="0" indent="0">
              <a:buNone/>
            </a:pPr>
            <a:r>
              <a:rPr lang="en-US" b="1" dirty="0">
                <a:solidFill>
                  <a:schemeClr val="accent2"/>
                </a:solidFill>
              </a:rPr>
              <a:t>Detecting DNS Reflection Attack</a:t>
            </a:r>
          </a:p>
          <a:p>
            <a:pPr marL="114300" indent="0">
              <a:buNone/>
            </a:pPr>
            <a:r>
              <a:rPr lang="en-US" sz="2400" dirty="0"/>
              <a:t>Identify if DNS response messages from unique DNS servers to a single host exceeds a threshold (</a:t>
            </a:r>
            <a:r>
              <a:rPr lang="en-US" sz="2400" dirty="0" err="1"/>
              <a:t>Th</a:t>
            </a:r>
            <a:r>
              <a:rPr lang="en-US" sz="2400" dirty="0"/>
              <a:t>)</a:t>
            </a:r>
          </a:p>
          <a:p>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8</a:t>
            </a:fld>
            <a:endParaRPr lang="en-US"/>
          </a:p>
        </p:txBody>
      </p:sp>
      <p:sp>
        <p:nvSpPr>
          <p:cNvPr id="10" name="Rounded Rectangle 9">
            <a:extLst>
              <a:ext uri="{FF2B5EF4-FFF2-40B4-BE49-F238E27FC236}">
                <a16:creationId xmlns="" xmlns:a16="http://schemas.microsoft.com/office/drawing/2014/main" id="{FD6186AB-00AC-FE49-ACE5-0013F646DA8A}"/>
              </a:ext>
            </a:extLst>
          </p:cNvPr>
          <p:cNvSpPr/>
          <p:nvPr/>
        </p:nvSpPr>
        <p:spPr>
          <a:xfrm>
            <a:off x="457200" y="3253701"/>
            <a:ext cx="8345346" cy="3223299"/>
          </a:xfrm>
          <a:prstGeom prst="roundRect">
            <a:avLst>
              <a:gd name="adj" fmla="val 342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05740" rtlCol="0" anchor="ctr"/>
          <a:lstStyle/>
          <a:p>
            <a:pPr>
              <a:lnSpc>
                <a:spcPct val="114000"/>
              </a:lnSpc>
            </a:pPr>
            <a:r>
              <a:rPr lang="en-US" sz="2400" dirty="0" err="1">
                <a:solidFill>
                  <a:schemeClr val="tx1"/>
                </a:solidFill>
                <a:latin typeface="Consolas" charset="0"/>
                <a:ea typeface="Consolas" charset="0"/>
                <a:cs typeface="Consolas" charset="0"/>
              </a:rPr>
              <a:t>pVictimIPs</a:t>
            </a:r>
            <a:r>
              <a:rPr lang="en-US" sz="2400" dirty="0">
                <a:solidFill>
                  <a:schemeClr val="tx1"/>
                </a:solidFill>
                <a:latin typeface="Consolas" charset="0"/>
                <a:ea typeface="Consolas" charset="0"/>
                <a:cs typeface="Consolas" charset="0"/>
              </a:rPr>
              <a:t> = </a:t>
            </a:r>
            <a:r>
              <a:rPr lang="en-US" sz="2400" dirty="0" err="1">
                <a:solidFill>
                  <a:schemeClr val="tx1"/>
                </a:solidFill>
                <a:latin typeface="Consolas" charset="0"/>
                <a:ea typeface="Consolas" charset="0"/>
                <a:cs typeface="Consolas" charset="0"/>
              </a:rPr>
              <a:t>pktStream</a:t>
            </a:r>
            <a:endParaRPr lang="en-US" sz="2400" dirty="0">
              <a:solidFill>
                <a:schemeClr val="tx1"/>
              </a:solidFill>
              <a:latin typeface="Consolas" charset="0"/>
              <a:ea typeface="Consolas" charset="0"/>
              <a:cs typeface="Consolas" charset="0"/>
            </a:endParaRP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p.udp.sport</a:t>
            </a:r>
            <a:r>
              <a:rPr lang="en-US" sz="2400" dirty="0">
                <a:solidFill>
                  <a:schemeClr val="tx1"/>
                </a:solidFill>
                <a:latin typeface="Consolas" charset="0"/>
                <a:ea typeface="Consolas" charset="0"/>
                <a:cs typeface="Consolas" charset="0"/>
              </a:rPr>
              <a:t> == 53)</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map</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p.dstIP</a:t>
            </a:r>
            <a:r>
              <a:rPr lang="en-US" sz="2400" dirty="0">
                <a:solidFill>
                  <a:schemeClr val="tx1"/>
                </a:solidFill>
                <a:latin typeface="Consolas" charset="0"/>
                <a:ea typeface="Consolas" charset="0"/>
                <a:cs typeface="Consolas" charset="0"/>
              </a:rPr>
              <a:t>, </a:t>
            </a:r>
            <a:r>
              <a:rPr lang="en-US" sz="2400" dirty="0" err="1">
                <a:solidFill>
                  <a:schemeClr val="tx1"/>
                </a:solidFill>
                <a:latin typeface="Consolas" charset="0"/>
                <a:ea typeface="Consolas" charset="0"/>
                <a:cs typeface="Consolas" charset="0"/>
              </a:rPr>
              <a:t>p.srcIP</a:t>
            </a:r>
            <a:r>
              <a:rPr lang="en-US" sz="2400" dirty="0">
                <a:solidFill>
                  <a:schemeClr val="tx1"/>
                </a:solidFill>
                <a:latin typeface="Consolas" charset="0"/>
                <a:ea typeface="Consolas" charset="0"/>
                <a:cs typeface="Consolas" charset="0"/>
              </a:rPr>
              <a:t>))</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distinct</a:t>
            </a:r>
            <a:r>
              <a:rPr lang="en-US" sz="2400" dirty="0">
                <a:solidFill>
                  <a:schemeClr val="tx1"/>
                </a:solidFill>
                <a:latin typeface="Consolas" charset="0"/>
                <a:ea typeface="Consolas" charset="0"/>
                <a:cs typeface="Consolas" charset="0"/>
              </a:rPr>
              <a:t>()</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map</a:t>
            </a:r>
            <a:r>
              <a:rPr lang="en-US" sz="2400" dirty="0">
                <a:solidFill>
                  <a:schemeClr val="tx1"/>
                </a:solidFill>
                <a:latin typeface="Consolas" charset="0"/>
                <a:ea typeface="Consolas" charset="0"/>
                <a:cs typeface="Consolas" charset="0"/>
              </a:rPr>
              <a:t>((</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a:t>
            </a:r>
            <a:r>
              <a:rPr lang="en-US" sz="2400" dirty="0" err="1">
                <a:solidFill>
                  <a:schemeClr val="tx1"/>
                </a:solidFill>
                <a:latin typeface="Consolas" charset="0"/>
                <a:ea typeface="Consolas" charset="0"/>
                <a:cs typeface="Consolas" charset="0"/>
              </a:rPr>
              <a:t>srcIP</a:t>
            </a:r>
            <a:r>
              <a:rPr lang="en-US" sz="2400" dirty="0">
                <a:solidFill>
                  <a:schemeClr val="tx1"/>
                </a:solidFill>
                <a:latin typeface="Consolas" charset="0"/>
                <a:ea typeface="Consolas" charset="0"/>
                <a:cs typeface="Consolas" charset="0"/>
              </a:rPr>
              <a:t>) =&gt; (</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1))</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reduce</a:t>
            </a:r>
            <a:r>
              <a:rPr lang="en-US" sz="2400" dirty="0">
                <a:solidFill>
                  <a:schemeClr val="tx1"/>
                </a:solidFill>
                <a:latin typeface="Consolas" charset="0"/>
                <a:ea typeface="Consolas" charset="0"/>
                <a:cs typeface="Consolas" charset="0"/>
              </a:rPr>
              <a:t>(keys=(</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sum)</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count) =&gt; count &gt; </a:t>
            </a:r>
            <a:r>
              <a:rPr lang="en-US" sz="2400" dirty="0" err="1">
                <a:solidFill>
                  <a:schemeClr val="tx1"/>
                </a:solidFill>
                <a:latin typeface="Consolas" charset="0"/>
                <a:ea typeface="Consolas" charset="0"/>
                <a:cs typeface="Consolas" charset="0"/>
              </a:rPr>
              <a:t>Th</a:t>
            </a:r>
            <a:r>
              <a:rPr lang="en-US" sz="2400" dirty="0">
                <a:solidFill>
                  <a:schemeClr val="tx1"/>
                </a:solidFill>
                <a:latin typeface="Consolas" charset="0"/>
                <a:ea typeface="Consolas" charset="0"/>
                <a:cs typeface="Consolas" charset="0"/>
              </a:rPr>
              <a:t>)</a:t>
            </a:r>
          </a:p>
        </p:txBody>
      </p:sp>
      <p:sp>
        <p:nvSpPr>
          <p:cNvPr id="13" name="Rounded Rectangle 12">
            <a:extLst>
              <a:ext uri="{FF2B5EF4-FFF2-40B4-BE49-F238E27FC236}">
                <a16:creationId xmlns="" xmlns:a16="http://schemas.microsoft.com/office/drawing/2014/main" id="{1DAC2590-BEA9-354E-9A24-F29CDDF6F4B0}"/>
              </a:ext>
            </a:extLst>
          </p:cNvPr>
          <p:cNvSpPr/>
          <p:nvPr/>
        </p:nvSpPr>
        <p:spPr>
          <a:xfrm>
            <a:off x="1307941" y="3814428"/>
            <a:ext cx="7665332" cy="447741"/>
          </a:xfrm>
          <a:prstGeom prst="roundRect">
            <a:avLst/>
          </a:prstGeom>
          <a:solidFill>
            <a:schemeClr val="accent3">
              <a:lumMod val="95000"/>
              <a:alpha val="25000"/>
            </a:schemeClr>
          </a:solidFill>
          <a:ln w="12700">
            <a:solidFill>
              <a:schemeClr val="tx1"/>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i="1" dirty="0">
                <a:solidFill>
                  <a:schemeClr val="accent6"/>
                </a:solidFill>
                <a:effectLst/>
                <a:latin typeface="Helvetica Neue" charset="0"/>
                <a:ea typeface="Helvetica Neue" charset="0"/>
                <a:cs typeface="Helvetica Neue" charset="0"/>
              </a:rPr>
              <a:t>DNS Responses </a:t>
            </a:r>
          </a:p>
        </p:txBody>
      </p:sp>
      <p:sp>
        <p:nvSpPr>
          <p:cNvPr id="14" name="Rounded Rectangle 13">
            <a:extLst>
              <a:ext uri="{FF2B5EF4-FFF2-40B4-BE49-F238E27FC236}">
                <a16:creationId xmlns="" xmlns:a16="http://schemas.microsoft.com/office/drawing/2014/main" id="{D27BA4F2-45EE-0245-9D55-37EC1ACF5ADA}"/>
              </a:ext>
            </a:extLst>
          </p:cNvPr>
          <p:cNvSpPr/>
          <p:nvPr/>
        </p:nvSpPr>
        <p:spPr>
          <a:xfrm>
            <a:off x="1307940" y="4262169"/>
            <a:ext cx="7665332" cy="810137"/>
          </a:xfrm>
          <a:prstGeom prst="roundRect">
            <a:avLst>
              <a:gd name="adj" fmla="val 7504"/>
            </a:avLst>
          </a:prstGeom>
          <a:solidFill>
            <a:schemeClr val="accent3">
              <a:lumMod val="95000"/>
              <a:alpha val="25000"/>
            </a:schemeClr>
          </a:solidFill>
          <a:ln w="12700">
            <a:solidFill>
              <a:schemeClr val="tx1"/>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2000" b="1" i="1" dirty="0">
                <a:solidFill>
                  <a:schemeClr val="accent6"/>
                </a:solidFill>
                <a:effectLst/>
                <a:latin typeface="Helvetica Neue" charset="0"/>
                <a:ea typeface="Helvetica Neue" charset="0"/>
                <a:cs typeface="Helvetica Neue" charset="0"/>
              </a:rPr>
              <a:t>from Unique DNS Servers</a:t>
            </a:r>
          </a:p>
        </p:txBody>
      </p:sp>
      <p:sp>
        <p:nvSpPr>
          <p:cNvPr id="15" name="Rounded Rectangle 14">
            <a:extLst>
              <a:ext uri="{FF2B5EF4-FFF2-40B4-BE49-F238E27FC236}">
                <a16:creationId xmlns="" xmlns:a16="http://schemas.microsoft.com/office/drawing/2014/main" id="{0E83D83D-5D87-0C44-9C57-8926B1A76AC8}"/>
              </a:ext>
            </a:extLst>
          </p:cNvPr>
          <p:cNvSpPr/>
          <p:nvPr/>
        </p:nvSpPr>
        <p:spPr>
          <a:xfrm>
            <a:off x="1307940" y="5072307"/>
            <a:ext cx="7665332" cy="843042"/>
          </a:xfrm>
          <a:prstGeom prst="roundRect">
            <a:avLst/>
          </a:prstGeom>
          <a:solidFill>
            <a:schemeClr val="accent3">
              <a:lumMod val="95000"/>
              <a:alpha val="25000"/>
            </a:schemeClr>
          </a:solidFill>
          <a:ln w="12700">
            <a:solidFill>
              <a:schemeClr val="tx1"/>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2000" b="1" i="1" dirty="0">
                <a:solidFill>
                  <a:schemeClr val="accent6"/>
                </a:solidFill>
                <a:effectLst/>
                <a:latin typeface="Helvetica Neue" charset="0"/>
                <a:ea typeface="Helvetica Neue" charset="0"/>
                <a:cs typeface="Helvetica Neue" charset="0"/>
              </a:rPr>
              <a:t>to a Single Host</a:t>
            </a:r>
            <a:endParaRPr lang="en-US" sz="2000" dirty="0">
              <a:solidFill>
                <a:schemeClr val="accent6"/>
              </a:solidFill>
              <a:effectLst/>
              <a:latin typeface="Helvetica Neue" charset="0"/>
              <a:ea typeface="Helvetica Neue" charset="0"/>
              <a:cs typeface="Helvetica Neue" charset="0"/>
            </a:endParaRPr>
          </a:p>
        </p:txBody>
      </p:sp>
      <p:sp>
        <p:nvSpPr>
          <p:cNvPr id="16" name="Rounded Rectangle 15">
            <a:extLst>
              <a:ext uri="{FF2B5EF4-FFF2-40B4-BE49-F238E27FC236}">
                <a16:creationId xmlns="" xmlns:a16="http://schemas.microsoft.com/office/drawing/2014/main" id="{48E7619D-3E69-274E-8D12-96CD6C477F13}"/>
              </a:ext>
            </a:extLst>
          </p:cNvPr>
          <p:cNvSpPr/>
          <p:nvPr/>
        </p:nvSpPr>
        <p:spPr>
          <a:xfrm>
            <a:off x="1307941" y="5915350"/>
            <a:ext cx="7665332" cy="664360"/>
          </a:xfrm>
          <a:prstGeom prst="roundRect">
            <a:avLst>
              <a:gd name="adj" fmla="val 9085"/>
            </a:avLst>
          </a:prstGeom>
          <a:solidFill>
            <a:schemeClr val="accent3">
              <a:lumMod val="95000"/>
              <a:alpha val="25000"/>
            </a:schemeClr>
          </a:solidFill>
          <a:ln w="12700">
            <a:solidFill>
              <a:schemeClr val="tx1"/>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2000" b="1" i="1" dirty="0">
                <a:solidFill>
                  <a:schemeClr val="accent6"/>
                </a:solidFill>
                <a:effectLst/>
                <a:latin typeface="Helvetica Neue" charset="0"/>
                <a:ea typeface="Helvetica Neue" charset="0"/>
                <a:cs typeface="Helvetica Neue" charset="0"/>
              </a:rPr>
              <a:t>exceeds a Threshold</a:t>
            </a:r>
          </a:p>
        </p:txBody>
      </p:sp>
      <p:sp>
        <p:nvSpPr>
          <p:cNvPr id="2" name="Title 1"/>
          <p:cNvSpPr>
            <a:spLocks noGrp="1"/>
          </p:cNvSpPr>
          <p:nvPr>
            <p:ph type="title"/>
          </p:nvPr>
        </p:nvSpPr>
        <p:spPr>
          <a:xfrm>
            <a:off x="152399" y="290513"/>
            <a:ext cx="8910577" cy="1143000"/>
          </a:xfrm>
        </p:spPr>
        <p:txBody>
          <a:bodyPr/>
          <a:lstStyle/>
          <a:p>
            <a:r>
              <a:rPr lang="en-US" b="1" dirty="0">
                <a:solidFill>
                  <a:schemeClr val="tx1"/>
                </a:solidFill>
                <a:latin typeface="Helvetica Neue Condensed" charset="0"/>
                <a:ea typeface="Helvetica Neue Condensed" charset="0"/>
                <a:cs typeface="Helvetica Neue Condensed" charset="0"/>
              </a:rPr>
              <a:t>Monitoring Tasks as Dataflow Queries</a:t>
            </a:r>
          </a:p>
        </p:txBody>
      </p:sp>
    </p:spTree>
    <p:extLst>
      <p:ext uri="{BB962C8B-B14F-4D97-AF65-F5344CB8AC3E}">
        <p14:creationId xmlns:p14="http://schemas.microsoft.com/office/powerpoint/2010/main" val="60531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build="allAtOnce"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50624" cy="1550792"/>
          </a:xfrm>
        </p:spPr>
        <p:txBody>
          <a:bodyPr/>
          <a:lstStyle/>
          <a:p>
            <a:pPr marL="0" indent="0">
              <a:buNone/>
            </a:pPr>
            <a:r>
              <a:rPr lang="en-US" b="1" dirty="0">
                <a:solidFill>
                  <a:schemeClr val="accent2"/>
                </a:solidFill>
              </a:rPr>
              <a:t>Confirm DNS </a:t>
            </a:r>
            <a:r>
              <a:rPr lang="en-US" b="1" dirty="0" smtClean="0">
                <a:solidFill>
                  <a:schemeClr val="accent2"/>
                </a:solidFill>
              </a:rPr>
              <a:t>Reflection + Amplification </a:t>
            </a:r>
            <a:r>
              <a:rPr lang="en-US" b="1" dirty="0">
                <a:solidFill>
                  <a:schemeClr val="accent2"/>
                </a:solidFill>
              </a:rPr>
              <a:t>Attack</a:t>
            </a:r>
          </a:p>
          <a:p>
            <a:pPr marL="114300" indent="0">
              <a:buNone/>
            </a:pPr>
            <a:r>
              <a:rPr lang="en-US" sz="2400" dirty="0"/>
              <a:t>Identify if the number of response type of RRSIG for victims of DNS reflection attack exceeds threshold </a:t>
            </a:r>
            <a:r>
              <a:rPr lang="en-US" sz="2400" dirty="0" smtClean="0"/>
              <a:t>Th2</a:t>
            </a:r>
            <a:endParaRPr lang="en-US" dirty="0"/>
          </a:p>
        </p:txBody>
      </p:sp>
      <p:sp>
        <p:nvSpPr>
          <p:cNvPr id="4" name="Slide Number Placeholder 3"/>
          <p:cNvSpPr>
            <a:spLocks noGrp="1"/>
          </p:cNvSpPr>
          <p:nvPr>
            <p:ph type="sldNum" sz="quarter" idx="12"/>
          </p:nvPr>
        </p:nvSpPr>
        <p:spPr>
          <a:xfrm>
            <a:off x="7010400" y="6160477"/>
            <a:ext cx="2133600" cy="228600"/>
          </a:xfrm>
        </p:spPr>
        <p:txBody>
          <a:bodyPr/>
          <a:lstStyle/>
          <a:p>
            <a:pPr>
              <a:defRPr/>
            </a:pPr>
            <a:fld id="{495ADB0F-E9F2-1D42-9E15-ECDE97EFB0F8}" type="slidenum">
              <a:rPr lang="en-US" smtClean="0"/>
              <a:pPr>
                <a:defRPr/>
              </a:pPr>
              <a:t>9</a:t>
            </a:fld>
            <a:endParaRPr lang="en-US"/>
          </a:p>
        </p:txBody>
      </p:sp>
      <p:sp>
        <p:nvSpPr>
          <p:cNvPr id="10" name="Rounded Rectangle 9">
            <a:extLst>
              <a:ext uri="{FF2B5EF4-FFF2-40B4-BE49-F238E27FC236}">
                <a16:creationId xmlns="" xmlns:a16="http://schemas.microsoft.com/office/drawing/2014/main" id="{FD6186AB-00AC-FE49-ACE5-0013F646DA8A}"/>
              </a:ext>
            </a:extLst>
          </p:cNvPr>
          <p:cNvSpPr/>
          <p:nvPr/>
        </p:nvSpPr>
        <p:spPr>
          <a:xfrm>
            <a:off x="457200" y="2937178"/>
            <a:ext cx="8345346" cy="3223299"/>
          </a:xfrm>
          <a:prstGeom prst="roundRect">
            <a:avLst>
              <a:gd name="adj" fmla="val 342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05740" rtlCol="0" anchor="ctr"/>
          <a:lstStyle/>
          <a:p>
            <a:pPr>
              <a:lnSpc>
                <a:spcPct val="114000"/>
              </a:lnSpc>
            </a:pPr>
            <a:r>
              <a:rPr lang="en-US" sz="2400" dirty="0" err="1">
                <a:solidFill>
                  <a:schemeClr val="tx1"/>
                </a:solidFill>
                <a:latin typeface="Consolas" charset="0"/>
                <a:ea typeface="Consolas" charset="0"/>
                <a:cs typeface="Consolas" charset="0"/>
              </a:rPr>
              <a:t>victimIPs</a:t>
            </a:r>
            <a:r>
              <a:rPr lang="en-US" sz="2400" dirty="0">
                <a:solidFill>
                  <a:schemeClr val="tx1"/>
                </a:solidFill>
                <a:latin typeface="Consolas" charset="0"/>
                <a:ea typeface="Consolas" charset="0"/>
                <a:cs typeface="Consolas" charset="0"/>
              </a:rPr>
              <a:t> = </a:t>
            </a:r>
            <a:r>
              <a:rPr lang="en-US" sz="2400" dirty="0" err="1">
                <a:solidFill>
                  <a:schemeClr val="tx1"/>
                </a:solidFill>
                <a:latin typeface="Consolas" charset="0"/>
                <a:ea typeface="Consolas" charset="0"/>
                <a:cs typeface="Consolas" charset="0"/>
              </a:rPr>
              <a:t>pktStream</a:t>
            </a:r>
            <a:endParaRPr lang="en-US" sz="2400" dirty="0">
              <a:solidFill>
                <a:schemeClr val="tx1"/>
              </a:solidFill>
              <a:latin typeface="Consolas" charset="0"/>
              <a:ea typeface="Consolas" charset="0"/>
              <a:cs typeface="Consolas" charset="0"/>
            </a:endParaRP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p.udp.sport</a:t>
            </a:r>
            <a:r>
              <a:rPr lang="en-US" sz="2400" dirty="0">
                <a:solidFill>
                  <a:schemeClr val="tx1"/>
                </a:solidFill>
                <a:latin typeface="Consolas" charset="0"/>
                <a:ea typeface="Consolas" charset="0"/>
                <a:cs typeface="Consolas" charset="0"/>
              </a:rPr>
              <a:t> == 53)</a:t>
            </a:r>
          </a:p>
          <a:p>
            <a:pPr>
              <a:lnSpc>
                <a:spcPct val="114000"/>
              </a:lnSpc>
            </a:pPr>
            <a:r>
              <a:rPr lang="en-US" sz="2400" dirty="0">
                <a:solidFill>
                  <a:schemeClr val="tx1"/>
                </a:solidFill>
                <a:latin typeface="Consolas" charset="0"/>
                <a:ea typeface="Consolas" charset="0"/>
                <a:cs typeface="Consolas" charset="0"/>
              </a:rPr>
              <a:t>    .</a:t>
            </a:r>
            <a:r>
              <a:rPr lang="en-US" sz="2400" b="1" dirty="0">
                <a:solidFill>
                  <a:srgbClr val="FF0000"/>
                </a:solidFill>
                <a:latin typeface="Consolas" charset="0"/>
                <a:ea typeface="Consolas" charset="0"/>
                <a:cs typeface="Consolas" charset="0"/>
              </a:rPr>
              <a:t>join</a:t>
            </a:r>
            <a:r>
              <a:rPr lang="en-US" sz="2400" dirty="0">
                <a:solidFill>
                  <a:schemeClr val="tx1"/>
                </a:solidFill>
                <a:latin typeface="Consolas" charset="0"/>
                <a:ea typeface="Consolas" charset="0"/>
                <a:cs typeface="Consolas" charset="0"/>
              </a:rPr>
              <a:t>(</a:t>
            </a:r>
            <a:r>
              <a:rPr lang="en-US" sz="2400" dirty="0" err="1">
                <a:solidFill>
                  <a:schemeClr val="tx1"/>
                </a:solidFill>
                <a:latin typeface="Consolas" charset="0"/>
                <a:ea typeface="Consolas" charset="0"/>
                <a:cs typeface="Consolas" charset="0"/>
              </a:rPr>
              <a:t>pVictimIPs</a:t>
            </a:r>
            <a:r>
              <a:rPr lang="en-US" sz="2400" dirty="0">
                <a:solidFill>
                  <a:schemeClr val="tx1"/>
                </a:solidFill>
                <a:latin typeface="Consolas" charset="0"/>
                <a:ea typeface="Consolas" charset="0"/>
                <a:cs typeface="Consolas" charset="0"/>
              </a:rPr>
              <a:t>, key=‘</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p.dns.rr.type</a:t>
            </a:r>
            <a:r>
              <a:rPr lang="en-US" sz="2400" dirty="0">
                <a:solidFill>
                  <a:schemeClr val="tx1"/>
                </a:solidFill>
                <a:latin typeface="Consolas" charset="0"/>
                <a:ea typeface="Consolas" charset="0"/>
                <a:cs typeface="Consolas" charset="0"/>
              </a:rPr>
              <a:t> == RRSIG)</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map</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p.dstIP</a:t>
            </a:r>
            <a:r>
              <a:rPr lang="en-US" sz="2400" dirty="0">
                <a:solidFill>
                  <a:schemeClr val="tx1"/>
                </a:solidFill>
                <a:latin typeface="Consolas" charset="0"/>
                <a:ea typeface="Consolas" charset="0"/>
                <a:cs typeface="Consolas" charset="0"/>
              </a:rPr>
              <a:t>, 1))</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reduce</a:t>
            </a:r>
            <a:r>
              <a:rPr lang="en-US" sz="2400" dirty="0">
                <a:solidFill>
                  <a:schemeClr val="tx1"/>
                </a:solidFill>
                <a:latin typeface="Consolas" charset="0"/>
                <a:ea typeface="Consolas" charset="0"/>
                <a:cs typeface="Consolas" charset="0"/>
              </a:rPr>
              <a:t>(keys=(</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sum)</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count) =&gt; count &gt; Th2)</a:t>
            </a:r>
          </a:p>
        </p:txBody>
      </p:sp>
      <p:sp>
        <p:nvSpPr>
          <p:cNvPr id="2" name="Title 1"/>
          <p:cNvSpPr>
            <a:spLocks noGrp="1"/>
          </p:cNvSpPr>
          <p:nvPr>
            <p:ph type="title"/>
          </p:nvPr>
        </p:nvSpPr>
        <p:spPr>
          <a:xfrm>
            <a:off x="152399" y="290513"/>
            <a:ext cx="8910577" cy="1143000"/>
          </a:xfrm>
        </p:spPr>
        <p:txBody>
          <a:bodyPr/>
          <a:lstStyle/>
          <a:p>
            <a:r>
              <a:rPr lang="en-US" b="1" dirty="0">
                <a:solidFill>
                  <a:schemeClr val="tx1"/>
                </a:solidFill>
                <a:latin typeface="Helvetica Neue Condensed" charset="0"/>
                <a:ea typeface="Helvetica Neue Condensed" charset="0"/>
                <a:cs typeface="Helvetica Neue Condensed" charset="0"/>
              </a:rPr>
              <a:t>Monitoring Tasks as Dataflow Queries</a:t>
            </a:r>
          </a:p>
        </p:txBody>
      </p:sp>
      <p:sp>
        <p:nvSpPr>
          <p:cNvPr id="17" name="Rectangle 16">
            <a:extLst>
              <a:ext uri="{FF2B5EF4-FFF2-40B4-BE49-F238E27FC236}">
                <a16:creationId xmlns="" xmlns:a16="http://schemas.microsoft.com/office/drawing/2014/main" id="{656510BB-822C-FD44-A7F3-BACCAB426E7A}"/>
              </a:ext>
            </a:extLst>
          </p:cNvPr>
          <p:cNvSpPr/>
          <p:nvPr/>
        </p:nvSpPr>
        <p:spPr>
          <a:xfrm>
            <a:off x="-1767" y="1433514"/>
            <a:ext cx="9144000" cy="5146196"/>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9" name="Rounded Rectangle 18">
            <a:extLst>
              <a:ext uri="{FF2B5EF4-FFF2-40B4-BE49-F238E27FC236}">
                <a16:creationId xmlns="" xmlns:a16="http://schemas.microsoft.com/office/drawing/2014/main" id="{DDB78E1C-FFA3-A746-B5BE-00F41780BD82}"/>
              </a:ext>
            </a:extLst>
          </p:cNvPr>
          <p:cNvSpPr/>
          <p:nvPr/>
        </p:nvSpPr>
        <p:spPr>
          <a:xfrm>
            <a:off x="190179" y="3429673"/>
            <a:ext cx="8760108" cy="1211104"/>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Neue" charset="0"/>
                <a:ea typeface="Helvetica Neue" charset="0"/>
                <a:cs typeface="Helvetica Neue" charset="0"/>
              </a:rPr>
              <a:t>Express wide range of network monitoring tasks in fewer than </a:t>
            </a:r>
            <a:r>
              <a:rPr lang="en-US" sz="3200" b="1" dirty="0">
                <a:solidFill>
                  <a:srgbClr val="FF0000"/>
                </a:solidFill>
                <a:latin typeface="Helvetica Neue" charset="0"/>
                <a:ea typeface="Helvetica Neue" charset="0"/>
                <a:cs typeface="Helvetica Neue" charset="0"/>
              </a:rPr>
              <a:t>20 lines of code</a:t>
            </a:r>
            <a:endParaRPr lang="en-US" sz="3200" dirty="0">
              <a:solidFill>
                <a:srgbClr val="FF0000"/>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93588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178197</TotalTime>
  <Words>4084</Words>
  <Application>Microsoft Macintosh PowerPoint</Application>
  <PresentationFormat>On-screen Show (4:3)</PresentationFormat>
  <Paragraphs>789</Paragraphs>
  <Slides>38</Slides>
  <Notes>38</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38</vt:i4>
      </vt:variant>
    </vt:vector>
  </HeadingPairs>
  <TitlesOfParts>
    <vt:vector size="55" baseType="lpstr">
      <vt:lpstr>Arial</vt:lpstr>
      <vt:lpstr>Avenir Next Medium</vt:lpstr>
      <vt:lpstr>Calibri</vt:lpstr>
      <vt:lpstr>Consolas</vt:lpstr>
      <vt:lpstr>Helvetica Neue</vt:lpstr>
      <vt:lpstr>Helvetica Neue Condensed</vt:lpstr>
      <vt:lpstr>Helvetica Neue Light</vt:lpstr>
      <vt:lpstr>Helvetica Neue Medium</vt:lpstr>
      <vt:lpstr>Helvetica Neue Regular</vt:lpstr>
      <vt:lpstr>Lucida Sans Regular</vt:lpstr>
      <vt:lpstr>Mangal</vt:lpstr>
      <vt:lpstr>Monaco</vt:lpstr>
      <vt:lpstr>ＭＳ Ｐゴシック</vt:lpstr>
      <vt:lpstr>Myriad Pro</vt:lpstr>
      <vt:lpstr>Times</vt:lpstr>
      <vt:lpstr>Wingdings</vt:lpstr>
      <vt:lpstr>1_Default Design</vt:lpstr>
      <vt:lpstr>Sonata Query-driven Streaming Network Telemetry </vt:lpstr>
      <vt:lpstr>Network Management</vt:lpstr>
      <vt:lpstr>Network Monitoring Requirements</vt:lpstr>
      <vt:lpstr>Network Monitoring with Sonata</vt:lpstr>
      <vt:lpstr>Building Sonata is Challenging</vt:lpstr>
      <vt:lpstr>Building Sonata is Challenging</vt:lpstr>
      <vt:lpstr>Packet as Tuple</vt:lpstr>
      <vt:lpstr>Monitoring Tasks as Dataflow Queries</vt:lpstr>
      <vt:lpstr>Monitoring Tasks as Dataflow Queries</vt:lpstr>
      <vt:lpstr>Building Sonata is Challenging</vt:lpstr>
      <vt:lpstr>Where to Execute Monitoring Queries?</vt:lpstr>
      <vt:lpstr>PISA* Processing Model</vt:lpstr>
      <vt:lpstr>Mapping Dataflow to Data plane</vt:lpstr>
      <vt:lpstr>Compiling Individual Operators</vt:lpstr>
      <vt:lpstr>Compiling Individual Operators</vt:lpstr>
      <vt:lpstr>Compiling a Query</vt:lpstr>
      <vt:lpstr>Query Partitioning Decisions</vt:lpstr>
      <vt:lpstr>Query Partitioning ILP</vt:lpstr>
      <vt:lpstr>How Effective is Query Partitioning?</vt:lpstr>
      <vt:lpstr>How Effective is Query Partitioning?</vt:lpstr>
      <vt:lpstr>Query Partitioning Limitations</vt:lpstr>
      <vt:lpstr>Observations:  Nature of Monitoring Tasks</vt:lpstr>
      <vt:lpstr>Observations:  Possible to Reduce Memory Footprint</vt:lpstr>
      <vt:lpstr>Observations: Possible to Preserve Query Accuracy</vt:lpstr>
      <vt:lpstr>Iterative Query Refinement</vt:lpstr>
      <vt:lpstr>Iterative Query Refinement</vt:lpstr>
      <vt:lpstr>Query Planning Problem</vt:lpstr>
      <vt:lpstr>Sonata’s Performance</vt:lpstr>
      <vt:lpstr>Sonata’s Architecture</vt:lpstr>
      <vt:lpstr>Future Directions</vt:lpstr>
      <vt:lpstr>Extend Packet Parser</vt:lpstr>
      <vt:lpstr>Extend Dataflow Operators</vt:lpstr>
      <vt:lpstr>Example: Isolate Video Streaming Traffic</vt:lpstr>
      <vt:lpstr>Support Network-Wide Queries</vt:lpstr>
      <vt:lpstr>Example: Localize Bottlenecked Switches</vt:lpstr>
      <vt:lpstr>Enable Intelligent Network Monitoring</vt:lpstr>
      <vt:lpstr>Example: Intelligent Network Monitoring</vt:lpstr>
      <vt:lpstr>Summary</vt:lpstr>
    </vt:vector>
  </TitlesOfParts>
  <Manager/>
  <Company>Princeton</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SDX</dc:title>
  <dc:subject/>
  <dc:creator>Arpit Gupta</dc:creator>
  <cp:keywords/>
  <dc:description/>
  <cp:lastModifiedBy>Arpit Gupta</cp:lastModifiedBy>
  <cp:revision>8697</cp:revision>
  <cp:lastPrinted>2016-03-07T21:19:57Z</cp:lastPrinted>
  <dcterms:created xsi:type="dcterms:W3CDTF">2013-11-06T15:33:08Z</dcterms:created>
  <dcterms:modified xsi:type="dcterms:W3CDTF">2019-10-08T02:33:49Z</dcterms:modified>
  <cp:category/>
</cp:coreProperties>
</file>